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9"/>
  </p:notesMasterIdLst>
  <p:sldIdLst>
    <p:sldId id="256" r:id="rId2"/>
    <p:sldId id="295" r:id="rId3"/>
    <p:sldId id="303" r:id="rId4"/>
    <p:sldId id="296" r:id="rId5"/>
    <p:sldId id="297" r:id="rId6"/>
    <p:sldId id="300" r:id="rId7"/>
    <p:sldId id="258" r:id="rId8"/>
    <p:sldId id="288" r:id="rId9"/>
    <p:sldId id="304" r:id="rId10"/>
    <p:sldId id="275" r:id="rId11"/>
    <p:sldId id="274" r:id="rId12"/>
    <p:sldId id="259" r:id="rId13"/>
    <p:sldId id="294" r:id="rId14"/>
    <p:sldId id="301" r:id="rId15"/>
    <p:sldId id="305" r:id="rId16"/>
    <p:sldId id="299" r:id="rId17"/>
    <p:sldId id="26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72" autoAdjust="0"/>
    <p:restoredTop sz="94660"/>
  </p:normalViewPr>
  <p:slideViewPr>
    <p:cSldViewPr>
      <p:cViewPr varScale="1">
        <p:scale>
          <a:sx n="82" d="100"/>
          <a:sy n="82" d="100"/>
        </p:scale>
        <p:origin x="144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5FE618-0B92-4D2F-B160-094631FD5F23}" type="datetimeFigureOut">
              <a:rPr lang="en-US" smtClean="0"/>
              <a:pPr/>
              <a:t>7/11/2024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896764-8B12-4E8A-8693-3CB59F9028C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338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Develop stamina to read longer novels</a:t>
            </a:r>
          </a:p>
          <a:p>
            <a:r>
              <a:rPr lang="en-GB" dirty="0"/>
              <a:t>Be able to P.EE</a:t>
            </a:r>
          </a:p>
          <a:p>
            <a:r>
              <a:rPr lang="en-GB" dirty="0"/>
              <a:t>Authorial intent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896764-8B12-4E8A-8693-3CB59F9028C3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39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F517-3D97-449C-A4DE-6F6425286CFB}" type="datetimeFigureOut">
              <a:rPr lang="en-US" smtClean="0"/>
              <a:pPr/>
              <a:t>7/11/2024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8FF65-C1A4-4ECD-8767-38372CB3C99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F517-3D97-449C-A4DE-6F6425286CFB}" type="datetimeFigureOut">
              <a:rPr lang="en-US" smtClean="0"/>
              <a:pPr/>
              <a:t>7/11/2024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8FF65-C1A4-4ECD-8767-38372CB3C99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F517-3D97-449C-A4DE-6F6425286CFB}" type="datetimeFigureOut">
              <a:rPr lang="en-US" smtClean="0"/>
              <a:pPr/>
              <a:t>7/11/2024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8FF65-C1A4-4ECD-8767-38372CB3C99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F517-3D97-449C-A4DE-6F6425286CFB}" type="datetimeFigureOut">
              <a:rPr lang="en-US" smtClean="0"/>
              <a:pPr/>
              <a:t>7/11/2024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8FF65-C1A4-4ECD-8767-38372CB3C99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F517-3D97-449C-A4DE-6F6425286CFB}" type="datetimeFigureOut">
              <a:rPr lang="en-US" smtClean="0"/>
              <a:pPr/>
              <a:t>7/11/2024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8FF65-C1A4-4ECD-8767-38372CB3C99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F517-3D97-449C-A4DE-6F6425286CFB}" type="datetimeFigureOut">
              <a:rPr lang="en-US" smtClean="0"/>
              <a:pPr/>
              <a:t>7/11/2024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8FF65-C1A4-4ECD-8767-38372CB3C99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F517-3D97-449C-A4DE-6F6425286CFB}" type="datetimeFigureOut">
              <a:rPr lang="en-US" smtClean="0"/>
              <a:pPr/>
              <a:t>7/11/2024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8FF65-C1A4-4ECD-8767-38372CB3C99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F517-3D97-449C-A4DE-6F6425286CFB}" type="datetimeFigureOut">
              <a:rPr lang="en-US" smtClean="0"/>
              <a:pPr/>
              <a:t>7/11/2024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8FF65-C1A4-4ECD-8767-38372CB3C99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F517-3D97-449C-A4DE-6F6425286CFB}" type="datetimeFigureOut">
              <a:rPr lang="en-US" smtClean="0"/>
              <a:pPr/>
              <a:t>7/11/2024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8FF65-C1A4-4ECD-8767-38372CB3C99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F517-3D97-449C-A4DE-6F6425286CFB}" type="datetimeFigureOut">
              <a:rPr lang="en-US" smtClean="0"/>
              <a:pPr/>
              <a:t>7/11/2024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8FF65-C1A4-4ECD-8767-38372CB3C99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F517-3D97-449C-A4DE-6F6425286CFB}" type="datetimeFigureOut">
              <a:rPr lang="en-US" smtClean="0"/>
              <a:pPr/>
              <a:t>7/11/2024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8FF65-C1A4-4ECD-8767-38372CB3C99D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D24F517-3D97-449C-A4DE-6F6425286CFB}" type="datetimeFigureOut">
              <a:rPr lang="en-US" smtClean="0"/>
              <a:pPr/>
              <a:t>7/11/2024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158FF65-C1A4-4ECD-8767-38372CB3C99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primarysite-prod-sorted.s3.amazonaws.com/homefields-primary-school/UploadedDocument/71503b8451ea496d8fa4e2f2d7a82f5e/homefields-primary-school-checklist.docx.pd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imaryresourcecentre.com/ourshop/prod_532926-Instructions-Success-Criteria-PosterMat.html" TargetMode="External"/><Relationship Id="rId13" Type="http://schemas.openxmlformats.org/officeDocument/2006/relationships/image" Target="../media/image17.jpeg"/><Relationship Id="rId18" Type="http://schemas.openxmlformats.org/officeDocument/2006/relationships/hyperlink" Target="http://www.primaryresourcecentre.com/ourshop/prod_532913-Story-Writing-Success-Criteria-PosterMat.html" TargetMode="External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12" Type="http://schemas.openxmlformats.org/officeDocument/2006/relationships/hyperlink" Target="http://www.primaryresourcecentre.com/ourshop/prod_532919-NonChronological-Report-Success-Criteria-PosterMat.html" TargetMode="External"/><Relationship Id="rId17" Type="http://schemas.openxmlformats.org/officeDocument/2006/relationships/image" Target="../media/image19.jpeg"/><Relationship Id="rId2" Type="http://schemas.openxmlformats.org/officeDocument/2006/relationships/hyperlink" Target="http://www.primaryresourcecentre.com/ourshop/prod_532929-Advertisements-Success-Criteria-PosterMat.html" TargetMode="External"/><Relationship Id="rId16" Type="http://schemas.openxmlformats.org/officeDocument/2006/relationships/hyperlink" Target="http://www.primaryresourcecentre.com/ourshop/prod_827672-Recount-Success-Criteria-PosterMat.html" TargetMode="External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primaryresourcecentre.com/ourshop/prod_532923-Diary-Success-Criteria-PosterMat.html" TargetMode="External"/><Relationship Id="rId11" Type="http://schemas.openxmlformats.org/officeDocument/2006/relationships/image" Target="../media/image16.jpeg"/><Relationship Id="rId5" Type="http://schemas.openxmlformats.org/officeDocument/2006/relationships/image" Target="../media/image13.jpeg"/><Relationship Id="rId15" Type="http://schemas.openxmlformats.org/officeDocument/2006/relationships/image" Target="../media/image18.jpeg"/><Relationship Id="rId10" Type="http://schemas.openxmlformats.org/officeDocument/2006/relationships/hyperlink" Target="http://www.primaryresourcecentre.com/ourshop/prod_532915-Letter-of-Complaint-Success-Criteria-PosterMat.html" TargetMode="External"/><Relationship Id="rId19" Type="http://schemas.openxmlformats.org/officeDocument/2006/relationships/image" Target="../media/image20.jpeg"/><Relationship Id="rId4" Type="http://schemas.openxmlformats.org/officeDocument/2006/relationships/hyperlink" Target="http://www.primaryresourcecentre.com/ourshop/prod_532928-Balanced-Argument-Success-Criteria-PosterMat.html" TargetMode="External"/><Relationship Id="rId9" Type="http://schemas.openxmlformats.org/officeDocument/2006/relationships/image" Target="../media/image15.jpeg"/><Relationship Id="rId14" Type="http://schemas.openxmlformats.org/officeDocument/2006/relationships/hyperlink" Target="http://www.primaryresourcecentre.com/ourshop/prod_532920-Playscript-Success-Criteria-PosterMat.html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1357321"/>
          </a:xfrm>
        </p:spPr>
        <p:txBody>
          <a:bodyPr/>
          <a:lstStyle/>
          <a:p>
            <a:r>
              <a:rPr lang="en-GB" dirty="0">
                <a:solidFill>
                  <a:srgbClr val="C00000"/>
                </a:solidFill>
                <a:latin typeface="Broadway" pitchFamily="82" charset="0"/>
              </a:rPr>
              <a:t>YEAR 5 AT HOMEFIELDS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07401"/>
            <a:ext cx="6400800" cy="1961231"/>
          </a:xfrm>
        </p:spPr>
        <p:txBody>
          <a:bodyPr>
            <a:normAutofit/>
          </a:bodyPr>
          <a:lstStyle/>
          <a:p>
            <a:r>
              <a:rPr lang="en-GB" sz="4800" dirty="0"/>
              <a:t>Mr Harrison</a:t>
            </a:r>
          </a:p>
          <a:p>
            <a:r>
              <a:rPr lang="en-GB" sz="4800" dirty="0"/>
              <a:t>Miss Clover</a:t>
            </a:r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208256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br>
              <a:rPr lang="en-GB" sz="2900" dirty="0"/>
            </a:br>
            <a:br>
              <a:rPr lang="en-GB" sz="2900" dirty="0"/>
            </a:br>
            <a:br>
              <a:rPr lang="en-GB" sz="2900" dirty="0"/>
            </a:br>
            <a:br>
              <a:rPr lang="en-GB" sz="2900" dirty="0"/>
            </a:br>
            <a:br>
              <a:rPr lang="en-GB" sz="2900" dirty="0"/>
            </a:br>
            <a:br>
              <a:rPr lang="en-GB" sz="2900" dirty="0"/>
            </a:br>
            <a:br>
              <a:rPr lang="en-GB" sz="2900" dirty="0"/>
            </a:br>
            <a:br>
              <a:rPr lang="en-GB" sz="2900" dirty="0"/>
            </a:br>
            <a:r>
              <a:rPr lang="en-GB" sz="2900" dirty="0"/>
              <a:t>Equipment needed</a:t>
            </a:r>
            <a:br>
              <a:rPr lang="en-GB" sz="2900" dirty="0"/>
            </a:br>
            <a: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HB pencils</a:t>
            </a:r>
            <a:b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Rollerball/ handwriting pens (blue and black ink) - not ballpoint</a:t>
            </a:r>
            <a:b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whiteboard pens (we run out of these regularly) </a:t>
            </a:r>
            <a:b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rubber</a:t>
            </a:r>
            <a:b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30cm clear ruler</a:t>
            </a:r>
            <a:b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pencil sharpener</a:t>
            </a:r>
            <a:b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glue stick (colours!)                             </a:t>
            </a:r>
            <a:b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scissors</a:t>
            </a:r>
            <a:b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protractor</a:t>
            </a:r>
            <a:b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highlighters</a:t>
            </a:r>
            <a:b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Colouring pencils and felt tips</a:t>
            </a:r>
            <a:br>
              <a:rPr lang="en-GB" sz="2900" dirty="0">
                <a:solidFill>
                  <a:schemeClr val="tx2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sz="2900" dirty="0"/>
          </a:p>
        </p:txBody>
      </p:sp>
    </p:spTree>
    <p:extLst>
      <p:ext uri="{BB962C8B-B14F-4D97-AF65-F5344CB8AC3E}">
        <p14:creationId xmlns:p14="http://schemas.microsoft.com/office/powerpoint/2010/main" val="4051731135"/>
      </p:ext>
    </p:extLst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2F1473B-6B89-48F0-B514-7A6A6D6EE5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>
                <a:hlinkClick r:id="rId2"/>
              </a:rPr>
              <a:t>Please follow this link to our school website to find information about school uniform:</a:t>
            </a:r>
          </a:p>
          <a:p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https://primarysite-prod-sorted.s3.amazonaws.com/homefields-primary-school/UploadedDocument/71503b8451ea496d8fa4e2f2d7a82f5e/homefields-primary-school-checklist.docx.pdf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2646A7D-D13D-44FD-9A72-53D3DE097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Uniform</a:t>
            </a:r>
          </a:p>
        </p:txBody>
      </p:sp>
    </p:spTree>
    <p:extLst>
      <p:ext uri="{BB962C8B-B14F-4D97-AF65-F5344CB8AC3E}">
        <p14:creationId xmlns:p14="http://schemas.microsoft.com/office/powerpoint/2010/main" val="3070671271"/>
      </p:ext>
    </p:extLst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208256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900" u="sng" dirty="0">
                <a:solidFill>
                  <a:schemeClr val="bg1"/>
                </a:solidFill>
              </a:rPr>
              <a:t>Desirable equipment</a:t>
            </a:r>
            <a:br>
              <a:rPr lang="en-GB" sz="2900" u="sng" dirty="0">
                <a:solidFill>
                  <a:schemeClr val="bg1"/>
                </a:solidFill>
              </a:rPr>
            </a:br>
            <a:br>
              <a:rPr lang="en-GB" sz="2900" dirty="0">
                <a:solidFill>
                  <a:schemeClr val="tx1"/>
                </a:solidFill>
              </a:rPr>
            </a:br>
            <a:r>
              <a:rPr lang="en-GB" sz="2900" dirty="0">
                <a:solidFill>
                  <a:schemeClr val="tx2">
                    <a:lumMod val="75000"/>
                  </a:schemeClr>
                </a:solidFill>
              </a:rPr>
              <a:t>Electronic spell-checker with thesaurus</a:t>
            </a:r>
            <a:br>
              <a:rPr lang="en-GB" sz="2900" dirty="0">
                <a:solidFill>
                  <a:schemeClr val="tx2">
                    <a:lumMod val="75000"/>
                  </a:schemeClr>
                </a:solidFill>
              </a:rPr>
            </a:br>
            <a:br>
              <a:rPr lang="en-GB" sz="29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sz="2900" dirty="0">
                <a:solidFill>
                  <a:schemeClr val="tx2">
                    <a:lumMod val="75000"/>
                  </a:schemeClr>
                </a:solidFill>
              </a:rPr>
              <a:t>This will really support their writing.</a:t>
            </a:r>
          </a:p>
        </p:txBody>
      </p:sp>
      <p:pic>
        <p:nvPicPr>
          <p:cNvPr id="1026" name="Picture 2" descr="Collins Pocket Spellchecker ...">
            <a:extLst>
              <a:ext uri="{FF2B5EF4-FFF2-40B4-BE49-F238E27FC236}">
                <a16:creationId xmlns:a16="http://schemas.microsoft.com/office/drawing/2014/main" id="{1D3849FB-9644-4831-A276-B58CC66CE2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119" y="3350337"/>
            <a:ext cx="2871762" cy="287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0303253"/>
      </p:ext>
    </p:extLst>
  </p:cSld>
  <p:clrMapOvr>
    <a:masterClrMapping/>
  </p:clrMapOvr>
  <p:transition advTm="43093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08712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900" u="sng" dirty="0">
                <a:solidFill>
                  <a:schemeClr val="bg1"/>
                </a:solidFill>
              </a:rPr>
              <a:t>P.E. Days Autumn Term</a:t>
            </a:r>
            <a:br>
              <a:rPr lang="en-GB" sz="2900" u="sng" dirty="0">
                <a:solidFill>
                  <a:schemeClr val="bg1"/>
                </a:solidFill>
              </a:rPr>
            </a:br>
            <a:r>
              <a:rPr lang="en-GB" sz="2900" dirty="0">
                <a:solidFill>
                  <a:schemeClr val="tx2">
                    <a:lumMod val="75000"/>
                  </a:schemeClr>
                </a:solidFill>
              </a:rPr>
              <a:t> </a:t>
            </a:r>
            <a:br>
              <a:rPr lang="en-GB" sz="2900" dirty="0">
                <a:solidFill>
                  <a:schemeClr val="tx2">
                    <a:lumMod val="75000"/>
                  </a:schemeClr>
                </a:solidFill>
              </a:rPr>
            </a:br>
            <a:br>
              <a:rPr lang="en-GB" sz="29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sz="2900" dirty="0">
                <a:solidFill>
                  <a:schemeClr val="tx2">
                    <a:lumMod val="75000"/>
                  </a:schemeClr>
                </a:solidFill>
              </a:rPr>
              <a:t>P.E. (Please come to school in P.E. clothes)</a:t>
            </a:r>
            <a:br>
              <a:rPr lang="en-GB" sz="29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sz="2900" dirty="0">
                <a:solidFill>
                  <a:schemeClr val="tx2">
                    <a:lumMod val="75000"/>
                  </a:schemeClr>
                </a:solidFill>
              </a:rPr>
              <a:t>Mr Harrison – Monday and Tuesday</a:t>
            </a:r>
            <a:br>
              <a:rPr lang="en-GB" sz="29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sz="2900" dirty="0">
                <a:solidFill>
                  <a:schemeClr val="tx2">
                    <a:lumMod val="75000"/>
                  </a:schemeClr>
                </a:solidFill>
              </a:rPr>
              <a:t>Miss Clover </a:t>
            </a:r>
            <a:r>
              <a:rPr lang="en-GB" sz="2900">
                <a:solidFill>
                  <a:schemeClr val="tx2">
                    <a:lumMod val="75000"/>
                  </a:schemeClr>
                </a:solidFill>
              </a:rPr>
              <a:t>– Wednesdays and Fridays </a:t>
            </a:r>
            <a:br>
              <a:rPr lang="en-GB" sz="29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sz="2900" dirty="0">
                <a:solidFill>
                  <a:schemeClr val="tx2">
                    <a:lumMod val="75000"/>
                  </a:schemeClr>
                </a:solidFill>
              </a:rPr>
              <a:t>Please refer to the dress code information.</a:t>
            </a:r>
            <a:br>
              <a:rPr lang="en-GB" sz="2900" dirty="0">
                <a:solidFill>
                  <a:schemeClr val="tx2">
                    <a:lumMod val="75000"/>
                  </a:schemeClr>
                </a:solidFill>
              </a:rPr>
            </a:br>
            <a:br>
              <a:rPr lang="en-GB" sz="2900" dirty="0">
                <a:solidFill>
                  <a:schemeClr val="tx2">
                    <a:lumMod val="75000"/>
                  </a:schemeClr>
                </a:solidFill>
              </a:rPr>
            </a:br>
            <a:endParaRPr lang="en-GB" sz="29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755606"/>
      </p:ext>
    </p:extLst>
  </p:cSld>
  <p:clrMapOvr>
    <a:masterClrMapping/>
  </p:clrMapOvr>
  <p:transition advTm="43093"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A6B0A-5E4E-45E6-8659-8A7A70F56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A11F06-B94C-48A9-9C11-0348D9426F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88639"/>
            <a:ext cx="8964488" cy="6160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141789"/>
      </p:ext>
    </p:extLst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112"/>
            <a:ext cx="8229600" cy="1185640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C00000"/>
                </a:solidFill>
                <a:latin typeface="Broadway" pitchFamily="82" charset="0"/>
              </a:rPr>
              <a:t>Reading</a:t>
            </a:r>
          </a:p>
        </p:txBody>
      </p:sp>
      <p:pic>
        <p:nvPicPr>
          <p:cNvPr id="3074" name="Picture 2" descr="http://t0.gstatic.com/images?q=tbn:ANd9GcQU0XWN7EbPPbUFZ0PhtA447kCQMwvLQVCn8BgLjGtZGbamOqBmb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91487">
            <a:off x="494492" y="593740"/>
            <a:ext cx="1458979" cy="2240863"/>
          </a:xfrm>
          <a:prstGeom prst="rect">
            <a:avLst/>
          </a:prstGeom>
          <a:noFill/>
        </p:spPr>
      </p:pic>
      <p:sp>
        <p:nvSpPr>
          <p:cNvPr id="3076" name="AutoShape 4" descr="data:image/jpeg;base64,/9j/4AAQSkZJRgABAQAAAQABAAD/2wBDAAkGBwgHBgkIBwgKCgkLDRYPDQwMDRsUFRAWIB0iIiAdHx8kKDQsJCYxJx8fLT0tMTU3Ojo6Iys/RD84QzQ5Ojf/2wBDAQoKCg0MDRoPDxo3JR8lNzc3Nzc3Nzc3Nzc3Nzc3Nzc3Nzc3Nzc3Nzc3Nzc3Nzc3Nzc3Nzc3Nzc3Nzc3Nzc3Nzf/wAARCACsAHEDASIAAhEBAxEB/8QAHAAAAQUBAQEAAAAAAAAAAAAABgABBAUHAgMI/8QASRAAAQMDAgIGBQcKBAQHAAAAAQIDBAAFEQYhEjEHEyJBUWEUMnGB0RUjNVJzkbIWQlNUYpKTobHBJDNy4Rc0Y8IIN0NkorPw/8QAGQEBAQEBAQEAAAAAAAAAAAAAAAEEAwIF/8QAKBEAAgIABgEDBAMAAAAAAAAAAAECAwQREiExURMiMtEUQWGBkbHB/9oADAMBAAIRAxEAPwDH7jOlpnyUplyAA8vA61Ww4j51Lsdt1Hf1PIsyJkxTIBcDbpykE4HM1WXP6RlfbL/EaJ+iu9Jsmr4jsqcYkFSXfSFFZCFfNLCOLHPtEY88UBXO2nUzLtwacanJctqAuYkuH5lJGQTvXo1YtVvXP5MbjzlzeoEjqA6eLqzjCufLcURaK1PEiM6ulXp1mY/LjIDTUtRIlFKj2T3nbFEJ1HYpXSHNlm5w2YUjT3oiXVFfVJcKUjg7JCtvIg7bEUKZneoOobE82xdxMiOuJ40IcdOSM89jVb8oTf1yR/FV8avNasRmrkhUS9sXRtxBVlguFLG/qDrFKV95obxQEj5Qm/rkj+Kr40vlCb+uSP4qvjUalQhc2mXKcU4VypBxjGXVfHyrq3S5ToddVKfO/LrVbd/jUazEBToPM4P9a7tfZ65n84H/AGoDu1y5Trri1ynzwjbLqu/31ZCTIA/5h/8Aiq+NU9qPVvOtq9Y8h7KsuVCHt6VI/WH/AOKfjXK5MjgV/iH+X6VXxrjB/wDwrlfqK/0mgDLrZH6Z7+IfjSrnNKgBbSMONcOkWBEmsoejvTylxtYyFDiOxrSXujsK6W0BOm8aXCeFRCcNE9STnnn18D21nOjJUeF0kQJUx5tiO1PKnHXVBKUjJ3JPKtMV0hP/APF4Rfyijfkv63EHGuqHzH18Z/zPOh6Mt6RYMW2a2u8G3spZjMu8LbaOSRwjl99G3Stpqy2e8aTZtluZjtzFf4hKM4c7TfPfzP30FdJUuPP11eZcJ9p+O49lDragpKhwjcEbGtk1YjRmq5FllydYQIy7akKQhEhs8Ryk75O3q0Bn3ThYrVp+/wAGPZ4LURlcYrUhvPaPF35NGNp6OLNqHoshOxITLN5fipcRKGQVLB5HfGDyPtoS6d7vbrzqGA9ap0aY2iLwqWw6FgHi5HBonja5gWHo2025BuEV6fDca6+Eh5JcLfaCwUg55Hv5HFADnSNp21Wvo+0zOh21ESdJCfSVYIWT1eSFA8jmrLo0sumnOju5X6/WVqcqG64pR34yhIBwNwK9+nPUVlvmnLSmz3KLKWmSXFNtOpUpCSg+sAcj399N0YT7E50a3Ox3e+Qrc5NddQeteQlaUqSBxAEjPfQFXeJ2lrtYXhpfQ1ziynSnqZyYxUhICxxbhR/NCh76HtBW2Lcdf2uLMZQ/ClrWHGz6q+wo428wDWsaLVpfSMSXHa17HnxnGuFqO/MRwMnckpTxYGc71lHRlc4sXV1lfuEhuO1HdUVuuqCUpT1awCSdhuQPeKgNE1Sej/TNxlRZ2hpq245SDKaYJZVxBJGFFY8ce0VmkZ+2XHVTbcJnq4D9zQGoyxjDKnRhGM79k451quq4eltTT5L8rpIU1EfKT6Aie2phPCANkE45jPLmayePBg2/WDC4kxLsKJc04kZSUraS6O3kbAYGaFZsF5g6BtOroGm39KMrkzUoU26kAISFKUkZyrPNJ5DvrNOlKNb7Hq+4QLfHbjx0Ib6thoYAy2kk/eTWyHpD0wvULsRy42/0cRUOsz+MFHWcSgpsq+sAEqG/eawvXchV21NcLhNlxJByEJfh7NOpSkBKhue7GR3HI7qELnrXfBNKvXrGP2fupUIDGlrLH1Fr1i0THHW2JUh1K1skBQwFHbII5gd1HV60N0aWK4u267amu0eU0AVNkA4BGRuGiO+hfox/82bcf/dPfgXWk6v6PtQ3PX6tTWiTZghBbLTc1bhyUoA7SQgjGc7ZqlRjOr4lihXctaYnvTreGkkPP+txd49VPl3VZ9GGkWtY35yHMckMwmGFPPPM4BTuABkgjfP8jWi9P0ViPp2zFEeMh4yCHVMoCQTwHPIcs130eCDonoulX68JeSq5KyQwE9aUHsN8Oe/cqHtqAz7pP0Wzo66RG7c+9IgS2OsaceUCriB7Q2AHek++p/RPoK261TcvlGRMZ9FKOD0ZSRnOc54knwo01cq1646JPT7Kl7NnOW0ySnrUpQMLCsZG6N/cKif+G8gIvgJxlTWD+9VBQ6Y6KXLjrS7We6OyGoFuGfSGSApzi3bxkEbpyTttihPWun41g1rMskV15yOw42hK3SCshSUk5IAH5x7q33Tuuo96a00Yxa9NuYWZaeHdAaQQoeR4ynGe4msY6Vu10rXPH6wx/wDWigC/UPRr0f6Z9FF81BdoplJUWtkqCuHGfVbP1hzoL1LadKQnojmlLtLntcKy+qRtwEEcOOwnbHF48q3jWts1Bc0286ccsoDbaw/8ptFfMJxw4SrHI55d1YHrvSl00e3BjXF2GtMlKuExnVL2RjnxJTjmKFDXT3RzaZmk2b9qq8uQI0gBaAhSEIQgnCSpSwdzse7GQKGta6W0laokZzSeoV3CQt4pdT6QhzgRwk5wgA8wBnzrTeh5q/p0PBcauUFcRfGWGn2VlbQ41Ap4goZGRkbbZqq6fn7aLHbmpSmF30LBSWdlJRjtnnkIJ5A99QhjRizNgZR+85pnIACCuQ+pRAPPb+tV5kPfpV/vGuCoqOVEk+dUhpnzXl95pV4UqAArl9Iyvtl/iNRsjwqRc/pGV9sv8RqNQDg4PKnKio5PPGN6bBp8EDlQHY4xhQSoHxAxXKVlPqlQ3zsantXMoQlBZGwxsrH9q79LhPf5zWD3kp/uKArUr4c42yMbHFdtJckPBIJKld5OcCuXQhTxDAUUE4TnnVmhKLfHK3MF07f7UB5zAxFaDKUILhHrEAn21W5xyFdOLU4tS1HJUcmuKAcnNOlfCNgM+Nc0qAVOO+mpx30Bo1KlSoABuf0jK+2X+I14JTnJ8KkXEZuUkf8AWX+I0eaA0myYyb1eW0qZUOKLHc9VYGQVrBG6fAd/M7c+dtsaoa5HuEHZLTEi9HujF3mUiVdmXEWxAykHs+kqzsB+z4kewUTXno6tMm7TJBlvx23HPm2IzCEobGBsMn+3xojgzQ84t1ZVlR2zucchWS9JTrv5XzgXVFs8Cko6zISCgbY7q+RRiMRicTJRlpSXWZutorognJZhNK6MYRbBg3WSkjmX46VJ/wDiaDb9pG7WJsvSmkOxth6QweJAztvyKfeBVZEuMyGtLkSU+ysHIKHCKPdI67kyJbVvurRfLvYQ6w0VLJ8FIGeIewe41uf1VXqzUl/DM68M9uGBFubabCn3FjKQcDw868VdbcH1cA9UbA9wrRdc6Gt1kt8u7oS7xO4S1CYI4WVE7uKP1P2R3nnjlmsV7qX0q/N5H2VopuhdHXDg4Tg4PJnioFJIOxGxpqsbqxhSXkDZWyvbVea6nkalSpUAqcd9NTjvoDRqVKlQAxZ7X8s6vRBUPmlylF47jhbSolZ28gffitE1FeW29Q2mzNqbZaWsKdSfVSACGkezIH3Chzo2TnWF1WfzGHcD2upH9CaH9bulzVlyUrfDoT7kpAH9KxTj5cTofCWf7exqg/HVqXLf9GpWtzA4V5Ch2dweyfD+VD2ubKLzwOwWSu4tAJwk56xvwPcME5z4ZydhXpoWbdLpb1mQyp0xV9WX1DdQxyVnmRtvz8ak3BS0PphOqw4s5eSDjCB6qD7d1Y/057q+ZCDoxDye6PpvTfVuuQXtGiS8oGc+F7epHPZHtWf+0H2irqbLt2gmVi1pbN2kIwnbjUlB71KOcDbkME1bXC7RbFblynU5UBhtvOC6vuHxPhWSXCc/cpr0uWriedVxLVjA8AB4ADYVuoduJk5We3rsw3quhaYLc0jRGoHNRsz7VenPSHFoUsLXsXEHAKfdnbyPlWc3WEq3XKTCcO7LhRk94HI/dV/0fsy4+oYMvqnERHlqYLhTgLKkq2GefIHavLpHbDerZRT/AOohtZ9vCB/autcVXiZQjw1n+zjPOdKk+U8ilMtCrf1KxlYwB7M1CPOmpVtMwqVKlQCpx301OO+gNGpUqVAQtASUMa3ltqODIS82keJ4gr/tqFra39XrRxt5XAxLW24F/sqwFH3Hi+6qN2S5DvbkllWHWZJWg+YVmtH1DCZ1rpyPcbYOKYyFFLZ2J5cTZ89tv96w3PxXqx8NZfBqr9dTh91uFWpbk5pixmfb2E+juqC1hsYIVkBX37HPtoDXqO13qQ22xEMeU4SeJPZBPn5mo+ntZEw16f1Ol163u/NhxIJdYPLcfnY+/wBtUU+xIss9xm7TEpSg/Npj9px5OAQodyQQeZOcjlsa5UYJRclZ7u+zo8VJZOHBc3y3u3aKwpLbiZCCQyeMlLwPMYPqnYb8v61RPWuHbY7Ei4SW3n1qVmCwsFaMdzigezn7/wC2kNS7RF0la13WSIqX446sLKlrIGw2SMq2xk4xv3UD6yspjPRp0MB6PNA4VtdoOL7iPb/UHxrphb224SWSTaRcTCLXkjz90Eum9RPakv0JhMCNHYhNrfURlxWccIAJ9QZKeQHLGaDtdykydVz1IVlCFBpO+ccIAP8AMGjK3sI0JpZ6VL4Rc5QwEZzhWOyj3cz51mDrinFqW4pSlqJKiTkk+NeqUrLpWR4Wy/042NxrUXy9zzpUqVbTMKlSpUAqcd9NTjvoDRqVKlQAHcNrlJP/AFl/iNGFhh3rSkBN9fU0zCeUlLsNfEXVo/NVw4wM5wCSOfLFCM11bF2fdaVwrQ+spI7jxGvCRIckOqdfdcddUcqW4oqUT5k14nBTjpfB6jLS81yas2bFqxK5Nsl+gXNacLWhKQ9y7wefPmkg7c6oJmgb/wBU1GRIhyGY5UGfnClQBOSMEbb748SaBkJWs9lKlEb7DNWsbUl7iN9Wzc5KUjuUrix99ZlRbXtXPbp/J3dtc95x3/AVStD3+6ymTMehx2mWUMNpDhc6ttIxgADfvPPmTVvGdsehIa46prsuUtYcLaSCriAxlKeSNs7k5oBVfb3dMsuXSQU4yQV8IP3VUpaWtwtoHEsE5Ao6LbFlbLbpfIV0IPOC3/Ja6ru8q73RT77yHGgPmA36qUHyO+fHO9UtWSW2oKON7C3iMBI7q703bZd6vkWBbgyJL6yG+tVwoGAScnwwDWqMVGKjHhHBycnmyqxTUb3PR94t4lOLTaHmmYInKcju8aHGispykj1jkVPhdHmoZ02ZDQ5Y+vjvBpxl17BUrgSrKRjJHCR/OvRMl2Z1gUsb0bjSV4OmnLwBaFREJcfDXW/OLQ2vq1LSnvTkc/PzqS5obUEeaqDIi23LLzDe6yEqLoPCQcctjn2HaoVKPZn5FLxrQIehtQvyUxOptiHA4+xmQtQx1OOIk49XBBB7xQnqS2v2e8SbfKVFW6zw8Soq+Jo5SFDhPsI9+apGkuAypUqVCADc/pGV9sv8RqNUm5/SMr7Zf4jUagPaPIcYXls89iD31M9PYcB9Ijg+BGDVbSoCdGcbFwSWgUoUcAH2fGmkOLizHVN4SV+Izsd6itL6txC/qkGpl4T88hfcpNAQlLUtXEskq8TRL0aKlJ1xazAQw5J6xfAiQspQrsKyCQCRkZA88UMUR9HlpYvmsbdb5bjzbLhcWpTCuFfYbUsYPdumgNVlafcdFxttttKYVwmabSVW8SeMNr65XZBUrA2HiBTu2G5Oao1vfLRHMi4IQiBDbQ4lJS4tpHGvKsAcKcY37zQ3a7Xpe9asju2ufdlQhaHJUpBlfPpUkn5sq9mDgGurzp2HBf1GqDMuaGo9pYuEcLkniC14B4settQFxCQwz0VBh6OsTmrHNT1nWdlAEkhScd5yOflRhd5UaZMTwE+lxLzCiu+aMdYg49jhGfI1hfoQ/wCHPyuJEkSTdTCI65XB1RaLhHD/AKt6M9P6LiXm42yKZk5Ds/T3yipz0g/8zxhCVewZoA9beYuU+3yozKH3pLdwS+0SUpceShLSh5AlH8818/6xiPQNSTo0i2N2xxKkkwmnA4lnKUkAKB32OffR9aNKQ27u03NF5UljTqbk9GiOq61UhSwlaU+Gd9vGgXW8eJE1RPYt65a4yFJ4DNSoOjsJJCuIA7EkDI5AUAUUq5386VAAdz+kZX2y/wARqNUm5/SMr7Zf4jUagFSpV0hKlqCUjJPIUBzVjO+cgx3O8YH8v9qdMRiMjjlqClncIBr2bkuKGI0RXAOWTgUBT0TdHF1hWTWdvuFzcU3Fb61Li0IKykKbWkHA3O6hUFch8f50MlPkc4rz6mLLz1Pzbo5g/D4UBoFqu2iLLqiO3bZrwtqrM7EkzfRVhS3VE9opxnOMd2KnP6m0jPvl7jybu+zbJVpjwW5QirKllGM9nhyOXfisifQ4ysoWCD4+PnmvMEjlQGjWp/RzukJ9hud8kxkN3ZyXFWiKtSnkBvgST2cDO+1S4usrVEZiLYmqRJj6UVBQepUeCWFhSU8sd2c8qy7JpFRPMmgNhn6y05edcG6u3ada2nLKmOmTEDiVMv8AHkpKUjKhgn9nIHuA+ka6xL3rK43C3vLfjO9UEOLQUlfC2hJJB35g0NZPjSyTzoDRsUqVKgAG5/SMr7Zf4jUajKXpyG5LfWp1/KnFE4Unx9leX5MQv0sj95PwoATFWTCUwoweUniec2QKvEaYhFQHWyOf1k/CpTlhjOSkKU8+eAZAynH9KAGgluMn0iX2317hPhSDk6SOJkBpvuJ76I1adiPSeNb0jKTsOJONvdUoWSP+lePvT8KAEibgyCokOJG5GAacdTOGQOrkJ5UW/IkfudeHvT8KiP6diIeS8h6QlfPZSR/agB5P+MaUw9gPt8j41VKGFEEYIPKjldgi+kodDz4VjGxT8KjyNNQlOqUXZGTvspPh7KADaVFv5MQv0sj95PwpfkxC/SyP3k/CgBKnHfRZ+TEL9LI/eT8KZWmoQGzsjl9ZPwoC7pVY/J7X1l/ePhSoD//Z"/>
          <p:cNvSpPr>
            <a:spLocks noChangeAspect="1" noChangeArrowheads="1"/>
          </p:cNvSpPr>
          <p:nvPr/>
        </p:nvSpPr>
        <p:spPr bwMode="auto">
          <a:xfrm>
            <a:off x="63500" y="-584200"/>
            <a:ext cx="790575" cy="11906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78" name="AutoShape 6" descr="data:image/jpeg;base64,/9j/4AAQSkZJRgABAQAAAQABAAD/2wBDAAkGBwgHBgkIBwgKCgkLDRYPDQwMDRsUFRAWIB0iIiAdHx8kKDQsJCYxJx8fLT0tMTU3Ojo6Iys/RD84QzQ5Ojf/2wBDAQoKCg0MDRoPDxo3JR8lNzc3Nzc3Nzc3Nzc3Nzc3Nzc3Nzc3Nzc3Nzc3Nzc3Nzc3Nzc3Nzc3Nzc3Nzc3Nzc3Nzf/wAARCACsAHEDASIAAhEBAxEB/8QAHAAAAQUBAQEAAAAAAAAAAAAABgABBAUHAgMI/8QASRAAAQMDAgIGBQcKBAQHAAAAAQIDBAAFEQYhEjEHEyJBUWEUMnGB0RUjNVJzkbIWQlNUYpKTobHBJDNy4Rc0Y8IIN0NkorPw/8QAGQEBAQEBAQEAAAAAAAAAAAAAAAEEAwIF/8QAKBEAAgIABgEDBAMAAAAAAAAAAAECAwQREiExURMiMtEUQWGBkbHB/9oADAMBAAIRAxEAPwDH7jOlpnyUplyAA8vA61Ww4j51Lsdt1Hf1PIsyJkxTIBcDbpykE4HM1WXP6RlfbL/EaJ+iu9Jsmr4jsqcYkFSXfSFFZCFfNLCOLHPtEY88UBXO2nUzLtwacanJctqAuYkuH5lJGQTvXo1YtVvXP5MbjzlzeoEjqA6eLqzjCufLcURaK1PEiM6ulXp1mY/LjIDTUtRIlFKj2T3nbFEJ1HYpXSHNlm5w2YUjT3oiXVFfVJcKUjg7JCtvIg7bEUKZneoOobE82xdxMiOuJ40IcdOSM89jVb8oTf1yR/FV8avNasRmrkhUS9sXRtxBVlguFLG/qDrFKV95obxQEj5Qm/rkj+Kr40vlCb+uSP4qvjUalQhc2mXKcU4VypBxjGXVfHyrq3S5ToddVKfO/LrVbd/jUazEBToPM4P9a7tfZ65n84H/AGoDu1y5Trri1ynzwjbLqu/31ZCTIA/5h/8Aiq+NU9qPVvOtq9Y8h7KsuVCHt6VI/WH/AOKfjXK5MjgV/iH+X6VXxrjB/wDwrlfqK/0mgDLrZH6Z7+IfjSrnNKgBbSMONcOkWBEmsoejvTylxtYyFDiOxrSXujsK6W0BOm8aXCeFRCcNE9STnnn18D21nOjJUeF0kQJUx5tiO1PKnHXVBKUjJ3JPKtMV0hP/APF4Rfyijfkv63EHGuqHzH18Z/zPOh6Mt6RYMW2a2u8G3spZjMu8LbaOSRwjl99G3Stpqy2e8aTZtluZjtzFf4hKM4c7TfPfzP30FdJUuPP11eZcJ9p+O49lDragpKhwjcEbGtk1YjRmq5FllydYQIy7akKQhEhs8Ryk75O3q0Bn3ThYrVp+/wAGPZ4LURlcYrUhvPaPF35NGNp6OLNqHoshOxITLN5fipcRKGQVLB5HfGDyPtoS6d7vbrzqGA9ap0aY2iLwqWw6FgHi5HBonja5gWHo2025BuEV6fDca6+Eh5JcLfaCwUg55Hv5HFADnSNp21Wvo+0zOh21ESdJCfSVYIWT1eSFA8jmrLo0sumnOju5X6/WVqcqG64pR34yhIBwNwK9+nPUVlvmnLSmz3KLKWmSXFNtOpUpCSg+sAcj399N0YT7E50a3Ox3e+Qrc5NddQeteQlaUqSBxAEjPfQFXeJ2lrtYXhpfQ1ziynSnqZyYxUhICxxbhR/NCh76HtBW2Lcdf2uLMZQ/ClrWHGz6q+wo428wDWsaLVpfSMSXHa17HnxnGuFqO/MRwMnckpTxYGc71lHRlc4sXV1lfuEhuO1HdUVuuqCUpT1awCSdhuQPeKgNE1Sej/TNxlRZ2hpq245SDKaYJZVxBJGFFY8ce0VmkZ+2XHVTbcJnq4D9zQGoyxjDKnRhGM79k451quq4eltTT5L8rpIU1EfKT6Aie2phPCANkE45jPLmayePBg2/WDC4kxLsKJc04kZSUraS6O3kbAYGaFZsF5g6BtOroGm39KMrkzUoU26kAISFKUkZyrPNJ5DvrNOlKNb7Hq+4QLfHbjx0Ib6thoYAy2kk/eTWyHpD0wvULsRy42/0cRUOsz+MFHWcSgpsq+sAEqG/eawvXchV21NcLhNlxJByEJfh7NOpSkBKhue7GR3HI7qELnrXfBNKvXrGP2fupUIDGlrLH1Fr1i0THHW2JUh1K1skBQwFHbII5gd1HV60N0aWK4u267amu0eU0AVNkA4BGRuGiO+hfox/82bcf/dPfgXWk6v6PtQ3PX6tTWiTZghBbLTc1bhyUoA7SQgjGc7ZqlRjOr4lihXctaYnvTreGkkPP+txd49VPl3VZ9GGkWtY35yHMckMwmGFPPPM4BTuABkgjfP8jWi9P0ViPp2zFEeMh4yCHVMoCQTwHPIcs130eCDonoulX68JeSq5KyQwE9aUHsN8Oe/cqHtqAz7pP0Wzo66RG7c+9IgS2OsaceUCriB7Q2AHek++p/RPoK261TcvlGRMZ9FKOD0ZSRnOc54knwo01cq1646JPT7Kl7NnOW0ySnrUpQMLCsZG6N/cKif+G8gIvgJxlTWD+9VBQ6Y6KXLjrS7We6OyGoFuGfSGSApzi3bxkEbpyTttihPWun41g1rMskV15yOw42hK3SCshSUk5IAH5x7q33Tuuo96a00Yxa9NuYWZaeHdAaQQoeR4ynGe4msY6Vu10rXPH6wx/wDWigC/UPRr0f6Z9FF81BdoplJUWtkqCuHGfVbP1hzoL1LadKQnojmlLtLntcKy+qRtwEEcOOwnbHF48q3jWts1Bc0286ccsoDbaw/8ptFfMJxw4SrHI55d1YHrvSl00e3BjXF2GtMlKuExnVL2RjnxJTjmKFDXT3RzaZmk2b9qq8uQI0gBaAhSEIQgnCSpSwdzse7GQKGta6W0laokZzSeoV3CQt4pdT6QhzgRwk5wgA8wBnzrTeh5q/p0PBcauUFcRfGWGn2VlbQ41Ap4goZGRkbbZqq6fn7aLHbmpSmF30LBSWdlJRjtnnkIJ5A99QhjRizNgZR+85pnIACCuQ+pRAPPb+tV5kPfpV/vGuCoqOVEk+dUhpnzXl95pV4UqAArl9Iyvtl/iNRsjwqRc/pGV9sv8RqNQDg4PKnKio5PPGN6bBp8EDlQHY4xhQSoHxAxXKVlPqlQ3zsantXMoQlBZGwxsrH9q79LhPf5zWD3kp/uKArUr4c42yMbHFdtJckPBIJKld5OcCuXQhTxDAUUE4TnnVmhKLfHK3MF07f7UB5zAxFaDKUILhHrEAn21W5xyFdOLU4tS1HJUcmuKAcnNOlfCNgM+Nc0qAVOO+mpx30Bo1KlSoABuf0jK+2X+I14JTnJ8KkXEZuUkf8AWX+I0eaA0myYyb1eW0qZUOKLHc9VYGQVrBG6fAd/M7c+dtsaoa5HuEHZLTEi9HujF3mUiVdmXEWxAykHs+kqzsB+z4kewUTXno6tMm7TJBlvx23HPm2IzCEobGBsMn+3xojgzQ84t1ZVlR2zucchWS9JTrv5XzgXVFs8Cko6zISCgbY7q+RRiMRicTJRlpSXWZutorognJZhNK6MYRbBg3WSkjmX46VJ/wDiaDb9pG7WJsvSmkOxth6QweJAztvyKfeBVZEuMyGtLkSU+ysHIKHCKPdI67kyJbVvurRfLvYQ6w0VLJ8FIGeIewe41uf1VXqzUl/DM68M9uGBFubabCn3FjKQcDw868VdbcH1cA9UbA9wrRdc6Gt1kt8u7oS7xO4S1CYI4WVE7uKP1P2R3nnjlmsV7qX0q/N5H2VopuhdHXDg4Tg4PJnioFJIOxGxpqsbqxhSXkDZWyvbVea6nkalSpUAqcd9NTjvoDRqVKlQAxZ7X8s6vRBUPmlylF47jhbSolZ28gffitE1FeW29Q2mzNqbZaWsKdSfVSACGkezIH3Chzo2TnWF1WfzGHcD2upH9CaH9bulzVlyUrfDoT7kpAH9KxTj5cTofCWf7exqg/HVqXLf9GpWtzA4V5Ch2dweyfD+VD2ubKLzwOwWSu4tAJwk56xvwPcME5z4ZydhXpoWbdLpb1mQyp0xV9WX1DdQxyVnmRtvz8ak3BS0PphOqw4s5eSDjCB6qD7d1Y/057q+ZCDoxDye6PpvTfVuuQXtGiS8oGc+F7epHPZHtWf+0H2irqbLt2gmVi1pbN2kIwnbjUlB71KOcDbkME1bXC7RbFblynU5UBhtvOC6vuHxPhWSXCc/cpr0uWriedVxLVjA8AB4ADYVuoduJk5We3rsw3quhaYLc0jRGoHNRsz7VenPSHFoUsLXsXEHAKfdnbyPlWc3WEq3XKTCcO7LhRk94HI/dV/0fsy4+oYMvqnERHlqYLhTgLKkq2GefIHavLpHbDerZRT/AOohtZ9vCB/autcVXiZQjw1n+zjPOdKk+U8ilMtCrf1KxlYwB7M1CPOmpVtMwqVKlQCpx301OO+gNGpUqVAQtASUMa3ltqODIS82keJ4gr/tqFra39XrRxt5XAxLW24F/sqwFH3Hi+6qN2S5DvbkllWHWZJWg+YVmtH1DCZ1rpyPcbYOKYyFFLZ2J5cTZ89tv96w3PxXqx8NZfBqr9dTh91uFWpbk5pixmfb2E+juqC1hsYIVkBX37HPtoDXqO13qQ22xEMeU4SeJPZBPn5mo+ntZEw16f1Ol163u/NhxIJdYPLcfnY+/wBtUU+xIss9xm7TEpSg/Npj9px5OAQodyQQeZOcjlsa5UYJRclZ7u+zo8VJZOHBc3y3u3aKwpLbiZCCQyeMlLwPMYPqnYb8v61RPWuHbY7Ei4SW3n1qVmCwsFaMdzigezn7/wC2kNS7RF0la13WSIqX446sLKlrIGw2SMq2xk4xv3UD6yspjPRp0MB6PNA4VtdoOL7iPb/UHxrphb224SWSTaRcTCLXkjz90Eum9RPakv0JhMCNHYhNrfURlxWccIAJ9QZKeQHLGaDtdykydVz1IVlCFBpO+ccIAP8AMGjK3sI0JpZ6VL4Rc5QwEZzhWOyj3cz51mDrinFqW4pSlqJKiTkk+NeqUrLpWR4Wy/042NxrUXy9zzpUqVbTMKlSpUAqcd9NTjvoDRqVKlQAHcNrlJP/AFl/iNGFhh3rSkBN9fU0zCeUlLsNfEXVo/NVw4wM5wCSOfLFCM11bF2fdaVwrQ+spI7jxGvCRIckOqdfdcddUcqW4oqUT5k14nBTjpfB6jLS81yas2bFqxK5Nsl+gXNacLWhKQ9y7wefPmkg7c6oJmgb/wBU1GRIhyGY5UGfnClQBOSMEbb748SaBkJWs9lKlEb7DNWsbUl7iN9Wzc5KUjuUrix99ZlRbXtXPbp/J3dtc95x3/AVStD3+6ymTMehx2mWUMNpDhc6ttIxgADfvPPmTVvGdsehIa46prsuUtYcLaSCriAxlKeSNs7k5oBVfb3dMsuXSQU4yQV8IP3VUpaWtwtoHEsE5Ao6LbFlbLbpfIV0IPOC3/Ja6ru8q73RT77yHGgPmA36qUHyO+fHO9UtWSW2oKON7C3iMBI7q703bZd6vkWBbgyJL6yG+tVwoGAScnwwDWqMVGKjHhHBycnmyqxTUb3PR94t4lOLTaHmmYInKcju8aHGispykj1jkVPhdHmoZ02ZDQ5Y+vjvBpxl17BUrgSrKRjJHCR/OvRMl2Z1gUsb0bjSV4OmnLwBaFREJcfDXW/OLQ2vq1LSnvTkc/PzqS5obUEeaqDIi23LLzDe6yEqLoPCQcctjn2HaoVKPZn5FLxrQIehtQvyUxOptiHA4+xmQtQx1OOIk49XBBB7xQnqS2v2e8SbfKVFW6zw8Soq+Jo5SFDhPsI9+apGkuAypUqVCADc/pGV9sv8RqNUm5/SMr7Zf4jUagPaPIcYXls89iD31M9PYcB9Ijg+BGDVbSoCdGcbFwSWgUoUcAH2fGmkOLizHVN4SV+Izsd6itL6txC/qkGpl4T88hfcpNAQlLUtXEskq8TRL0aKlJ1xazAQw5J6xfAiQspQrsKyCQCRkZA88UMUR9HlpYvmsbdb5bjzbLhcWpTCuFfYbUsYPdumgNVlafcdFxttttKYVwmabSVW8SeMNr65XZBUrA2HiBTu2G5Oao1vfLRHMi4IQiBDbQ4lJS4tpHGvKsAcKcY37zQ3a7Xpe9asju2ufdlQhaHJUpBlfPpUkn5sq9mDgGurzp2HBf1GqDMuaGo9pYuEcLkniC14B4settQFxCQwz0VBh6OsTmrHNT1nWdlAEkhScd5yOflRhd5UaZMTwE+lxLzCiu+aMdYg49jhGfI1hfoQ/wCHPyuJEkSTdTCI65XB1RaLhHD/AKt6M9P6LiXm42yKZk5Ds/T3yipz0g/8zxhCVewZoA9beYuU+3yozKH3pLdwS+0SUpceShLSh5AlH8818/6xiPQNSTo0i2N2xxKkkwmnA4lnKUkAKB32OffR9aNKQ27u03NF5UljTqbk9GiOq61UhSwlaU+Gd9vGgXW8eJE1RPYt65a4yFJ4DNSoOjsJJCuIA7EkDI5AUAUUq5386VAAdz+kZX2y/wARqNUm5/SMr7Zf4jUagFSpV0hKlqCUjJPIUBzVjO+cgx3O8YH8v9qdMRiMjjlqClncIBr2bkuKGI0RXAOWTgUBT0TdHF1hWTWdvuFzcU3Fb61Li0IKykKbWkHA3O6hUFch8f50MlPkc4rz6mLLz1Pzbo5g/D4UBoFqu2iLLqiO3bZrwtqrM7EkzfRVhS3VE9opxnOMd2KnP6m0jPvl7jybu+zbJVpjwW5QirKllGM9nhyOXfisifQ4ysoWCD4+PnmvMEjlQGjWp/RzukJ9hud8kxkN3ZyXFWiKtSnkBvgST2cDO+1S4usrVEZiLYmqRJj6UVBQepUeCWFhSU8sd2c8qy7JpFRPMmgNhn6y05edcG6u3ada2nLKmOmTEDiVMv8AHkpKUjKhgn9nIHuA+ka6xL3rK43C3vLfjO9UEOLQUlfC2hJJB35g0NZPjSyTzoDRsUqVKgAG5/SMr7Zf4jUajKXpyG5LfWp1/KnFE4Unx9leX5MQv0sj95PwoATFWTCUwoweUniec2QKvEaYhFQHWyOf1k/CpTlhjOSkKU8+eAZAynH9KAGgluMn0iX2317hPhSDk6SOJkBpvuJ76I1adiPSeNb0jKTsOJONvdUoWSP+lePvT8KAEibgyCokOJG5GAacdTOGQOrkJ5UW/IkfudeHvT8KiP6diIeS8h6QlfPZSR/agB5P+MaUw9gPt8j41VKGFEEYIPKjldgi+kodDz4VjGxT8KjyNNQlOqUXZGTvspPh7KADaVFv5MQv0sj95PwpfkxC/SyP3k/CgBKnHfRZ+TEL9LI/eT8KZWmoQGzsjl9ZPwoC7pVY/J7X1l/ePhSoD//Z"/>
          <p:cNvSpPr>
            <a:spLocks noChangeAspect="1" noChangeArrowheads="1"/>
          </p:cNvSpPr>
          <p:nvPr/>
        </p:nvSpPr>
        <p:spPr bwMode="auto">
          <a:xfrm>
            <a:off x="63500" y="-584200"/>
            <a:ext cx="790575" cy="11906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http://img3.wikia.nocookie.net/__cb20101024103857/thehungergames/images/thumb/1/16/HG-CF-MJ-Tril.png/280px-HG-CF-MJ-Tri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528" y="1196752"/>
            <a:ext cx="3552787" cy="1928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michaelmorpurgo.com/images/uploads/book-covers/_large/Listen-to-the-Moon-jacke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2608">
            <a:off x="1571380" y="1302836"/>
            <a:ext cx="1420647" cy="222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iamo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72200">
            <a:off x="6537244" y="1747484"/>
            <a:ext cx="142875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613" y="3405194"/>
            <a:ext cx="2114550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7" y="548680"/>
            <a:ext cx="842493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XCCW Joined PC1a" panose="03050602040000000000" pitchFamily="66" charset="0"/>
              </a:rPr>
              <a:t>Children need to develop the skills to read with speed, stamina and understanding. It is important that children continue to read daily from a range of texts (fiction, non-fiction and poetry). </a:t>
            </a:r>
            <a:endParaRPr lang="en-GB" sz="3200" u="sng" dirty="0">
              <a:latin typeface="XCCW Joined PC1a" panose="03050602040000000000" pitchFamily="66" charset="0"/>
            </a:endParaRPr>
          </a:p>
          <a:p>
            <a:r>
              <a:rPr lang="en-GB" sz="3200" u="sng" dirty="0">
                <a:latin typeface="XCCW Joined PC1a" panose="03050602040000000000" pitchFamily="66" charset="0"/>
              </a:rPr>
              <a:t>Key Reading Skills:</a:t>
            </a:r>
          </a:p>
          <a:p>
            <a:r>
              <a:rPr lang="en-GB" sz="3200" dirty="0">
                <a:latin typeface="XCCW Joined PC1a" panose="03050602040000000000" pitchFamily="66" charset="0"/>
              </a:rPr>
              <a:t>Vocabulary</a:t>
            </a:r>
          </a:p>
          <a:p>
            <a:r>
              <a:rPr lang="en-GB" sz="3200" dirty="0">
                <a:latin typeface="XCCW Joined PC1a" panose="03050602040000000000" pitchFamily="66" charset="0"/>
              </a:rPr>
              <a:t>Inference</a:t>
            </a:r>
          </a:p>
          <a:p>
            <a:r>
              <a:rPr lang="en-GB" sz="3200" dirty="0">
                <a:latin typeface="XCCW Joined PC1a" panose="03050602040000000000" pitchFamily="66" charset="0"/>
              </a:rPr>
              <a:t>Predict</a:t>
            </a:r>
          </a:p>
          <a:p>
            <a:r>
              <a:rPr lang="en-GB" sz="3200" dirty="0">
                <a:latin typeface="XCCW Joined PC1a" panose="03050602040000000000" pitchFamily="66" charset="0"/>
              </a:rPr>
              <a:t>Explain</a:t>
            </a:r>
          </a:p>
          <a:p>
            <a:r>
              <a:rPr lang="en-GB" sz="3200" dirty="0">
                <a:latin typeface="XCCW Joined PC1a" panose="03050602040000000000" pitchFamily="66" charset="0"/>
              </a:rPr>
              <a:t>Retrieve </a:t>
            </a:r>
          </a:p>
          <a:p>
            <a:r>
              <a:rPr lang="en-GB" sz="3200" dirty="0">
                <a:latin typeface="XCCW Joined PC1a" panose="03050602040000000000" pitchFamily="66" charset="0"/>
              </a:rPr>
              <a:t>Summarise </a:t>
            </a:r>
          </a:p>
        </p:txBody>
      </p:sp>
    </p:spTree>
    <p:extLst>
      <p:ext uri="{BB962C8B-B14F-4D97-AF65-F5344CB8AC3E}">
        <p14:creationId xmlns:p14="http://schemas.microsoft.com/office/powerpoint/2010/main" val="426585683"/>
      </p:ext>
    </p:extLst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FREE VIPERS display posters and... - The Literacy Shed | Facebook">
            <a:extLst>
              <a:ext uri="{FF2B5EF4-FFF2-40B4-BE49-F238E27FC236}">
                <a16:creationId xmlns:a16="http://schemas.microsoft.com/office/drawing/2014/main" id="{E0D1E553-9D5D-4CBA-ADDC-1FBB2D598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56984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3171848"/>
      </p:ext>
    </p:extLst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4" y="2564904"/>
            <a:ext cx="9047130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2247747"/>
      </p:ext>
    </p:extLst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5439590"/>
            <a:ext cx="8229600" cy="1252728"/>
          </a:xfrm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Get hooked on </a:t>
            </a:r>
            <a:r>
              <a:rPr lang="en-GB" dirty="0" err="1">
                <a:solidFill>
                  <a:schemeClr val="tx2"/>
                </a:solidFill>
              </a:rPr>
              <a:t>books!</a:t>
            </a:r>
            <a:r>
              <a:rPr lang="en-GB" dirty="0" err="1"/>
              <a:t>KGE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3958"/>
            <a:ext cx="5015632" cy="5015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8282928"/>
      </p:ext>
    </p:extLst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C00000"/>
                </a:solidFill>
                <a:latin typeface="Britannic Bold" pitchFamily="34" charset="0"/>
              </a:rPr>
              <a:t>Writing</a:t>
            </a:r>
          </a:p>
        </p:txBody>
      </p:sp>
      <p:pic>
        <p:nvPicPr>
          <p:cNvPr id="16386" name="Picture 2" descr="Advertisements Success Criteria Poster/Mat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02873"/>
            <a:ext cx="1571636" cy="1173490"/>
          </a:xfrm>
          <a:prstGeom prst="rect">
            <a:avLst/>
          </a:prstGeom>
          <a:noFill/>
        </p:spPr>
      </p:pic>
      <p:pic>
        <p:nvPicPr>
          <p:cNvPr id="16388" name="Picture 4" descr="Balanced Argument Success Criteria Poster/Mat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56" y="1071546"/>
            <a:ext cx="1571636" cy="1204922"/>
          </a:xfrm>
          <a:prstGeom prst="rect">
            <a:avLst/>
          </a:prstGeom>
          <a:noFill/>
        </p:spPr>
      </p:pic>
      <p:pic>
        <p:nvPicPr>
          <p:cNvPr id="16390" name="Picture 6" descr="Diary Success Criteria Poster/Mat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596" y="1500174"/>
            <a:ext cx="1428750" cy="1104901"/>
          </a:xfrm>
          <a:prstGeom prst="rect">
            <a:avLst/>
          </a:prstGeom>
          <a:noFill/>
        </p:spPr>
      </p:pic>
      <p:pic>
        <p:nvPicPr>
          <p:cNvPr id="16392" name="Picture 8" descr="Instructions Success Criteria Poster/Mat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715250" y="357166"/>
            <a:ext cx="1428750" cy="1095376"/>
          </a:xfrm>
          <a:prstGeom prst="rect">
            <a:avLst/>
          </a:prstGeom>
          <a:noFill/>
        </p:spPr>
      </p:pic>
      <p:pic>
        <p:nvPicPr>
          <p:cNvPr id="16394" name="Picture 10" descr="Letter of Complaint Success Criteria Poster/Mat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786446" y="357166"/>
            <a:ext cx="1428750" cy="1095376"/>
          </a:xfrm>
          <a:prstGeom prst="rect">
            <a:avLst/>
          </a:prstGeom>
          <a:noFill/>
        </p:spPr>
      </p:pic>
      <p:pic>
        <p:nvPicPr>
          <p:cNvPr id="16396" name="Picture 12" descr="Non-Chronological Report Success Criteria Poster/Mat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429256" y="1714488"/>
            <a:ext cx="1571636" cy="1194443"/>
          </a:xfrm>
          <a:prstGeom prst="rect">
            <a:avLst/>
          </a:prstGeom>
          <a:noFill/>
        </p:spPr>
      </p:pic>
      <p:pic>
        <p:nvPicPr>
          <p:cNvPr id="16398" name="Picture 14" descr="Playscript Success Criteria Poster/Mat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715140" y="1285860"/>
            <a:ext cx="1428750" cy="1085850"/>
          </a:xfrm>
          <a:prstGeom prst="rect">
            <a:avLst/>
          </a:prstGeom>
          <a:noFill/>
        </p:spPr>
      </p:pic>
      <p:pic>
        <p:nvPicPr>
          <p:cNvPr id="16400" name="Picture 16" descr="Recount Success Criteria Poster/Mat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071802" y="1500174"/>
            <a:ext cx="1619253" cy="1230634"/>
          </a:xfrm>
          <a:prstGeom prst="rect">
            <a:avLst/>
          </a:prstGeom>
          <a:noFill/>
        </p:spPr>
      </p:pic>
      <p:pic>
        <p:nvPicPr>
          <p:cNvPr id="16403" name="Picture 19" descr="Story Writing Success Criteria Poster/Mat">
            <a:hlinkClick r:id="rId18"/>
          </p:cNvPr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7715250" y="1785926"/>
            <a:ext cx="1428750" cy="1085850"/>
          </a:xfrm>
          <a:prstGeom prst="rect">
            <a:avLst/>
          </a:prstGeom>
          <a:noFill/>
        </p:spPr>
      </p:pic>
      <p:pic>
        <p:nvPicPr>
          <p:cNvPr id="3" name="Picture 2" descr="http://www.keepcalmandposters.com/posters/2465979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175" y="1828785"/>
            <a:ext cx="1660028" cy="221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2D867B1-F5B3-4A13-9AA5-F9530D116CB0}"/>
              </a:ext>
            </a:extLst>
          </p:cNvPr>
          <p:cNvSpPr/>
          <p:nvPr/>
        </p:nvSpPr>
        <p:spPr>
          <a:xfrm>
            <a:off x="267540" y="4323216"/>
            <a:ext cx="84249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XCCW Joined PC1a" panose="03050602040000000000" pitchFamily="66" charset="0"/>
              </a:rPr>
              <a:t>Throughout the year, year 5 children will practise writing from a range of genres (see above). These will often be based on a class novel. In the first half of the autumn term, year 5 will be reading ‘</a:t>
            </a:r>
            <a:r>
              <a:rPr lang="en-GB" sz="2000" dirty="0" err="1">
                <a:latin typeface="XCCW Joined PC1a" panose="03050602040000000000" pitchFamily="66" charset="0"/>
              </a:rPr>
              <a:t>Kensike’s</a:t>
            </a:r>
            <a:r>
              <a:rPr lang="en-GB" sz="2000" dirty="0">
                <a:latin typeface="XCCW Joined PC1a" panose="03050602040000000000" pitchFamily="66" charset="0"/>
              </a:rPr>
              <a:t> Kingdom’ by Michael Morpurgo. It would be beneficial for all children to have their own copy of this novel to use during lessons. Writing is teacher assessed throughout the year.</a:t>
            </a:r>
            <a:endParaRPr lang="en-GB" sz="2000" dirty="0"/>
          </a:p>
        </p:txBody>
      </p:sp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GB" dirty="0">
                <a:solidFill>
                  <a:schemeClr val="tx2"/>
                </a:solidFill>
                <a:latin typeface="Britannic Bold" panose="020B0903060703020204" pitchFamily="34" charset="0"/>
              </a:rPr>
            </a:br>
            <a:br>
              <a:rPr lang="en-GB" dirty="0">
                <a:solidFill>
                  <a:schemeClr val="tx2"/>
                </a:solidFill>
                <a:latin typeface="Britannic Bold" panose="020B0903060703020204" pitchFamily="34" charset="0"/>
              </a:rPr>
            </a:br>
            <a:br>
              <a:rPr lang="en-GB" dirty="0">
                <a:solidFill>
                  <a:schemeClr val="tx2"/>
                </a:solidFill>
                <a:latin typeface="Britannic Bold" panose="020B0903060703020204" pitchFamily="34" charset="0"/>
              </a:rPr>
            </a:br>
            <a:br>
              <a:rPr lang="en-GB" dirty="0">
                <a:solidFill>
                  <a:schemeClr val="tx2"/>
                </a:solidFill>
                <a:latin typeface="Britannic Bold" panose="020B0903060703020204" pitchFamily="34" charset="0"/>
              </a:rPr>
            </a:br>
            <a:br>
              <a:rPr lang="en-GB" dirty="0">
                <a:solidFill>
                  <a:schemeClr val="tx2"/>
                </a:solidFill>
                <a:latin typeface="Britannic Bold" panose="020B0903060703020204" pitchFamily="34" charset="0"/>
              </a:rPr>
            </a:br>
            <a:br>
              <a:rPr lang="en-GB" dirty="0">
                <a:solidFill>
                  <a:schemeClr val="tx2"/>
                </a:solidFill>
                <a:latin typeface="Britannic Bold" panose="020B0903060703020204" pitchFamily="34" charset="0"/>
              </a:rPr>
            </a:br>
            <a:br>
              <a:rPr lang="en-GB" dirty="0">
                <a:solidFill>
                  <a:schemeClr val="tx2"/>
                </a:solidFill>
                <a:latin typeface="Britannic Bold" panose="020B0903060703020204" pitchFamily="34" charset="0"/>
              </a:rPr>
            </a:br>
            <a:br>
              <a:rPr lang="en-GB" dirty="0">
                <a:solidFill>
                  <a:schemeClr val="tx2"/>
                </a:solidFill>
                <a:latin typeface="Britannic Bold" panose="020B0903060703020204" pitchFamily="34" charset="0"/>
              </a:rPr>
            </a:br>
            <a:r>
              <a:rPr lang="en-GB" dirty="0">
                <a:solidFill>
                  <a:schemeClr val="tx2"/>
                </a:solidFill>
                <a:latin typeface="Britannic Bold" panose="020B0903060703020204" pitchFamily="34" charset="0"/>
              </a:rPr>
              <a:t>Children need to be responsible for editing and improving their work themselves! This is what the black pen is for. Year 5 children are responsible for completing and returning homework.</a:t>
            </a:r>
            <a:br>
              <a:rPr lang="en-GB" dirty="0">
                <a:solidFill>
                  <a:schemeClr val="tx2"/>
                </a:solidFill>
                <a:latin typeface="Britannic Bold" panose="020B0903060703020204" pitchFamily="34" charset="0"/>
              </a:rPr>
            </a:br>
            <a:endParaRPr lang="en-GB" dirty="0">
              <a:solidFill>
                <a:schemeClr val="tx2"/>
              </a:solidFill>
              <a:latin typeface="Britannic Bold" panose="020B09030607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165863"/>
      </p:ext>
    </p:extLst>
  </p:cSld>
  <p:clrMapOvr>
    <a:masterClrMapping/>
  </p:clrMapOvr>
  <p:transition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37429-7BEA-4978-AA2C-26F2166CF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  <a:latin typeface="Britannic Bold" panose="020B0903060703020204" pitchFamily="34" charset="0"/>
              </a:rPr>
              <a:t>Calculation Workshop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9FF65D-38E9-435F-9F57-623B682DE913}"/>
              </a:ext>
            </a:extLst>
          </p:cNvPr>
          <p:cNvSpPr txBox="1"/>
          <p:nvPr/>
        </p:nvSpPr>
        <p:spPr>
          <a:xfrm>
            <a:off x="251520" y="1340768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On Thursday 19</a:t>
            </a:r>
            <a:r>
              <a:rPr lang="en-GB" sz="2400" baseline="30000" dirty="0"/>
              <a:t>th</a:t>
            </a:r>
            <a:r>
              <a:rPr lang="en-GB" sz="2400" dirty="0"/>
              <a:t> September at 4.00 pm there will be a session to outline and explain the calculation methods that children will learn and develop in year 5. You are welcome to join us.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0D7091-C109-4237-9FEB-D8B65F137A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541097"/>
            <a:ext cx="8075240" cy="4169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077275"/>
      </p:ext>
    </p:extLst>
  </p:cSld>
  <p:clrMapOvr>
    <a:masterClrMapping/>
  </p:clrMapOvr>
  <p:transition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96AEE-3C0F-4399-9055-496BC3D17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 days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F6AEEF-D4C0-4BFF-B4AE-CB985BC95614}"/>
              </a:ext>
            </a:extLst>
          </p:cNvPr>
          <p:cNvSpPr txBox="1"/>
          <p:nvPr/>
        </p:nvSpPr>
        <p:spPr>
          <a:xfrm>
            <a:off x="899592" y="2420888"/>
            <a:ext cx="734481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Mr Harrison’s Class – Monday and Tuesdays</a:t>
            </a:r>
          </a:p>
          <a:p>
            <a:endParaRPr lang="en-GB" sz="3200" dirty="0"/>
          </a:p>
          <a:p>
            <a:r>
              <a:rPr lang="en-GB" sz="3200" dirty="0"/>
              <a:t>Miss Clover’s Class – Wednesdays and Fridays</a:t>
            </a:r>
          </a:p>
          <a:p>
            <a:endParaRPr lang="en-GB" sz="2800" dirty="0"/>
          </a:p>
          <a:p>
            <a:r>
              <a:rPr lang="en-GB" sz="2800" dirty="0"/>
              <a:t>These days may change but we will inform you about this. Children will need to come to school in PE kit on these days.</a:t>
            </a:r>
          </a:p>
        </p:txBody>
      </p:sp>
    </p:spTree>
    <p:extLst>
      <p:ext uri="{BB962C8B-B14F-4D97-AF65-F5344CB8AC3E}">
        <p14:creationId xmlns:p14="http://schemas.microsoft.com/office/powerpoint/2010/main" val="330636917"/>
      </p:ext>
    </p:extLst>
  </p:cSld>
  <p:clrMapOvr>
    <a:masterClrMapping/>
  </p:clrMapOvr>
  <p:transition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36764-C875-4D5A-B2DD-4AF13150F2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864096"/>
          </a:xfrm>
        </p:spPr>
        <p:txBody>
          <a:bodyPr/>
          <a:lstStyle/>
          <a:p>
            <a:r>
              <a:rPr lang="en-GB" dirty="0"/>
              <a:t>Communication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19F9B6-0015-4C94-91EB-F9BE5E4180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" y="1268760"/>
            <a:ext cx="7846640" cy="5040560"/>
          </a:xfrm>
        </p:spPr>
        <p:txBody>
          <a:bodyPr>
            <a:normAutofit fontScale="92500" lnSpcReduction="10000"/>
          </a:bodyPr>
          <a:lstStyle/>
          <a:p>
            <a:r>
              <a:rPr lang="en-GB" sz="2800" u="sng" dirty="0" err="1">
                <a:solidFill>
                  <a:schemeClr val="tx1"/>
                </a:solidFill>
              </a:rPr>
              <a:t>Classdojo</a:t>
            </a:r>
            <a:r>
              <a:rPr lang="en-GB" sz="2800" dirty="0">
                <a:solidFill>
                  <a:schemeClr val="tx1"/>
                </a:solidFill>
              </a:rPr>
              <a:t> – teachers will reply between the hours of 8.00 am and 6.00 pm. We will only send messages or post on class story outside of these hours when absolutely necessary.</a:t>
            </a:r>
          </a:p>
          <a:p>
            <a:r>
              <a:rPr lang="en-GB" sz="2800" u="sng" dirty="0">
                <a:solidFill>
                  <a:schemeClr val="tx1"/>
                </a:solidFill>
              </a:rPr>
              <a:t>School Website </a:t>
            </a:r>
            <a:r>
              <a:rPr lang="en-GB" sz="2800" dirty="0">
                <a:solidFill>
                  <a:schemeClr val="tx1"/>
                </a:solidFill>
              </a:rPr>
              <a:t>– class pages for information about topics</a:t>
            </a:r>
          </a:p>
          <a:p>
            <a:r>
              <a:rPr lang="en-GB" sz="2800" u="sng" dirty="0">
                <a:solidFill>
                  <a:schemeClr val="tx1"/>
                </a:solidFill>
                <a:cs typeface="Arial" panose="020B0604020202020204" pitchFamily="34" charset="0"/>
              </a:rPr>
              <a:t>E-mail</a:t>
            </a:r>
            <a:r>
              <a:rPr lang="en-GB" sz="2800" dirty="0">
                <a:solidFill>
                  <a:schemeClr val="tx1"/>
                </a:solidFill>
                <a:cs typeface="Arial" panose="020B0604020202020204" pitchFamily="34" charset="0"/>
              </a:rPr>
              <a:t> is the main form of communication from the office – please check details are correct. Please inform the office of absence rather than through </a:t>
            </a:r>
            <a:r>
              <a:rPr lang="en-GB" sz="2800" dirty="0" err="1">
                <a:solidFill>
                  <a:schemeClr val="tx1"/>
                </a:solidFill>
                <a:cs typeface="Arial" panose="020B0604020202020204" pitchFamily="34" charset="0"/>
              </a:rPr>
              <a:t>Classdojo</a:t>
            </a:r>
            <a:r>
              <a:rPr lang="en-GB" sz="2800" dirty="0">
                <a:solidFill>
                  <a:schemeClr val="tx1"/>
                </a:solidFill>
                <a:cs typeface="Arial" panose="020B0604020202020204" pitchFamily="34" charset="0"/>
              </a:rPr>
              <a:t>.</a:t>
            </a:r>
          </a:p>
          <a:p>
            <a:r>
              <a:rPr lang="en-GB" sz="2800" u="sng" dirty="0">
                <a:solidFill>
                  <a:schemeClr val="tx1"/>
                </a:solidFill>
                <a:cs typeface="Arial" panose="020B0604020202020204" pitchFamily="34" charset="0"/>
              </a:rPr>
              <a:t>Smart Watches </a:t>
            </a:r>
            <a:r>
              <a:rPr lang="en-GB" sz="2800" dirty="0">
                <a:solidFill>
                  <a:schemeClr val="tx1"/>
                </a:solidFill>
                <a:cs typeface="Arial" panose="020B0604020202020204" pitchFamily="34" charset="0"/>
              </a:rPr>
              <a:t>with a photographic function – please avoid children wearing these to school.</a:t>
            </a:r>
          </a:p>
          <a:p>
            <a:r>
              <a:rPr lang="en-GB" sz="2800" u="sng" dirty="0">
                <a:solidFill>
                  <a:schemeClr val="tx1"/>
                </a:solidFill>
                <a:cs typeface="Arial" panose="020B0604020202020204" pitchFamily="34" charset="0"/>
              </a:rPr>
              <a:t>Walking home permission</a:t>
            </a:r>
            <a:endParaRPr lang="en-GB" sz="2800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84764"/>
      </p:ext>
    </p:extLst>
  </p:cSld>
  <p:clrMapOvr>
    <a:masterClrMapping/>
  </p:clrMapOvr>
  <p:transition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C00000"/>
                </a:solidFill>
                <a:latin typeface="Broadway" pitchFamily="82" charset="0"/>
              </a:rPr>
              <a:t>Trips!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7200" y="1591056"/>
            <a:ext cx="8435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Carsington</a:t>
            </a:r>
            <a:r>
              <a:rPr lang="en-GB" sz="4800" dirty="0"/>
              <a:t> – June 2025 – geography</a:t>
            </a:r>
          </a:p>
        </p:txBody>
      </p:sp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5758</TotalTime>
  <Words>549</Words>
  <Application>Microsoft Office PowerPoint</Application>
  <PresentationFormat>On-screen Show (4:3)</PresentationFormat>
  <Paragraphs>43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Britannic Bold</vt:lpstr>
      <vt:lpstr>Broadway</vt:lpstr>
      <vt:lpstr>Calibri</vt:lpstr>
      <vt:lpstr>Candara</vt:lpstr>
      <vt:lpstr>Symbol</vt:lpstr>
      <vt:lpstr>Times New Roman</vt:lpstr>
      <vt:lpstr>XCCW Joined PC1a</vt:lpstr>
      <vt:lpstr>Waveform</vt:lpstr>
      <vt:lpstr>YEAR 5 AT HOMEFIELDS</vt:lpstr>
      <vt:lpstr>        Equipment needed 2 HB pencils Rollerball/ handwriting pens (blue and black ink) - not ballpoint whiteboard pens (we run out of these regularly)  rubber 30cm clear ruler pencil sharpener glue stick (colours!)                              scissors protractor highlighters Colouring pencils and felt tips </vt:lpstr>
      <vt:lpstr>School Uniform</vt:lpstr>
      <vt:lpstr>Desirable equipment  Electronic spell-checker with thesaurus  This will really support their writing.</vt:lpstr>
      <vt:lpstr>P.E. Days Autumn Term    P.E. (Please come to school in P.E. clothes) Mr Harrison – Monday and Tuesday Miss Clover – Wednesdays and Fridays  Please refer to the dress code information.  </vt:lpstr>
      <vt:lpstr>PowerPoint Presentation</vt:lpstr>
      <vt:lpstr>Reading</vt:lpstr>
      <vt:lpstr>PowerPoint Presentation</vt:lpstr>
      <vt:lpstr>PowerPoint Presentation</vt:lpstr>
      <vt:lpstr>PowerPoint Presentation</vt:lpstr>
      <vt:lpstr>Get hooked on books!KGE</vt:lpstr>
      <vt:lpstr>Writing</vt:lpstr>
      <vt:lpstr>        Children need to be responsible for editing and improving their work themselves! This is what the black pen is for. Year 5 children are responsible for completing and returning homework. </vt:lpstr>
      <vt:lpstr>Calculation Workshop</vt:lpstr>
      <vt:lpstr>PE days</vt:lpstr>
      <vt:lpstr>Communication</vt:lpstr>
      <vt:lpstr>Trips!</vt:lpstr>
    </vt:vector>
  </TitlesOfParts>
  <Company>Homefields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AT HOMEFIELDS</dc:title>
  <dc:creator>j.smith</dc:creator>
  <cp:lastModifiedBy>Stuart Harrison</cp:lastModifiedBy>
  <cp:revision>110</cp:revision>
  <dcterms:created xsi:type="dcterms:W3CDTF">2012-07-27T13:39:51Z</dcterms:created>
  <dcterms:modified xsi:type="dcterms:W3CDTF">2024-07-11T09:26:46Z</dcterms:modified>
</cp:coreProperties>
</file>