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7" r:id="rId5"/>
    <p:sldId id="259" r:id="rId6"/>
    <p:sldId id="262" r:id="rId7"/>
    <p:sldId id="264" r:id="rId8"/>
    <p:sldId id="260" r:id="rId9"/>
    <p:sldId id="261" r:id="rId10"/>
    <p:sldId id="270" r:id="rId11"/>
    <p:sldId id="274" r:id="rId12"/>
    <p:sldId id="275" r:id="rId13"/>
    <p:sldId id="277" r:id="rId14"/>
    <p:sldId id="278" r:id="rId15"/>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27CD873-21FF-4D78-B90F-85155D10EF7D}" v="3" dt="2026-06-30T11:19:08.0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286"/>
    <p:restoredTop sz="94676"/>
  </p:normalViewPr>
  <p:slideViewPr>
    <p:cSldViewPr snapToGrid="0">
      <p:cViewPr>
        <p:scale>
          <a:sx n="100" d="100"/>
          <a:sy n="100" d="100"/>
        </p:scale>
        <p:origin x="1675" y="37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Punchard" userId="ef171b93-b170-4944-8bcc-05456358c99f" providerId="ADAL" clId="{789BF55D-5D7B-4F65-A377-E2AAAD94072E}"/>
    <pc:docChg chg="undo custSel addSld delSld modSld">
      <pc:chgData name="Laura Punchard" userId="ef171b93-b170-4944-8bcc-05456358c99f" providerId="ADAL" clId="{789BF55D-5D7B-4F65-A377-E2AAAD94072E}" dt="2026-06-30T11:26:01.980" v="4902" actId="20577"/>
      <pc:docMkLst>
        <pc:docMk/>
      </pc:docMkLst>
      <pc:sldChg chg="modSp mod">
        <pc:chgData name="Laura Punchard" userId="ef171b93-b170-4944-8bcc-05456358c99f" providerId="ADAL" clId="{789BF55D-5D7B-4F65-A377-E2AAAD94072E}" dt="2026-06-30T11:06:00.656" v="4141" actId="207"/>
        <pc:sldMkLst>
          <pc:docMk/>
          <pc:sldMk cId="191243481" sldId="259"/>
        </pc:sldMkLst>
        <pc:spChg chg="mod">
          <ac:chgData name="Laura Punchard" userId="ef171b93-b170-4944-8bcc-05456358c99f" providerId="ADAL" clId="{789BF55D-5D7B-4F65-A377-E2AAAD94072E}" dt="2026-06-25T10:44:32.082" v="4140" actId="20577"/>
          <ac:spMkLst>
            <pc:docMk/>
            <pc:sldMk cId="191243481" sldId="259"/>
            <ac:spMk id="4" creationId="{DBBFD564-002E-61DE-9DBD-A3D6F53646DD}"/>
          </ac:spMkLst>
        </pc:spChg>
        <pc:graphicFrameChg chg="modGraphic">
          <ac:chgData name="Laura Punchard" userId="ef171b93-b170-4944-8bcc-05456358c99f" providerId="ADAL" clId="{789BF55D-5D7B-4F65-A377-E2AAAD94072E}" dt="2026-06-30T11:06:00.656" v="4141" actId="207"/>
          <ac:graphicFrameMkLst>
            <pc:docMk/>
            <pc:sldMk cId="191243481" sldId="259"/>
            <ac:graphicFrameMk id="10" creationId="{065D4AC4-7957-AA62-C1A0-FE4F2CF00CA3}"/>
          </ac:graphicFrameMkLst>
        </pc:graphicFrameChg>
      </pc:sldChg>
      <pc:sldChg chg="modSp mod">
        <pc:chgData name="Laura Punchard" userId="ef171b93-b170-4944-8bcc-05456358c99f" providerId="ADAL" clId="{789BF55D-5D7B-4F65-A377-E2AAAD94072E}" dt="2026-06-30T11:26:01.980" v="4902" actId="20577"/>
        <pc:sldMkLst>
          <pc:docMk/>
          <pc:sldMk cId="3356791903" sldId="260"/>
        </pc:sldMkLst>
        <pc:graphicFrameChg chg="mod modGraphic">
          <ac:chgData name="Laura Punchard" userId="ef171b93-b170-4944-8bcc-05456358c99f" providerId="ADAL" clId="{789BF55D-5D7B-4F65-A377-E2AAAD94072E}" dt="2026-06-30T11:26:01.980" v="4902" actId="20577"/>
          <ac:graphicFrameMkLst>
            <pc:docMk/>
            <pc:sldMk cId="3356791903" sldId="260"/>
            <ac:graphicFrameMk id="5" creationId="{5A182FA8-E1AB-D63D-6ECD-2D907EE595F6}"/>
          </ac:graphicFrameMkLst>
        </pc:graphicFrameChg>
      </pc:sldChg>
      <pc:sldChg chg="modSp mod">
        <pc:chgData name="Laura Punchard" userId="ef171b93-b170-4944-8bcc-05456358c99f" providerId="ADAL" clId="{789BF55D-5D7B-4F65-A377-E2AAAD94072E}" dt="2026-06-30T11:24:28.894" v="4752" actId="113"/>
        <pc:sldMkLst>
          <pc:docMk/>
          <pc:sldMk cId="3120658537" sldId="270"/>
        </pc:sldMkLst>
        <pc:graphicFrameChg chg="modGraphic">
          <ac:chgData name="Laura Punchard" userId="ef171b93-b170-4944-8bcc-05456358c99f" providerId="ADAL" clId="{789BF55D-5D7B-4F65-A377-E2AAAD94072E}" dt="2026-06-30T11:24:28.894" v="4752" actId="113"/>
          <ac:graphicFrameMkLst>
            <pc:docMk/>
            <pc:sldMk cId="3120658537" sldId="270"/>
            <ac:graphicFrameMk id="2" creationId="{F06D8B73-1069-A20D-8F57-8B1AA064904F}"/>
          </ac:graphicFrameMkLst>
        </pc:graphicFrameChg>
      </pc:sldChg>
      <pc:sldChg chg="modSp mod">
        <pc:chgData name="Laura Punchard" userId="ef171b93-b170-4944-8bcc-05456358c99f" providerId="ADAL" clId="{789BF55D-5D7B-4F65-A377-E2AAAD94072E}" dt="2026-06-30T11:23:58.619" v="4751" actId="20577"/>
        <pc:sldMkLst>
          <pc:docMk/>
          <pc:sldMk cId="3491632589" sldId="274"/>
        </pc:sldMkLst>
        <pc:graphicFrameChg chg="modGraphic">
          <ac:chgData name="Laura Punchard" userId="ef171b93-b170-4944-8bcc-05456358c99f" providerId="ADAL" clId="{789BF55D-5D7B-4F65-A377-E2AAAD94072E}" dt="2026-06-30T11:23:58.619" v="4751" actId="20577"/>
          <ac:graphicFrameMkLst>
            <pc:docMk/>
            <pc:sldMk cId="3491632589" sldId="274"/>
            <ac:graphicFrameMk id="2" creationId="{BBA08AF6-011E-A23C-8422-C95289556678}"/>
          </ac:graphicFrameMkLst>
        </pc:graphicFrameChg>
      </pc:sldChg>
      <pc:sldChg chg="modSp mod">
        <pc:chgData name="Laura Punchard" userId="ef171b93-b170-4944-8bcc-05456358c99f" providerId="ADAL" clId="{789BF55D-5D7B-4F65-A377-E2AAAD94072E}" dt="2026-06-30T11:25:32.446" v="4893" actId="20577"/>
        <pc:sldMkLst>
          <pc:docMk/>
          <pc:sldMk cId="3826255921" sldId="275"/>
        </pc:sldMkLst>
        <pc:graphicFrameChg chg="modGraphic">
          <ac:chgData name="Laura Punchard" userId="ef171b93-b170-4944-8bcc-05456358c99f" providerId="ADAL" clId="{789BF55D-5D7B-4F65-A377-E2AAAD94072E}" dt="2026-06-30T11:25:32.446" v="4893" actId="20577"/>
          <ac:graphicFrameMkLst>
            <pc:docMk/>
            <pc:sldMk cId="3826255921" sldId="275"/>
            <ac:graphicFrameMk id="2" creationId="{1E866F98-46D8-BD41-460D-C6E7DEFB18AA}"/>
          </ac:graphicFrameMkLst>
        </pc:graphicFrameChg>
      </pc:sldChg>
      <pc:sldChg chg="modSp mod">
        <pc:chgData name="Laura Punchard" userId="ef171b93-b170-4944-8bcc-05456358c99f" providerId="ADAL" clId="{789BF55D-5D7B-4F65-A377-E2AAAD94072E}" dt="2026-06-30T11:22:22.812" v="4703" actId="113"/>
        <pc:sldMkLst>
          <pc:docMk/>
          <pc:sldMk cId="857204775" sldId="277"/>
        </pc:sldMkLst>
        <pc:graphicFrameChg chg="mod modGraphic">
          <ac:chgData name="Laura Punchard" userId="ef171b93-b170-4944-8bcc-05456358c99f" providerId="ADAL" clId="{789BF55D-5D7B-4F65-A377-E2AAAD94072E}" dt="2026-06-30T11:22:22.812" v="4703" actId="113"/>
          <ac:graphicFrameMkLst>
            <pc:docMk/>
            <pc:sldMk cId="857204775" sldId="277"/>
            <ac:graphicFrameMk id="2" creationId="{D241CCF6-62C5-4B13-115A-F5B4EE9B1E30}"/>
          </ac:graphicFrameMkLst>
        </pc:graphicFrameChg>
      </pc:sldChg>
      <pc:sldChg chg="modSp mod">
        <pc:chgData name="Laura Punchard" userId="ef171b93-b170-4944-8bcc-05456358c99f" providerId="ADAL" clId="{789BF55D-5D7B-4F65-A377-E2AAAD94072E}" dt="2026-06-30T11:23:08.419" v="4743" actId="20577"/>
        <pc:sldMkLst>
          <pc:docMk/>
          <pc:sldMk cId="789815181" sldId="278"/>
        </pc:sldMkLst>
        <pc:graphicFrameChg chg="modGraphic">
          <ac:chgData name="Laura Punchard" userId="ef171b93-b170-4944-8bcc-05456358c99f" providerId="ADAL" clId="{789BF55D-5D7B-4F65-A377-E2AAAD94072E}" dt="2026-06-30T11:23:08.419" v="4743" actId="20577"/>
          <ac:graphicFrameMkLst>
            <pc:docMk/>
            <pc:sldMk cId="789815181" sldId="278"/>
            <ac:graphicFrameMk id="2" creationId="{31F2D230-674B-DDCD-D2DA-51658F704ADE}"/>
          </ac:graphicFrameMkLst>
        </pc:graphicFrameChg>
      </pc:sldChg>
      <pc:sldChg chg="addSp delSp modSp new del mod">
        <pc:chgData name="Laura Punchard" userId="ef171b93-b170-4944-8bcc-05456358c99f" providerId="ADAL" clId="{789BF55D-5D7B-4F65-A377-E2AAAD94072E}" dt="2026-06-30T11:19:21.193" v="4610" actId="47"/>
        <pc:sldMkLst>
          <pc:docMk/>
          <pc:sldMk cId="4214733413" sldId="279"/>
        </pc:sldMkLst>
        <pc:spChg chg="mod">
          <ac:chgData name="Laura Punchard" userId="ef171b93-b170-4944-8bcc-05456358c99f" providerId="ADAL" clId="{789BF55D-5D7B-4F65-A377-E2AAAD94072E}" dt="2026-06-30T11:19:12.542" v="4609" actId="20577"/>
          <ac:spMkLst>
            <pc:docMk/>
            <pc:sldMk cId="4214733413" sldId="279"/>
            <ac:spMk id="2" creationId="{711EE799-791B-57F5-8D64-BE901BAAA69E}"/>
          </ac:spMkLst>
        </pc:spChg>
        <pc:spChg chg="del">
          <ac:chgData name="Laura Punchard" userId="ef171b93-b170-4944-8bcc-05456358c99f" providerId="ADAL" clId="{789BF55D-5D7B-4F65-A377-E2AAAD94072E}" dt="2026-06-30T11:19:08.042" v="4594"/>
          <ac:spMkLst>
            <pc:docMk/>
            <pc:sldMk cId="4214733413" sldId="279"/>
            <ac:spMk id="3" creationId="{C7769ACD-27BE-59E6-0693-FA8DD9EFFA88}"/>
          </ac:spMkLst>
        </pc:spChg>
        <pc:graphicFrameChg chg="add mod">
          <ac:chgData name="Laura Punchard" userId="ef171b93-b170-4944-8bcc-05456358c99f" providerId="ADAL" clId="{789BF55D-5D7B-4F65-A377-E2AAAD94072E}" dt="2026-06-30T11:19:08.042" v="4594"/>
          <ac:graphicFrameMkLst>
            <pc:docMk/>
            <pc:sldMk cId="4214733413" sldId="279"/>
            <ac:graphicFrameMk id="4" creationId="{5596ED75-D3D4-0C54-65B4-A5D4F2A1B66A}"/>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6/30/2026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6/30/2026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6/30/2026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6/30/2026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6/30/2026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6/30/2026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6/30/2026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6/30/2026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6/30/2026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6/30/2026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6/30/2026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6/30/2026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4041036471"/>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NA we do not deliver swimming at Homefields but we take in the data. Data showed 84% of Y6 achieved this.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NA we do not deliver swimming at Homefields but we take in the data. Data showed 84% of Y6 achieved this.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NA we do not deliver swimming at Homefields but we take in the data. Data showed 84% of Y6 achieved this.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1850702899"/>
              </p:ext>
            </p:extLst>
          </p:nvPr>
        </p:nvGraphicFramePr>
        <p:xfrm>
          <a:off x="201820" y="631508"/>
          <a:ext cx="5530128" cy="34747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Staff reminded of Head, Heart, Hands assessment and provided gym mapping reminder</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Miss Punchard supported to begin Netball club</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CPD between </a:t>
                      </a:r>
                      <a:r>
                        <a:rPr lang="en-US" sz="700" dirty="0" err="1">
                          <a:latin typeface="Calibri" panose="020F0502020204030204" pitchFamily="34" charset="0"/>
                          <a:cs typeface="Calibri" panose="020F0502020204030204" pitchFamily="34" charset="0"/>
                        </a:rPr>
                        <a:t>Mr</a:t>
                      </a:r>
                      <a:r>
                        <a:rPr lang="en-US" sz="700" dirty="0">
                          <a:latin typeface="Calibri" panose="020F0502020204030204" pitchFamily="34" charset="0"/>
                          <a:cs typeface="Calibri" panose="020F0502020204030204" pitchFamily="34" charset="0"/>
                        </a:rPr>
                        <a:t> Jones and Miss Punchard to support handover of PE as subject coordinator.</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Lesson observations need to be completed and lots of staff turnover.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Active times tables sessions for Y4 ahead of MTC</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OPAL play working closely with PE coordinator and using funding to ensure active lunchtimes.</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Assemblies on OPAL play.</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New staff using daily mile.</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Festivals and tournaments booked through DCCT included almost all pupils.</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Cycle Derby</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SH Active sports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Children engaged with a wide range of movement opportunities. This year to focus on physical literacy approach and introduce pupils to different ways to engage with movement.</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3419667916"/>
              </p:ext>
            </p:extLst>
          </p:nvPr>
        </p:nvGraphicFramePr>
        <p:xfrm>
          <a:off x="304799" y="633397"/>
          <a:ext cx="5530128" cy="34594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52077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Football team to stand up on Friday celebration assemblies</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Man of the Match trophy</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Medal assembly at the end of the year</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Healthy living week</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Wheelchair basketball </a:t>
                      </a:r>
                    </a:p>
                    <a:p>
                      <a:pPr marL="171450" marR="0" lvl="0" indent="-171450" algn="l" defTabSz="575981" rtl="0" eaLnBrk="1" fontAlgn="auto" latinLnBrk="0" hangingPunct="1">
                        <a:lnSpc>
                          <a:spcPct val="100000"/>
                        </a:lnSpc>
                        <a:spcBef>
                          <a:spcPts val="0"/>
                        </a:spcBef>
                        <a:spcAft>
                          <a:spcPts val="0"/>
                        </a:spcAft>
                        <a:buClrTx/>
                        <a:buSzTx/>
                        <a:buFontTx/>
                        <a:buChar char="-"/>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Y5 and 6 involved in less opportunities as a class as a result of SATS priority.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Y5 Joy of Moving with DCCT</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SH Active employed to bring a variety of sports</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Clubs: SH Active, dance, netball, football, wheelchair basketball</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SH Active clubs mostly taken up by boys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Tournaments provided by DCCT</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Football league</a:t>
                      </a:r>
                    </a:p>
                    <a:p>
                      <a:pPr marL="171450" marR="0" lvl="0" indent="-171450" algn="l" defTabSz="575981" rtl="0" eaLnBrk="1" fontAlgn="auto" latinLnBrk="0" hangingPunct="1">
                        <a:lnSpc>
                          <a:spcPct val="100000"/>
                        </a:lnSpc>
                        <a:spcBef>
                          <a:spcPts val="0"/>
                        </a:spcBef>
                        <a:spcAft>
                          <a:spcPts val="0"/>
                        </a:spcAft>
                        <a:buClrTx/>
                        <a:buSzTx/>
                        <a:buFontTx/>
                        <a:buChar char="-"/>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Competitive tournaments mostly taken up by only 10 children at a time and often the same children each time</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Again mostly boys participating</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Mostly Y5/6 participating</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Netball club did not participate in any inter schools competitions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2753901585"/>
              </p:ext>
            </p:extLst>
          </p:nvPr>
        </p:nvGraphicFramePr>
        <p:xfrm>
          <a:off x="315269" y="2195466"/>
          <a:ext cx="5530128" cy="199408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72/81 Y5 and 6 children could do this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are in the process of reviewing who goes swimming and who will go swimming next year.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64/81 could do this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are in the process of reviewing who goes swimming and who will go swimming next year. Oak National Academy units to be reviewed to see if we can use their demonstrative videos to support stroke knowledge.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70/81 could do this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are in the process of reviewing who goes swimming and who will go swimming next year. Discussion to take place with PSHE lead regarding swimming safety lessons in school.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338554"/>
          </a:xfrm>
          <a:prstGeom prst="rect">
            <a:avLst/>
          </a:prstGeom>
          <a:noFill/>
        </p:spPr>
        <p:txBody>
          <a:bodyPr wrap="square" rtlCol="0">
            <a:spAutoFit/>
          </a:bodyPr>
          <a:lstStyle/>
          <a:p>
            <a:r>
              <a:rPr lang="en-US" sz="800" b="1" dirty="0">
                <a:latin typeface="Calibri" panose="020F0502020204030204" pitchFamily="34" charset="0"/>
                <a:ea typeface="Calibri" panose="020F0502020204030204" pitchFamily="34" charset="0"/>
                <a:cs typeface="Calibri" panose="020F0502020204030204" pitchFamily="34" charset="0"/>
              </a:rPr>
              <a:t>Key indicator 1: </a:t>
            </a:r>
            <a:r>
              <a:rPr lang="en-US" sz="800" b="1" i="1" dirty="0">
                <a:latin typeface="Calibri" panose="020F0502020204030204" pitchFamily="34" charset="0"/>
                <a:ea typeface="Calibri" panose="020F0502020204030204" pitchFamily="34" charset="0"/>
                <a:cs typeface="Calibri" panose="020F0502020204030204" pitchFamily="34" charset="0"/>
              </a:rPr>
              <a:t>I</a:t>
            </a:r>
            <a:r>
              <a:rPr lang="en-US" sz="800" i="1" dirty="0">
                <a:latin typeface="Calibri" panose="020F0502020204030204" pitchFamily="34" charset="0"/>
                <a:ea typeface="Calibri" panose="020F0502020204030204" pitchFamily="34" charset="0"/>
                <a:cs typeface="Calibri" panose="020F0502020204030204" pitchFamily="34" charset="0"/>
              </a:rPr>
              <a:t>ncreasing confidence, knowledge and skills of all staff in teaching PE and sporting activities </a:t>
            </a:r>
            <a:r>
              <a:rPr lang="en-US" sz="800" i="1" dirty="0" err="1">
                <a:latin typeface="Calibri" panose="020F0502020204030204" pitchFamily="34" charset="0"/>
                <a:ea typeface="Calibri" panose="020F0502020204030204" pitchFamily="34" charset="0"/>
                <a:cs typeface="Calibri" panose="020F0502020204030204" pitchFamily="34" charset="0"/>
              </a:rPr>
              <a:t>prioritising</a:t>
            </a:r>
            <a:r>
              <a:rPr lang="en-US" sz="800" i="1" dirty="0">
                <a:latin typeface="Calibri" panose="020F0502020204030204" pitchFamily="34" charset="0"/>
                <a:ea typeface="Calibri" panose="020F0502020204030204" pitchFamily="34" charset="0"/>
                <a:cs typeface="Calibri" panose="020F0502020204030204" pitchFamily="34" charset="0"/>
              </a:rPr>
              <a:t> CPD and training where needed.</a:t>
            </a:r>
            <a:endParaRPr lang="en-US" sz="800" b="1" dirty="0">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3373459718"/>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Increase staff confidence and knowledge in delivering high quality PE lessons across school using a physical literacy embedded curriculum.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ECT </a:t>
                      </a:r>
                      <a:r>
                        <a:rPr lang="en-US" sz="600" dirty="0" err="1">
                          <a:solidFill>
                            <a:schemeClr val="tx1"/>
                          </a:solidFill>
                          <a:latin typeface="Calibri" panose="020F0502020204030204" pitchFamily="34" charset="0"/>
                          <a:cs typeface="Calibri" panose="020F0502020204030204" pitchFamily="34" charset="0"/>
                        </a:rPr>
                        <a:t>Mrs</a:t>
                      </a:r>
                      <a:r>
                        <a:rPr lang="en-US" sz="600" dirty="0">
                          <a:solidFill>
                            <a:schemeClr val="tx1"/>
                          </a:solidFill>
                          <a:latin typeface="Calibri" panose="020F0502020204030204" pitchFamily="34" charset="0"/>
                          <a:cs typeface="Calibri" panose="020F0502020204030204" pitchFamily="34" charset="0"/>
                        </a:rPr>
                        <a:t> Phillips attend DCCT ECT training- 6 sessions.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Melbourne Rugby Club coach providing coaching to Y5/6 and Y3/4 pupils alongside teachers.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PE display with handouts- Head, Heart, Hands visuals and gym mapping pictures.</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Miss Punchard to attend meetings at DCCT to support new leadership of PE.</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New Physical literacy curriculum to be introduced and staff meeting to be held.</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Miss Punchard to meet with SLT to discuss new curriculum.</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Staff reporting confidence and knowledge to deliver quality PE lessons with enthusiasm to engage children. Children engaging in a physical literacy embedded curriculum.</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Staff voice.</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Lesson observations. </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Staff meeting discussion.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Increased confidence from staff who received CPD- Y5/6 now supported to deliver rugby and </a:t>
                      </a:r>
                      <a:r>
                        <a:rPr lang="en-US" sz="600" dirty="0" err="1">
                          <a:solidFill>
                            <a:schemeClr val="tx1"/>
                          </a:solidFill>
                          <a:latin typeface="Calibri" panose="020F0502020204030204" pitchFamily="34" charset="0"/>
                          <a:cs typeface="Calibri" panose="020F0502020204030204" pitchFamily="34" charset="0"/>
                        </a:rPr>
                        <a:t>Mrs</a:t>
                      </a:r>
                      <a:r>
                        <a:rPr lang="en-US" sz="600" dirty="0">
                          <a:solidFill>
                            <a:schemeClr val="tx1"/>
                          </a:solidFill>
                          <a:latin typeface="Calibri" panose="020F0502020204030204" pitchFamily="34" charset="0"/>
                          <a:cs typeface="Calibri" panose="020F0502020204030204" pitchFamily="34" charset="0"/>
                        </a:rPr>
                        <a:t> Phillips reporting stronger, more engaged lessons and more confidence to deliver PE. </a:t>
                      </a:r>
                      <a:r>
                        <a:rPr lang="en-US" sz="600" dirty="0" err="1">
                          <a:solidFill>
                            <a:schemeClr val="tx1"/>
                          </a:solidFill>
                          <a:latin typeface="Calibri" panose="020F0502020204030204" pitchFamily="34" charset="0"/>
                          <a:cs typeface="Calibri" panose="020F0502020204030204" pitchFamily="34" charset="0"/>
                        </a:rPr>
                        <a:t>Mrs</a:t>
                      </a:r>
                      <a:r>
                        <a:rPr lang="en-US" sz="600" dirty="0">
                          <a:solidFill>
                            <a:schemeClr val="tx1"/>
                          </a:solidFill>
                          <a:latin typeface="Calibri" panose="020F0502020204030204" pitchFamily="34" charset="0"/>
                          <a:cs typeface="Calibri" panose="020F0502020204030204" pitchFamily="34" charset="0"/>
                        </a:rPr>
                        <a:t> Phillips also reported feeling excited to teach PE. Miss Punchard able to create new curriculum with guidance from DCCT’s Jack </a:t>
                      </a:r>
                      <a:r>
                        <a:rPr lang="en-US" sz="600" dirty="0" err="1">
                          <a:solidFill>
                            <a:schemeClr val="tx1"/>
                          </a:solidFill>
                          <a:latin typeface="Calibri" panose="020F0502020204030204" pitchFamily="34" charset="0"/>
                          <a:cs typeface="Calibri" panose="020F0502020204030204" pitchFamily="34" charset="0"/>
                        </a:rPr>
                        <a:t>Southwart</a:t>
                      </a:r>
                      <a:r>
                        <a:rPr lang="en-US" sz="600" dirty="0">
                          <a:solidFill>
                            <a:schemeClr val="tx1"/>
                          </a:solidFill>
                          <a:latin typeface="Calibri" panose="020F0502020204030204" pitchFamily="34" charset="0"/>
                          <a:cs typeface="Calibri" panose="020F0502020204030204" pitchFamily="34" charset="0"/>
                        </a:rPr>
                        <a:t>.</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These staff will be able to impart knowledge, skill and change to pupils. Pupils have seen staff engage in sports e.g. rugby CPD. Staff have been uplevelled where needed which will last.</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Meetings with staff and feedback requested following CPD.</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solidFill>
                            <a:schemeClr val="tx1"/>
                          </a:solidFill>
                          <a:latin typeface="Calibri" panose="020F0502020204030204" pitchFamily="34" charset="0"/>
                          <a:cs typeface="Calibri" panose="020F0502020204030204" pitchFamily="34" charset="0"/>
                        </a:rPr>
                        <a:t>Included in DCCT Core Affiliation package £1950.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1"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solidFill>
                            <a:schemeClr val="tx1"/>
                          </a:solidFill>
                          <a:latin typeface="Calibri" panose="020F0502020204030204" pitchFamily="34" charset="0"/>
                          <a:cs typeface="Calibri" panose="020F0502020204030204" pitchFamily="34" charset="0"/>
                        </a:rPr>
                        <a:t>£2000 supply cover to support staff attending CPD.</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2FAED2-95D6-CEB0-EF37-B1A16F1E9D9C}"/>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10CAA1C-3771-2561-EB58-672C9A8ACECD}"/>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AFB59C90-9A2D-A933-21B0-CB5D15137890}"/>
              </a:ext>
            </a:extLst>
          </p:cNvPr>
          <p:cNvSpPr txBox="1"/>
          <p:nvPr/>
        </p:nvSpPr>
        <p:spPr>
          <a:xfrm>
            <a:off x="241825" y="208550"/>
            <a:ext cx="3559359" cy="338554"/>
          </a:xfrm>
          <a:prstGeom prst="rect">
            <a:avLst/>
          </a:prstGeom>
          <a:noFill/>
        </p:spPr>
        <p:txBody>
          <a:bodyPr wrap="square" rtlCol="0">
            <a:spAutoFit/>
          </a:bodyPr>
          <a:lstStyle/>
          <a:p>
            <a:r>
              <a:rPr lang="en-US" sz="800" b="1" dirty="0">
                <a:latin typeface="Calibri" panose="020F0502020204030204" pitchFamily="34" charset="0"/>
                <a:ea typeface="Calibri" panose="020F0502020204030204" pitchFamily="34" charset="0"/>
                <a:cs typeface="Calibri" panose="020F0502020204030204" pitchFamily="34" charset="0"/>
              </a:rPr>
              <a:t>Key indicator 2: </a:t>
            </a:r>
            <a:r>
              <a:rPr lang="en-US" sz="800" i="1" dirty="0">
                <a:latin typeface="Calibri" panose="020F0502020204030204" pitchFamily="34" charset="0"/>
                <a:cs typeface="Calibri" panose="020F0502020204030204" pitchFamily="34" charset="0"/>
              </a:rPr>
              <a:t>Increasing engagement of all pupils in regular physical activity and sporting activities</a:t>
            </a:r>
            <a:r>
              <a:rPr lang="en-US" sz="800" i="1" dirty="0">
                <a:latin typeface="Calibri" panose="020F0502020204030204" pitchFamily="34" charset="0"/>
                <a:ea typeface="Calibri" panose="020F0502020204030204" pitchFamily="34" charset="0"/>
                <a:cs typeface="Calibri" panose="020F0502020204030204" pitchFamily="34" charset="0"/>
              </a:rPr>
              <a:t>.</a:t>
            </a:r>
            <a:endParaRPr lang="en-US" sz="800" b="1" dirty="0">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BBA08AF6-011E-A23C-8422-C95289556678}"/>
              </a:ext>
            </a:extLst>
          </p:cNvPr>
          <p:cNvGraphicFramePr>
            <a:graphicFrameLocks noGrp="1"/>
          </p:cNvGraphicFramePr>
          <p:nvPr>
            <p:extLst>
              <p:ext uri="{D42A27DB-BD31-4B8C-83A1-F6EECF244321}">
                <p14:modId xmlns:p14="http://schemas.microsoft.com/office/powerpoint/2010/main" val="4223979226"/>
              </p:ext>
            </p:extLst>
          </p:nvPr>
        </p:nvGraphicFramePr>
        <p:xfrm>
          <a:off x="294842" y="694098"/>
          <a:ext cx="5530128" cy="3280155"/>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Engage all pupils in regular activity through variety of after school clubs, festivals offered and lunchtime provision.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SH Active to run a range of clubs after school and lunchtime provision to engage more children in active lunches.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DCCT provide a range of festivals- all classes to attend one.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encouraged to use the daily mile initiative.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Use tournament and club tracker to identify less active groups.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New physical literacy embedded curriculum to be established for Sept 2026 alongside assessment tools with support from SLT.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Joy of Moving for Y5- 6 week program.</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More children participating in activity in school. </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More children active at lunchtimes. </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More pupils attending sports experiences e.g. clubs and festivals.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Pupil voice.</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Staff voice. </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Club tracker.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30835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By allowing children to vote for the after school clubs they want, uptake has been more varied with more girls and more SEND children taking up </a:t>
                      </a:r>
                      <a:r>
                        <a:rPr lang="en-US" sz="600" dirty="0" err="1">
                          <a:solidFill>
                            <a:schemeClr val="tx1"/>
                          </a:solidFill>
                          <a:latin typeface="Calibri" panose="020F0502020204030204" pitchFamily="34" charset="0"/>
                          <a:cs typeface="Calibri" panose="020F0502020204030204" pitchFamily="34" charset="0"/>
                        </a:rPr>
                        <a:t>ASC.Uptake</a:t>
                      </a:r>
                      <a:r>
                        <a:rPr lang="en-US" sz="600" dirty="0">
                          <a:solidFill>
                            <a:schemeClr val="tx1"/>
                          </a:solidFill>
                          <a:latin typeface="Calibri" panose="020F0502020204030204" pitchFamily="34" charset="0"/>
                          <a:cs typeface="Calibri" panose="020F0502020204030204" pitchFamily="34" charset="0"/>
                        </a:rPr>
                        <a:t> has also increased to almost double, showing increased sport uptake across school. </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School council initiative will continue to increase pupil voice by allowing future year groups to choose their own clubs.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Sports council minutes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Club registers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Miss Punchard’s club and tournament tracker</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b="1" dirty="0">
                          <a:solidFill>
                            <a:schemeClr val="tx1"/>
                          </a:solidFill>
                          <a:latin typeface="Calibri" panose="020F0502020204030204" pitchFamily="34" charset="0"/>
                          <a:cs typeface="Calibri" panose="020F0502020204030204" pitchFamily="34" charset="0"/>
                        </a:rPr>
                        <a:t>SH Active cost £4000 a year and charge parents for their after school clubs</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1" dirty="0">
                          <a:solidFill>
                            <a:schemeClr val="tx1"/>
                          </a:solidFill>
                          <a:latin typeface="Calibri" panose="020F0502020204030204" pitchFamily="34" charset="0"/>
                          <a:cs typeface="Calibri" panose="020F0502020204030204" pitchFamily="34" charset="0"/>
                        </a:rPr>
                        <a:t>Equipment orders £1050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4916325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3285B5-0FAB-5F1D-BFDE-67F6BADE5A06}"/>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CB16B4B4-CA27-3E30-5287-7F117C81BA7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AB5F042-D2CF-7FE2-93BE-DA7755DDC6D1}"/>
              </a:ext>
            </a:extLst>
          </p:cNvPr>
          <p:cNvSpPr txBox="1"/>
          <p:nvPr/>
        </p:nvSpPr>
        <p:spPr>
          <a:xfrm>
            <a:off x="241825" y="208550"/>
            <a:ext cx="3559359" cy="338554"/>
          </a:xfrm>
          <a:prstGeom prst="rect">
            <a:avLst/>
          </a:prstGeom>
          <a:noFill/>
        </p:spPr>
        <p:txBody>
          <a:bodyPr wrap="square" rtlCol="0">
            <a:spAutoFit/>
          </a:bodyPr>
          <a:lstStyle/>
          <a:p>
            <a:r>
              <a:rPr lang="en-US" sz="800" b="1" dirty="0">
                <a:latin typeface="Calibri" panose="020F0502020204030204" pitchFamily="34" charset="0"/>
                <a:ea typeface="Calibri" panose="020F0502020204030204" pitchFamily="34" charset="0"/>
                <a:cs typeface="Calibri" panose="020F0502020204030204" pitchFamily="34" charset="0"/>
              </a:rPr>
              <a:t>Key indicator 3: </a:t>
            </a:r>
            <a:r>
              <a:rPr lang="en-US" sz="800" i="1" dirty="0">
                <a:latin typeface="Calibri" panose="020F0502020204030204" pitchFamily="34" charset="0"/>
                <a:cs typeface="Calibri" panose="020F0502020204030204" pitchFamily="34" charset="0"/>
              </a:rPr>
              <a:t>Raising the profile of PE and sport across the school, to support whole school improvement</a:t>
            </a:r>
            <a:endParaRPr lang="en-US" sz="800" b="1" dirty="0">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1E866F98-46D8-BD41-460D-C6E7DEFB18AA}"/>
              </a:ext>
            </a:extLst>
          </p:cNvPr>
          <p:cNvGraphicFramePr>
            <a:graphicFrameLocks noGrp="1"/>
          </p:cNvGraphicFramePr>
          <p:nvPr>
            <p:extLst>
              <p:ext uri="{D42A27DB-BD31-4B8C-83A1-F6EECF244321}">
                <p14:modId xmlns:p14="http://schemas.microsoft.com/office/powerpoint/2010/main" val="511770382"/>
              </p:ext>
            </p:extLst>
          </p:nvPr>
        </p:nvGraphicFramePr>
        <p:xfrm>
          <a:off x="294842" y="694098"/>
          <a:ext cx="5530128" cy="35356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Raise the profile of PE by engaging pupils and parents more directly in the running of PE at Homefields.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Miss Punchard to start a Sports Council.</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Medal assembly in Summer term.</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Intra and inter-school competitions signposted and celebrated (results posted) on the Sports News board.</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Celebration of extracurricular sports on newsletter along with signposted opportunities and football match reports.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School Games Mark Silver to be aimed for in Summer term 2026.</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Healthy Living Week 2026- opportunities for parents to come in.</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Guest speakers: Women’s Rugby WC.</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err="1">
                          <a:solidFill>
                            <a:schemeClr val="tx1"/>
                          </a:solidFill>
                          <a:latin typeface="Calibri" panose="020F0502020204030204" pitchFamily="34" charset="0"/>
                          <a:cs typeface="Calibri" panose="020F0502020204030204" pitchFamily="34" charset="0"/>
                        </a:rPr>
                        <a:t>AfPE</a:t>
                      </a:r>
                      <a:r>
                        <a:rPr lang="en-US" sz="600" dirty="0">
                          <a:solidFill>
                            <a:schemeClr val="tx1"/>
                          </a:solidFill>
                          <a:latin typeface="Calibri" panose="020F0502020204030204" pitchFamily="34" charset="0"/>
                          <a:cs typeface="Calibri" panose="020F0502020204030204" pitchFamily="34" charset="0"/>
                        </a:rPr>
                        <a:t> safe practice handbook purchased to inform best practice.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Pupils excited about sports opportunities and more pupils engaging in sports.</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Increased engagement in PE lessons reported by teachers.</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Pupils speaking with increased knowledge and ownership of sports at Homefields and able to identify active times throughout their day.</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Pupil voice.</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Silver school games mark will have been achieved.</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Parents to come in for at least 3 school sports related events across the year.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Pupils have been seen engaging multiple times with the PE board that often has engaging things on it e.g. healthy living week activities.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Pupils visiting Miss Punchard asking what opportunities are coming up. </a:t>
                      </a:r>
                      <a:r>
                        <a:rPr lang="en-US" sz="600" dirty="0" err="1">
                          <a:solidFill>
                            <a:schemeClr val="tx1"/>
                          </a:solidFill>
                          <a:latin typeface="Calibri" panose="020F0502020204030204" pitchFamily="34" charset="0"/>
                          <a:cs typeface="Calibri" panose="020F0502020204030204" pitchFamily="34" charset="0"/>
                        </a:rPr>
                        <a:t>Mrs</a:t>
                      </a:r>
                      <a:r>
                        <a:rPr lang="en-US" sz="600" dirty="0">
                          <a:solidFill>
                            <a:schemeClr val="tx1"/>
                          </a:solidFill>
                          <a:latin typeface="Calibri" panose="020F0502020204030204" pitchFamily="34" charset="0"/>
                          <a:cs typeface="Calibri" panose="020F0502020204030204" pitchFamily="34" charset="0"/>
                        </a:rPr>
                        <a:t> Phillips </a:t>
                      </a:r>
                      <a:r>
                        <a:rPr lang="en-US" sz="600" dirty="0" err="1">
                          <a:solidFill>
                            <a:schemeClr val="tx1"/>
                          </a:solidFill>
                          <a:latin typeface="Calibri" panose="020F0502020204030204" pitchFamily="34" charset="0"/>
                          <a:cs typeface="Calibri" panose="020F0502020204030204" pitchFamily="34" charset="0"/>
                        </a:rPr>
                        <a:t>trialled</a:t>
                      </a:r>
                      <a:r>
                        <a:rPr lang="en-US" sz="600" dirty="0">
                          <a:solidFill>
                            <a:schemeClr val="tx1"/>
                          </a:solidFill>
                          <a:latin typeface="Calibri" panose="020F0502020204030204" pitchFamily="34" charset="0"/>
                          <a:cs typeface="Calibri" panose="020F0502020204030204" pitchFamily="34" charset="0"/>
                        </a:rPr>
                        <a:t> new curriculum lessons and reported increased engagement. Children have more knowledge about world sport following assemblies e.g. Rugby visitor.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The new planning should increase engagement across the school one rolled out. Pupils take ownership of what happens in school by asking Miss Punchard. </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Pupils have been inspired to continue these sports outside of school- children in y5 have joined Melbourne Rugby club as a result of school engagement with the program.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 and observing activity, speaking to SH Active</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Feedback following coaching and enrichment. </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Children speaking excitedly about upcoming events and asking to be involved in Healthy Living Week.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b="1" dirty="0">
                          <a:solidFill>
                            <a:schemeClr val="tx1"/>
                          </a:solidFill>
                          <a:latin typeface="Calibri" panose="020F0502020204030204" pitchFamily="34" charset="0"/>
                          <a:cs typeface="Calibri" panose="020F0502020204030204" pitchFamily="34" charset="0"/>
                        </a:rPr>
                        <a:t>£38 sports council badges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1" dirty="0">
                          <a:solidFill>
                            <a:schemeClr val="tx1"/>
                          </a:solidFill>
                          <a:latin typeface="Calibri" panose="020F0502020204030204" pitchFamily="34" charset="0"/>
                          <a:cs typeface="Calibri" panose="020F0502020204030204" pitchFamily="34" charset="0"/>
                        </a:rPr>
                        <a:t>£40 </a:t>
                      </a:r>
                      <a:r>
                        <a:rPr lang="en-US" sz="600" b="1" dirty="0" err="1">
                          <a:solidFill>
                            <a:schemeClr val="tx1"/>
                          </a:solidFill>
                          <a:latin typeface="Calibri" panose="020F0502020204030204" pitchFamily="34" charset="0"/>
                          <a:cs typeface="Calibri" panose="020F0502020204030204" pitchFamily="34" charset="0"/>
                        </a:rPr>
                        <a:t>AfPE</a:t>
                      </a:r>
                      <a:r>
                        <a:rPr lang="en-US" sz="600" b="1" dirty="0">
                          <a:solidFill>
                            <a:schemeClr val="tx1"/>
                          </a:solidFill>
                          <a:latin typeface="Calibri" panose="020F0502020204030204" pitchFamily="34" charset="0"/>
                          <a:cs typeface="Calibri" panose="020F0502020204030204" pitchFamily="34" charset="0"/>
                        </a:rPr>
                        <a:t> membership</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8262559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3E9D09-ED49-B701-71C0-5D916DAC22C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14FDE66D-EB78-010A-13DC-BC84B60F4682}"/>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F3E2F0C-86A9-D0AA-28CB-2548B948924F}"/>
              </a:ext>
            </a:extLst>
          </p:cNvPr>
          <p:cNvSpPr txBox="1"/>
          <p:nvPr/>
        </p:nvSpPr>
        <p:spPr>
          <a:xfrm>
            <a:off x="241825" y="208550"/>
            <a:ext cx="3679337" cy="338554"/>
          </a:xfrm>
          <a:prstGeom prst="rect">
            <a:avLst/>
          </a:prstGeom>
          <a:noFill/>
        </p:spPr>
        <p:txBody>
          <a:bodyPr wrap="square" rtlCol="0">
            <a:spAutoFit/>
          </a:bodyPr>
          <a:lstStyle/>
          <a:p>
            <a:r>
              <a:rPr lang="en-US" sz="800" b="1" dirty="0">
                <a:latin typeface="Calibri" panose="020F0502020204030204" pitchFamily="34" charset="0"/>
                <a:ea typeface="Calibri" panose="020F0502020204030204" pitchFamily="34" charset="0"/>
                <a:cs typeface="Calibri" panose="020F0502020204030204" pitchFamily="34" charset="0"/>
              </a:rPr>
              <a:t>Key indicator 4: </a:t>
            </a:r>
            <a:r>
              <a:rPr lang="en-US" sz="800" i="1" dirty="0">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800" b="1" dirty="0">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D241CCF6-62C5-4B13-115A-F5B4EE9B1E30}"/>
              </a:ext>
            </a:extLst>
          </p:cNvPr>
          <p:cNvGraphicFramePr>
            <a:graphicFrameLocks noGrp="1"/>
          </p:cNvGraphicFramePr>
          <p:nvPr>
            <p:extLst>
              <p:ext uri="{D42A27DB-BD31-4B8C-83A1-F6EECF244321}">
                <p14:modId xmlns:p14="http://schemas.microsoft.com/office/powerpoint/2010/main" val="2106372885"/>
              </p:ext>
            </p:extLst>
          </p:nvPr>
        </p:nvGraphicFramePr>
        <p:xfrm>
          <a:off x="294842" y="694098"/>
          <a:ext cx="5530128" cy="32766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Provide a range of sports opportunities and engage less active groups and individuals.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SH Active to run a range of after school clubs that differ in activity from the curriculum.</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Every class to attend a DCCT festival.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Wheelchair basketball opportunity for every class.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Cycle Derby: </a:t>
                      </a:r>
                      <a:r>
                        <a:rPr lang="en-US" sz="600" dirty="0" err="1">
                          <a:solidFill>
                            <a:schemeClr val="tx1"/>
                          </a:solidFill>
                          <a:latin typeface="Calibri" panose="020F0502020204030204" pitchFamily="34" charset="0"/>
                          <a:cs typeface="Calibri" panose="020F0502020204030204" pitchFamily="34" charset="0"/>
                        </a:rPr>
                        <a:t>Balancability</a:t>
                      </a:r>
                      <a:r>
                        <a:rPr lang="en-US" sz="600" dirty="0">
                          <a:solidFill>
                            <a:schemeClr val="tx1"/>
                          </a:solidFill>
                          <a:latin typeface="Calibri" panose="020F0502020204030204" pitchFamily="34" charset="0"/>
                          <a:cs typeface="Calibri" panose="020F0502020204030204" pitchFamily="34" charset="0"/>
                        </a:rPr>
                        <a:t> for FS2, </a:t>
                      </a:r>
                      <a:r>
                        <a:rPr lang="en-US" sz="600" dirty="0" err="1">
                          <a:solidFill>
                            <a:schemeClr val="tx1"/>
                          </a:solidFill>
                          <a:latin typeface="Calibri" panose="020F0502020204030204" pitchFamily="34" charset="0"/>
                          <a:cs typeface="Calibri" panose="020F0502020204030204" pitchFamily="34" charset="0"/>
                        </a:rPr>
                        <a:t>Bikeability</a:t>
                      </a:r>
                      <a:r>
                        <a:rPr lang="en-US" sz="600" dirty="0">
                          <a:solidFill>
                            <a:schemeClr val="tx1"/>
                          </a:solidFill>
                          <a:latin typeface="Calibri" panose="020F0502020204030204" pitchFamily="34" charset="0"/>
                          <a:cs typeface="Calibri" panose="020F0502020204030204" pitchFamily="34" charset="0"/>
                        </a:rPr>
                        <a:t> for Y2, Y5.</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Brownlee Foundation run in-school Triathlon event for Y3-6.</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Y6 pupils chosen for 3-part transition series provided by DCCT to support transition to secondary through sport and leadership skills.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Every child engaged in some activity.</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80% capacity uptake for active after school clubs.</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At least 10% of each active after school club to be girls by Spring 2.</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Pupil voice.</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Club and tournament tracker.</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Club registers.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499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Afterschool club engagement increased, girls attendance boosted.</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All children observed enjoying sports either in or after school.</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Y6 chosen for transition events at the academy reported engagement and having made a friend at secondary. Cycle Derby leads to lifelong road safety and secondary preparedness.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Strong links with local providers and trained staff will ensure activities remain available. Increased confidence and participation, particularly for girls, will support long-term engagement in physical activity.</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Pupil voice.</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Club and tournament tracker.</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Club registers.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b="1" dirty="0" err="1">
                          <a:solidFill>
                            <a:schemeClr val="tx1"/>
                          </a:solidFill>
                          <a:latin typeface="Calibri" panose="020F0502020204030204" pitchFamily="34" charset="0"/>
                          <a:cs typeface="Calibri" panose="020F0502020204030204" pitchFamily="34" charset="0"/>
                        </a:rPr>
                        <a:t>Sh</a:t>
                      </a:r>
                      <a:r>
                        <a:rPr lang="en-US" sz="600" b="1" dirty="0">
                          <a:solidFill>
                            <a:schemeClr val="tx1"/>
                          </a:solidFill>
                          <a:latin typeface="Calibri" panose="020F0502020204030204" pitchFamily="34" charset="0"/>
                          <a:cs typeface="Calibri" panose="020F0502020204030204" pitchFamily="34" charset="0"/>
                        </a:rPr>
                        <a:t> Active cost £4000 per year</a:t>
                      </a:r>
                    </a:p>
                    <a:p>
                      <a:pPr algn="l">
                        <a:lnSpc>
                          <a:spcPct val="100000"/>
                        </a:lnSpc>
                      </a:pPr>
                      <a:r>
                        <a:rPr lang="en-US" sz="600" b="1" dirty="0">
                          <a:solidFill>
                            <a:schemeClr val="tx1"/>
                          </a:solidFill>
                          <a:latin typeface="Calibri" panose="020F0502020204030204" pitchFamily="34" charset="0"/>
                          <a:cs typeface="Calibri" panose="020F0502020204030204" pitchFamily="34" charset="0"/>
                        </a:rPr>
                        <a:t>DCCT £1950</a:t>
                      </a:r>
                    </a:p>
                    <a:p>
                      <a:pPr algn="l">
                        <a:lnSpc>
                          <a:spcPct val="100000"/>
                        </a:lnSpc>
                      </a:pPr>
                      <a:r>
                        <a:rPr lang="en-US" sz="600" b="1" dirty="0">
                          <a:solidFill>
                            <a:schemeClr val="tx1"/>
                          </a:solidFill>
                          <a:latin typeface="Calibri" panose="020F0502020204030204" pitchFamily="34" charset="0"/>
                          <a:cs typeface="Calibri" panose="020F0502020204030204" pitchFamily="34" charset="0"/>
                        </a:rPr>
                        <a:t>Wheelchair basket £2160</a:t>
                      </a:r>
                    </a:p>
                    <a:p>
                      <a:pPr algn="l">
                        <a:lnSpc>
                          <a:spcPct val="100000"/>
                        </a:lnSpc>
                      </a:pPr>
                      <a:r>
                        <a:rPr lang="en-US" sz="600" b="1" dirty="0">
                          <a:solidFill>
                            <a:schemeClr val="tx1"/>
                          </a:solidFill>
                          <a:latin typeface="Calibri" panose="020F0502020204030204" pitchFamily="34" charset="0"/>
                          <a:cs typeface="Calibri" panose="020F0502020204030204" pitchFamily="34" charset="0"/>
                        </a:rPr>
                        <a:t>WCB competition coach £350</a:t>
                      </a:r>
                    </a:p>
                    <a:p>
                      <a:pPr algn="l">
                        <a:lnSpc>
                          <a:spcPct val="100000"/>
                        </a:lnSpc>
                      </a:pPr>
                      <a:r>
                        <a:rPr lang="en-US" sz="600" b="1" dirty="0">
                          <a:solidFill>
                            <a:schemeClr val="tx1"/>
                          </a:solidFill>
                          <a:latin typeface="Calibri" panose="020F0502020204030204" pitchFamily="34" charset="0"/>
                          <a:cs typeface="Calibri" panose="020F0502020204030204" pitchFamily="34" charset="0"/>
                        </a:rPr>
                        <a:t>Bike rental £120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8572047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346A90-D22D-0573-EA3D-50BBB50D2C8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CEB8425B-B052-D2F1-7524-670074DFBCEA}"/>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2E00ACDA-BE05-537D-D7D2-F4195E566E6A}"/>
              </a:ext>
            </a:extLst>
          </p:cNvPr>
          <p:cNvSpPr txBox="1"/>
          <p:nvPr/>
        </p:nvSpPr>
        <p:spPr>
          <a:xfrm>
            <a:off x="241825" y="208550"/>
            <a:ext cx="3679337" cy="215444"/>
          </a:xfrm>
          <a:prstGeom prst="rect">
            <a:avLst/>
          </a:prstGeom>
          <a:noFill/>
        </p:spPr>
        <p:txBody>
          <a:bodyPr wrap="square" rtlCol="0">
            <a:spAutoFit/>
          </a:bodyPr>
          <a:lstStyle/>
          <a:p>
            <a:r>
              <a:rPr lang="en-US" sz="800" b="1" dirty="0">
                <a:latin typeface="Calibri" panose="020F0502020204030204" pitchFamily="34" charset="0"/>
                <a:ea typeface="Calibri" panose="020F0502020204030204" pitchFamily="34" charset="0"/>
                <a:cs typeface="Calibri" panose="020F0502020204030204" pitchFamily="34" charset="0"/>
              </a:rPr>
              <a:t>Key indicator 5: </a:t>
            </a:r>
            <a:r>
              <a:rPr lang="en-US" sz="800" i="1" dirty="0">
                <a:latin typeface="Calibri" panose="020F0502020204030204" pitchFamily="34" charset="0"/>
                <a:cs typeface="Calibri" panose="020F0502020204030204" pitchFamily="34" charset="0"/>
              </a:rPr>
              <a:t>Increasing participation in competitive sport</a:t>
            </a:r>
            <a:endParaRPr lang="en-US" sz="800" b="1" dirty="0">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31F2D230-674B-DDCD-D2DA-51658F704ADE}"/>
              </a:ext>
            </a:extLst>
          </p:cNvPr>
          <p:cNvGraphicFramePr>
            <a:graphicFrameLocks noGrp="1"/>
          </p:cNvGraphicFramePr>
          <p:nvPr>
            <p:extLst>
              <p:ext uri="{D42A27DB-BD31-4B8C-83A1-F6EECF244321}">
                <p14:modId xmlns:p14="http://schemas.microsoft.com/office/powerpoint/2010/main" val="3705028749"/>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Increased competitive opportunities in school and increased uptake from girls and SEND pupils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Broader range of sports clubs available that go to competition: Dance, netball, football, rugby (intraschool).</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DCCT tournament opportunities to be booked.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Healthy living week: school houses compete and individual key stage sports days entail races.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Medal assembly.</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Lunchtime rugby.</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v children netball comp.</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Children showing sportsmanship attitude when opportunity rises.</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Girls and SEND pupils participating in competitions and tournaments.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Club and tournament tracker.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who went on competitions were celebrated in assembly and have asked if there are any other opportunities. Children send in photos of competitions they have been part of.</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engaging in the spirit of competition in Healthy living week.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Competitions will be reviewed next year in light of reduced funding being available. Intra-school and on-site competitions will be sought after in order to maintain engagement without the current funding. In-school events such as Healthy Living Week will continue.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 parent feedback, in-school competitions, club and tournament tracker, </a:t>
                      </a:r>
                      <a:r>
                        <a:rPr lang="en-US" sz="600">
                          <a:solidFill>
                            <a:schemeClr val="tx1"/>
                          </a:solidFill>
                          <a:latin typeface="Calibri" panose="020F0502020204030204" pitchFamily="34" charset="0"/>
                          <a:cs typeface="Calibri" panose="020F0502020204030204" pitchFamily="34" charset="0"/>
                        </a:rPr>
                        <a:t>trip letters</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b="1" dirty="0">
                          <a:solidFill>
                            <a:schemeClr val="tx1"/>
                          </a:solidFill>
                          <a:latin typeface="Calibri" panose="020F0502020204030204" pitchFamily="34" charset="0"/>
                          <a:cs typeface="Calibri" panose="020F0502020204030204" pitchFamily="34" charset="0"/>
                        </a:rPr>
                        <a:t>Medals ~£350</a:t>
                      </a:r>
                    </a:p>
                    <a:p>
                      <a:pPr algn="l">
                        <a:lnSpc>
                          <a:spcPct val="100000"/>
                        </a:lnSpc>
                      </a:pPr>
                      <a:r>
                        <a:rPr lang="en-US" sz="600" b="1" dirty="0">
                          <a:solidFill>
                            <a:schemeClr val="tx1"/>
                          </a:solidFill>
                          <a:latin typeface="Calibri" panose="020F0502020204030204" pitchFamily="34" charset="0"/>
                          <a:cs typeface="Calibri" panose="020F0502020204030204" pitchFamily="34" charset="0"/>
                        </a:rPr>
                        <a:t>Competition coaches £2000+</a:t>
                      </a:r>
                    </a:p>
                    <a:p>
                      <a:pPr algn="l">
                        <a:lnSpc>
                          <a:spcPct val="100000"/>
                        </a:lnSpc>
                      </a:pPr>
                      <a:r>
                        <a:rPr lang="en-US" sz="600" b="1" dirty="0">
                          <a:solidFill>
                            <a:schemeClr val="tx1"/>
                          </a:solidFill>
                          <a:latin typeface="Calibri" panose="020F0502020204030204" pitchFamily="34" charset="0"/>
                          <a:cs typeface="Calibri" panose="020F0502020204030204" pitchFamily="34" charset="0"/>
                        </a:rPr>
                        <a:t>Football league membership £30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78981518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808711DEAD59745848F537BC8BC6186" ma:contentTypeVersion="15" ma:contentTypeDescription="Create a new document." ma:contentTypeScope="" ma:versionID="fb325cbbfaa2a104f11879a2732d4e98">
  <xsd:schema xmlns:xsd="http://www.w3.org/2001/XMLSchema" xmlns:xs="http://www.w3.org/2001/XMLSchema" xmlns:p="http://schemas.microsoft.com/office/2006/metadata/properties" xmlns:ns3="b8c3d1c1-4c75-4d3b-81ae-15b56c97cae5" xmlns:ns4="04623e2a-c89d-4b4f-83ef-3cd85eb8200f" targetNamespace="http://schemas.microsoft.com/office/2006/metadata/properties" ma:root="true" ma:fieldsID="24543b649f1b6d648d2a2117fb4f965b" ns3:_="" ns4:_="">
    <xsd:import namespace="b8c3d1c1-4c75-4d3b-81ae-15b56c97cae5"/>
    <xsd:import namespace="04623e2a-c89d-4b4f-83ef-3cd85eb8200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ObjectDetectorVersions" minOccurs="0"/>
                <xsd:element ref="ns3:MediaLengthInSeconds" minOccurs="0"/>
                <xsd:element ref="ns3:_activity" minOccurs="0"/>
                <xsd:element ref="ns3:MediaServiceSystemTags" minOccurs="0"/>
                <xsd:element ref="ns3:MediaServiceSearchPropertie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8c3d1c1-4c75-4d3b-81ae-15b56c97cae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_activity" ma:index="17" nillable="true" ma:displayName="_activity" ma:hidden="true" ma:internalName="_activity">
      <xsd:simpleType>
        <xsd:restriction base="dms:Note"/>
      </xsd:simpleType>
    </xsd:element>
    <xsd:element name="MediaServiceSystemTags" ma:index="18" nillable="true" ma:displayName="MediaServiceSystemTags" ma:hidden="true" ma:internalName="MediaServiceSystemTags" ma:readOnly="true">
      <xsd:simpleType>
        <xsd:restriction base="dms:Note"/>
      </xsd:simpleType>
    </xsd:element>
    <xsd:element name="MediaServiceSearchProperties" ma:index="19"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4623e2a-c89d-4b4f-83ef-3cd85eb8200f" elementFormDefault="qualified">
    <xsd:import namespace="http://schemas.microsoft.com/office/2006/documentManagement/types"/>
    <xsd:import namespace="http://schemas.microsoft.com/office/infopath/2007/PartnerControls"/>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element name="SharingHintHash" ma:index="2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b8c3d1c1-4c75-4d3b-81ae-15b56c97cae5" xsi:nil="true"/>
  </documentManagement>
</p:properties>
</file>

<file path=customXml/itemProps1.xml><?xml version="1.0" encoding="utf-8"?>
<ds:datastoreItem xmlns:ds="http://schemas.openxmlformats.org/officeDocument/2006/customXml" ds:itemID="{34BDF2D6-D7F9-4B8E-A2A6-F27E8EAB0E5A}">
  <ds:schemaRefs>
    <ds:schemaRef ds:uri="http://schemas.microsoft.com/sharepoint/v3/contenttype/forms"/>
  </ds:schemaRefs>
</ds:datastoreItem>
</file>

<file path=customXml/itemProps2.xml><?xml version="1.0" encoding="utf-8"?>
<ds:datastoreItem xmlns:ds="http://schemas.openxmlformats.org/officeDocument/2006/customXml" ds:itemID="{C1082724-98FB-4AA2-9A23-112F10B57FE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8c3d1c1-4c75-4d3b-81ae-15b56c97cae5"/>
    <ds:schemaRef ds:uri="04623e2a-c89d-4b4f-83ef-3cd85eb8200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395FDBC-0B18-4338-9407-106D36889CE1}">
  <ds:schemaRefs>
    <ds:schemaRef ds:uri="http://purl.org/dc/elements/1.1/"/>
    <ds:schemaRef ds:uri="http://www.w3.org/XML/1998/namespace"/>
    <ds:schemaRef ds:uri="http://schemas.microsoft.com/office/2006/documentManagement/types"/>
    <ds:schemaRef ds:uri="04623e2a-c89d-4b4f-83ef-3cd85eb8200f"/>
    <ds:schemaRef ds:uri="http://schemas.openxmlformats.org/package/2006/metadata/core-properties"/>
    <ds:schemaRef ds:uri="http://schemas.microsoft.com/office/2006/metadata/properties"/>
    <ds:schemaRef ds:uri="http://purl.org/dc/dcmitype/"/>
    <ds:schemaRef ds:uri="http://purl.org/dc/terms/"/>
    <ds:schemaRef ds:uri="http://schemas.microsoft.com/office/infopath/2007/PartnerControls"/>
    <ds:schemaRef ds:uri="b8c3d1c1-4c75-4d3b-81ae-15b56c97cae5"/>
  </ds:schemaRefs>
</ds:datastoreItem>
</file>

<file path=docProps/app.xml><?xml version="1.0" encoding="utf-8"?>
<Properties xmlns="http://schemas.openxmlformats.org/officeDocument/2006/extended-properties" xmlns:vt="http://schemas.openxmlformats.org/officeDocument/2006/docPropsVTypes">
  <Template>Office Theme</Template>
  <TotalTime>355</TotalTime>
  <Words>2823</Words>
  <Application>Microsoft Office PowerPoint</Application>
  <PresentationFormat>Custom</PresentationFormat>
  <Paragraphs>355</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Laura Punchard</cp:lastModifiedBy>
  <cp:revision>14</cp:revision>
  <dcterms:created xsi:type="dcterms:W3CDTF">2025-10-08T18:09:30Z</dcterms:created>
  <dcterms:modified xsi:type="dcterms:W3CDTF">2026-06-30T11:26:10Z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0x010100D808711DEAD59745848F537BC8BC6186</vt:lpwstr>
  </property>
</Properties>
</file>