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9"/>
  </p:notesMasterIdLst>
  <p:handoutMasterIdLst>
    <p:handoutMasterId r:id="rId30"/>
  </p:handoutMasterIdLst>
  <p:sldIdLst>
    <p:sldId id="256" r:id="rId2"/>
    <p:sldId id="272" r:id="rId3"/>
    <p:sldId id="280" r:id="rId4"/>
    <p:sldId id="269" r:id="rId5"/>
    <p:sldId id="257" r:id="rId6"/>
    <p:sldId id="277" r:id="rId7"/>
    <p:sldId id="278" r:id="rId8"/>
    <p:sldId id="258" r:id="rId9"/>
    <p:sldId id="273" r:id="rId10"/>
    <p:sldId id="281" r:id="rId11"/>
    <p:sldId id="271" r:id="rId12"/>
    <p:sldId id="289" r:id="rId13"/>
    <p:sldId id="282" r:id="rId14"/>
    <p:sldId id="262" r:id="rId15"/>
    <p:sldId id="283" r:id="rId16"/>
    <p:sldId id="284" r:id="rId17"/>
    <p:sldId id="285" r:id="rId18"/>
    <p:sldId id="264" r:id="rId19"/>
    <p:sldId id="287" r:id="rId20"/>
    <p:sldId id="288" r:id="rId21"/>
    <p:sldId id="260" r:id="rId22"/>
    <p:sldId id="261" r:id="rId23"/>
    <p:sldId id="263" r:id="rId24"/>
    <p:sldId id="274" r:id="rId25"/>
    <p:sldId id="265" r:id="rId26"/>
    <p:sldId id="275" r:id="rId27"/>
    <p:sldId id="286" r:id="rId28"/>
  </p:sldIdLst>
  <p:sldSz cx="9144000" cy="6858000" type="screen4x3"/>
  <p:notesSz cx="6789738"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015" autoAdjust="0"/>
    <p:restoredTop sz="94671" autoAdjust="0"/>
  </p:normalViewPr>
  <p:slideViewPr>
    <p:cSldViewPr>
      <p:cViewPr varScale="1">
        <p:scale>
          <a:sx n="68" d="100"/>
          <a:sy n="68" d="100"/>
        </p:scale>
        <p:origin x="1752" y="66"/>
      </p:cViewPr>
      <p:guideLst>
        <p:guide orient="horz" pos="2160"/>
        <p:guide pos="2880"/>
      </p:guideLst>
    </p:cSldViewPr>
  </p:slideViewPr>
  <p:outlineViewPr>
    <p:cViewPr>
      <p:scale>
        <a:sx n="33" d="100"/>
        <a:sy n="33" d="100"/>
      </p:scale>
      <p:origin x="42"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1638"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46513" y="0"/>
            <a:ext cx="2941637" cy="496888"/>
          </a:xfrm>
          <a:prstGeom prst="rect">
            <a:avLst/>
          </a:prstGeom>
        </p:spPr>
        <p:txBody>
          <a:bodyPr vert="horz" lIns="91440" tIns="45720" rIns="91440" bIns="45720" rtlCol="0"/>
          <a:lstStyle>
            <a:lvl1pPr algn="r">
              <a:defRPr sz="1200"/>
            </a:lvl1pPr>
          </a:lstStyle>
          <a:p>
            <a:fld id="{8774F2C7-4A59-420F-9EB2-876232F20007}" type="datetimeFigureOut">
              <a:rPr lang="en-GB" smtClean="0"/>
              <a:t>12/09/2025</a:t>
            </a:fld>
            <a:endParaRPr lang="en-GB" dirty="0"/>
          </a:p>
        </p:txBody>
      </p:sp>
      <p:sp>
        <p:nvSpPr>
          <p:cNvPr id="4" name="Footer Placeholder 3"/>
          <p:cNvSpPr>
            <a:spLocks noGrp="1"/>
          </p:cNvSpPr>
          <p:nvPr>
            <p:ph type="ftr" sz="quarter" idx="2"/>
          </p:nvPr>
        </p:nvSpPr>
        <p:spPr>
          <a:xfrm>
            <a:off x="0" y="9431338"/>
            <a:ext cx="2941638" cy="4968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6513" y="9431338"/>
            <a:ext cx="2941637" cy="496887"/>
          </a:xfrm>
          <a:prstGeom prst="rect">
            <a:avLst/>
          </a:prstGeom>
        </p:spPr>
        <p:txBody>
          <a:bodyPr vert="horz" lIns="91440" tIns="45720" rIns="91440" bIns="45720" rtlCol="0" anchor="b"/>
          <a:lstStyle>
            <a:lvl1pPr algn="r">
              <a:defRPr sz="1200"/>
            </a:lvl1pPr>
          </a:lstStyle>
          <a:p>
            <a:fld id="{5E7B810B-F586-4634-B427-E2CB8440F4C9}" type="slidenum">
              <a:rPr lang="en-GB" smtClean="0"/>
              <a:t>‹#›</a:t>
            </a:fld>
            <a:endParaRPr lang="en-GB" dirty="0"/>
          </a:p>
        </p:txBody>
      </p:sp>
    </p:spTree>
    <p:extLst>
      <p:ext uri="{BB962C8B-B14F-4D97-AF65-F5344CB8AC3E}">
        <p14:creationId xmlns:p14="http://schemas.microsoft.com/office/powerpoint/2010/main" val="16368987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1638" cy="49847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6513" y="0"/>
            <a:ext cx="2941637" cy="498475"/>
          </a:xfrm>
          <a:prstGeom prst="rect">
            <a:avLst/>
          </a:prstGeom>
        </p:spPr>
        <p:txBody>
          <a:bodyPr vert="horz" lIns="91440" tIns="45720" rIns="91440" bIns="45720" rtlCol="0"/>
          <a:lstStyle>
            <a:lvl1pPr algn="r">
              <a:defRPr sz="1200"/>
            </a:lvl1pPr>
          </a:lstStyle>
          <a:p>
            <a:fld id="{951451E0-90D8-4C07-9CA6-A0AA11066B09}" type="datetimeFigureOut">
              <a:rPr lang="en-GB" smtClean="0"/>
              <a:t>12/09/2025</a:t>
            </a:fld>
            <a:endParaRPr lang="en-GB" dirty="0"/>
          </a:p>
        </p:txBody>
      </p:sp>
      <p:sp>
        <p:nvSpPr>
          <p:cNvPr id="4" name="Slide Image Placeholder 3"/>
          <p:cNvSpPr>
            <a:spLocks noGrp="1" noRot="1" noChangeAspect="1"/>
          </p:cNvSpPr>
          <p:nvPr>
            <p:ph type="sldImg" idx="2"/>
          </p:nvPr>
        </p:nvSpPr>
        <p:spPr>
          <a:xfrm>
            <a:off x="1160463" y="1241425"/>
            <a:ext cx="4468812" cy="33512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8375"/>
            <a:ext cx="5430838" cy="391001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338"/>
            <a:ext cx="2941638" cy="49847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6513" y="9431338"/>
            <a:ext cx="2941637" cy="498475"/>
          </a:xfrm>
          <a:prstGeom prst="rect">
            <a:avLst/>
          </a:prstGeom>
        </p:spPr>
        <p:txBody>
          <a:bodyPr vert="horz" lIns="91440" tIns="45720" rIns="91440" bIns="45720" rtlCol="0" anchor="b"/>
          <a:lstStyle>
            <a:lvl1pPr algn="r">
              <a:defRPr sz="1200"/>
            </a:lvl1pPr>
          </a:lstStyle>
          <a:p>
            <a:fld id="{A70CEF19-3CD3-4396-B0CF-2424FA5AAC81}" type="slidenum">
              <a:rPr lang="en-GB" smtClean="0"/>
              <a:t>‹#›</a:t>
            </a:fld>
            <a:endParaRPr lang="en-GB" dirty="0"/>
          </a:p>
        </p:txBody>
      </p:sp>
    </p:spTree>
    <p:extLst>
      <p:ext uri="{BB962C8B-B14F-4D97-AF65-F5344CB8AC3E}">
        <p14:creationId xmlns:p14="http://schemas.microsoft.com/office/powerpoint/2010/main" val="6391254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0CEF19-3CD3-4396-B0CF-2424FA5AAC81}" type="slidenum">
              <a:rPr lang="en-GB" smtClean="0"/>
              <a:t>2</a:t>
            </a:fld>
            <a:endParaRPr lang="en-GB" dirty="0"/>
          </a:p>
        </p:txBody>
      </p:sp>
    </p:spTree>
    <p:extLst>
      <p:ext uri="{BB962C8B-B14F-4D97-AF65-F5344CB8AC3E}">
        <p14:creationId xmlns:p14="http://schemas.microsoft.com/office/powerpoint/2010/main" val="27430117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Our skills based Curriculum is designed to teach all the skills and attitudes the children need for life long learning through interesting and fun topics. </a:t>
            </a:r>
          </a:p>
          <a:p>
            <a:endParaRPr lang="en-GB" dirty="0"/>
          </a:p>
        </p:txBody>
      </p:sp>
      <p:sp>
        <p:nvSpPr>
          <p:cNvPr id="4" name="Slide Number Placeholder 3"/>
          <p:cNvSpPr>
            <a:spLocks noGrp="1"/>
          </p:cNvSpPr>
          <p:nvPr>
            <p:ph type="sldNum" sz="quarter" idx="5"/>
          </p:nvPr>
        </p:nvSpPr>
        <p:spPr/>
        <p:txBody>
          <a:bodyPr/>
          <a:lstStyle/>
          <a:p>
            <a:fld id="{A70CEF19-3CD3-4396-B0CF-2424FA5AAC81}" type="slidenum">
              <a:rPr lang="en-GB" smtClean="0"/>
              <a:t>5</a:t>
            </a:fld>
            <a:endParaRPr lang="en-GB" dirty="0"/>
          </a:p>
        </p:txBody>
      </p:sp>
    </p:spTree>
    <p:extLst>
      <p:ext uri="{BB962C8B-B14F-4D97-AF65-F5344CB8AC3E}">
        <p14:creationId xmlns:p14="http://schemas.microsoft.com/office/powerpoint/2010/main" val="3527981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C30BDD6F-146A-4AFA-BE8C-D2DADED3BCDA}" type="datetimeFigureOut">
              <a:rPr lang="en-GB" smtClean="0"/>
              <a:pPr/>
              <a:t>12/09/2025</a:t>
            </a:fld>
            <a:endParaRPr lang="en-GB" dirty="0"/>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GB" dirty="0"/>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5730EEBA-A8FA-4261-9145-495D7CE8327E}" type="slidenum">
              <a:rPr lang="en-GB" smtClean="0"/>
              <a:pPr/>
              <a:t>‹#›</a:t>
            </a:fld>
            <a:endParaRPr lang="en-GB" dirty="0"/>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0BDD6F-146A-4AFA-BE8C-D2DADED3BCDA}" type="datetimeFigureOut">
              <a:rPr lang="en-GB" smtClean="0"/>
              <a:pPr/>
              <a:t>12/09/2025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0BDD6F-146A-4AFA-BE8C-D2DADED3BCDA}" type="datetimeFigureOut">
              <a:rPr lang="en-GB" smtClean="0"/>
              <a:pPr/>
              <a:t>12/09/2025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C30BDD6F-146A-4AFA-BE8C-D2DADED3BCDA}" type="datetimeFigureOut">
              <a:rPr lang="en-GB" smtClean="0"/>
              <a:pPr/>
              <a:t>12/09/2025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730EEBA-A8FA-4261-9145-495D7CE8327E}" type="slidenum">
              <a:rPr lang="en-GB" smtClean="0"/>
              <a:pPr/>
              <a:t>‹#›</a:t>
            </a:fld>
            <a:endParaRPr lang="en-GB" dirty="0"/>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0BDD6F-146A-4AFA-BE8C-D2DADED3BCDA}" type="datetimeFigureOut">
              <a:rPr lang="en-GB" smtClean="0"/>
              <a:pPr/>
              <a:t>12/09/2025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30BDD6F-146A-4AFA-BE8C-D2DADED3BCDA}" type="datetimeFigureOut">
              <a:rPr lang="en-GB" smtClean="0"/>
              <a:pPr/>
              <a:t>12/09/2025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0BDD6F-146A-4AFA-BE8C-D2DADED3BCDA}" type="datetimeFigureOut">
              <a:rPr lang="en-GB" smtClean="0"/>
              <a:pPr/>
              <a:t>12/09/2025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C30BDD6F-146A-4AFA-BE8C-D2DADED3BCDA}" type="datetimeFigureOut">
              <a:rPr lang="en-GB" smtClean="0"/>
              <a:pPr/>
              <a:t>12/09/2025</a:t>
            </a:fld>
            <a:endParaRPr lang="en-GB" dirty="0"/>
          </a:p>
        </p:txBody>
      </p:sp>
      <p:sp>
        <p:nvSpPr>
          <p:cNvPr id="7" name="Slide Number Placeholder 6"/>
          <p:cNvSpPr>
            <a:spLocks noGrp="1"/>
          </p:cNvSpPr>
          <p:nvPr>
            <p:ph type="sldNum" sz="quarter" idx="12"/>
          </p:nvPr>
        </p:nvSpPr>
        <p:spPr/>
        <p:txBody>
          <a:bodyPr/>
          <a:lstStyle/>
          <a:p>
            <a:fld id="{5730EEBA-A8FA-4261-9145-495D7CE8327E}" type="slidenum">
              <a:rPr lang="en-GB" smtClean="0"/>
              <a:pPr/>
              <a:t>‹#›</a:t>
            </a:fld>
            <a:endParaRPr lang="en-GB" dirty="0"/>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dirty="0"/>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30BDD6F-146A-4AFA-BE8C-D2DADED3BCDA}" type="datetimeFigureOut">
              <a:rPr lang="en-GB" smtClean="0"/>
              <a:pPr/>
              <a:t>12/09/2025</a:t>
            </a:fld>
            <a:endParaRPr lang="en-GB"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dirty="0"/>
          </a:p>
        </p:txBody>
      </p:sp>
      <p:sp>
        <p:nvSpPr>
          <p:cNvPr id="7" name="Slide Number Placeholder 6"/>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0BDD6F-146A-4AFA-BE8C-D2DADED3BCDA}" type="datetimeFigureOut">
              <a:rPr lang="en-GB" smtClean="0"/>
              <a:pPr/>
              <a:t>12/09/2025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0BDD6F-146A-4AFA-BE8C-D2DADED3BCDA}" type="datetimeFigureOut">
              <a:rPr lang="en-GB" smtClean="0"/>
              <a:pPr/>
              <a:t>12/09/2025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C30BDD6F-146A-4AFA-BE8C-D2DADED3BCDA}" type="datetimeFigureOut">
              <a:rPr lang="en-GB" smtClean="0"/>
              <a:pPr/>
              <a:t>12/09/2025</a:t>
            </a:fld>
            <a:endParaRPr lang="en-GB" dirty="0"/>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GB" dirty="0"/>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5730EEBA-A8FA-4261-9145-495D7CE8327E}"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homefields.derby.sch.uk/page/?title=Autumn+1+%2D+The+Circus+is+in+Town&amp;pid=134"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hyperlink" Target="https://www.phonicsplay.co.uk/"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88024" y="3789040"/>
            <a:ext cx="3313355" cy="1368596"/>
          </a:xfrm>
        </p:spPr>
        <p:txBody>
          <a:bodyPr>
            <a:normAutofit/>
          </a:bodyPr>
          <a:lstStyle/>
          <a:p>
            <a:pPr algn="ctr"/>
            <a:r>
              <a:rPr lang="en-GB" dirty="0"/>
              <a:t>Year 1 Information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59632" y="1700808"/>
            <a:ext cx="6777037" cy="3282627"/>
          </a:xfrm>
        </p:spPr>
      </p:pic>
      <p:sp>
        <p:nvSpPr>
          <p:cNvPr id="6" name="Title 1"/>
          <p:cNvSpPr>
            <a:spLocks noGrp="1"/>
          </p:cNvSpPr>
          <p:nvPr>
            <p:ph type="title"/>
          </p:nvPr>
        </p:nvSpPr>
        <p:spPr>
          <a:xfrm>
            <a:off x="1115616" y="5301208"/>
            <a:ext cx="7024744" cy="792088"/>
          </a:xfrm>
        </p:spPr>
        <p:txBody>
          <a:bodyPr>
            <a:normAutofit/>
          </a:bodyPr>
          <a:lstStyle/>
          <a:p>
            <a:pPr algn="ctr"/>
            <a:r>
              <a:rPr lang="en-GB" b="1" dirty="0"/>
              <a:t>2025 - 26</a:t>
            </a:r>
          </a:p>
        </p:txBody>
      </p:sp>
    </p:spTree>
    <p:extLst>
      <p:ext uri="{BB962C8B-B14F-4D97-AF65-F5344CB8AC3E}">
        <p14:creationId xmlns:p14="http://schemas.microsoft.com/office/powerpoint/2010/main" val="1521425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74A61BD-38E6-4C22-97FA-F95490D81354}"/>
              </a:ext>
            </a:extLst>
          </p:cNvPr>
          <p:cNvSpPr txBox="1">
            <a:spLocks/>
          </p:cNvSpPr>
          <p:nvPr/>
        </p:nvSpPr>
        <p:spPr>
          <a:xfrm>
            <a:off x="1059628" y="867235"/>
            <a:ext cx="7024744" cy="740878"/>
          </a:xfrm>
          <a:prstGeom prst="rect">
            <a:avLst/>
          </a:prstGeom>
        </p:spPr>
        <p:txBody>
          <a:bodyPr vert="horz" lIns="91440" tIns="45720" rIns="91440" bIns="45720" rtlCol="0" anchor="b">
            <a:norm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a:latin typeface="Arial" panose="020B0604020202020204" pitchFamily="34" charset="0"/>
                <a:cs typeface="Arial" panose="020B0604020202020204" pitchFamily="34" charset="0"/>
              </a:rPr>
              <a:t>Our  Team</a:t>
            </a:r>
            <a:endParaRPr lang="en-GB" dirty="0">
              <a:latin typeface="Arial" panose="020B0604020202020204" pitchFamily="34" charset="0"/>
              <a:cs typeface="Arial" panose="020B0604020202020204" pitchFamily="34" charset="0"/>
            </a:endParaRPr>
          </a:p>
        </p:txBody>
      </p:sp>
      <p:sp>
        <p:nvSpPr>
          <p:cNvPr id="7" name="Content Placeholder 2">
            <a:extLst>
              <a:ext uri="{FF2B5EF4-FFF2-40B4-BE49-F238E27FC236}">
                <a16:creationId xmlns:a16="http://schemas.microsoft.com/office/drawing/2014/main" id="{1649DEC3-FE4C-4F09-84D0-50F77C8AC57D}"/>
              </a:ext>
            </a:extLst>
          </p:cNvPr>
          <p:cNvSpPr txBox="1">
            <a:spLocks/>
          </p:cNvSpPr>
          <p:nvPr/>
        </p:nvSpPr>
        <p:spPr>
          <a:xfrm>
            <a:off x="1307055" y="5835965"/>
            <a:ext cx="6777317" cy="740878"/>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r>
              <a:rPr lang="en-GB" sz="1800" dirty="0">
                <a:latin typeface="Arial" panose="020B0604020202020204" pitchFamily="34" charset="0"/>
                <a:cs typeface="Arial" panose="020B0604020202020204" pitchFamily="34" charset="0"/>
              </a:rPr>
              <a:t>Mrs Bull and Mrs Rashid will be covering PPA on Mondays.</a:t>
            </a:r>
          </a:p>
        </p:txBody>
      </p:sp>
      <p:pic>
        <p:nvPicPr>
          <p:cNvPr id="9" name="Picture 8">
            <a:extLst>
              <a:ext uri="{FF2B5EF4-FFF2-40B4-BE49-F238E27FC236}">
                <a16:creationId xmlns:a16="http://schemas.microsoft.com/office/drawing/2014/main" id="{9CB2327B-B11C-460B-A8CE-EAE339007F69}"/>
              </a:ext>
            </a:extLst>
          </p:cNvPr>
          <p:cNvPicPr>
            <a:picLocks noChangeAspect="1"/>
          </p:cNvPicPr>
          <p:nvPr/>
        </p:nvPicPr>
        <p:blipFill>
          <a:blip r:embed="rId2"/>
          <a:stretch>
            <a:fillRect/>
          </a:stretch>
        </p:blipFill>
        <p:spPr>
          <a:xfrm>
            <a:off x="4532366" y="3915163"/>
            <a:ext cx="1979350" cy="2000250"/>
          </a:xfrm>
          <a:prstGeom prst="rect">
            <a:avLst/>
          </a:prstGeom>
        </p:spPr>
      </p:pic>
      <p:pic>
        <p:nvPicPr>
          <p:cNvPr id="1026" name="Picture 2" descr="https://www.homefields.derby.sch.uk/_site/data/files/images/class-pages/year-1-and-2/333C80328CB9B2C6C787550947A42C75.JPG">
            <a:extLst>
              <a:ext uri="{FF2B5EF4-FFF2-40B4-BE49-F238E27FC236}">
                <a16:creationId xmlns:a16="http://schemas.microsoft.com/office/drawing/2014/main" id="{701D383D-E4A5-49CB-8F05-6B5D24565A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19" y="1847563"/>
            <a:ext cx="1856188" cy="184013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homefields.derby.sch.uk/_site/data/files/images/class-pages/year-1-and-2/1BDFF58CBA90919FB3CAED920758ABC1.JPG">
            <a:extLst>
              <a:ext uri="{FF2B5EF4-FFF2-40B4-BE49-F238E27FC236}">
                <a16:creationId xmlns:a16="http://schemas.microsoft.com/office/drawing/2014/main" id="{697FCD17-042C-49A2-8D5B-0D265B9E37E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6647" y="3972350"/>
            <a:ext cx="1840132" cy="18401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7B81F5B4-9F05-4B7C-A12B-28E43AC57B49}"/>
              </a:ext>
            </a:extLst>
          </p:cNvPr>
          <p:cNvPicPr>
            <a:picLocks noChangeAspect="1"/>
          </p:cNvPicPr>
          <p:nvPr/>
        </p:nvPicPr>
        <p:blipFill>
          <a:blip r:embed="rId5"/>
          <a:stretch>
            <a:fillRect/>
          </a:stretch>
        </p:blipFill>
        <p:spPr>
          <a:xfrm>
            <a:off x="6663011" y="1831973"/>
            <a:ext cx="1661097" cy="1840132"/>
          </a:xfrm>
          <a:prstGeom prst="rect">
            <a:avLst/>
          </a:prstGeom>
        </p:spPr>
      </p:pic>
      <p:sp>
        <p:nvSpPr>
          <p:cNvPr id="2" name="AutoShape 2" descr="IMG_5843.jpg">
            <a:extLst>
              <a:ext uri="{FF2B5EF4-FFF2-40B4-BE49-F238E27FC236}">
                <a16:creationId xmlns:a16="http://schemas.microsoft.com/office/drawing/2014/main" id="{60BE6BDD-4A15-456B-BEAE-323D6477EC5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a:extLst>
              <a:ext uri="{FF2B5EF4-FFF2-40B4-BE49-F238E27FC236}">
                <a16:creationId xmlns:a16="http://schemas.microsoft.com/office/drawing/2014/main" id="{65A7FB72-5C99-43B9-97EF-191CF898F84F}"/>
              </a:ext>
            </a:extLst>
          </p:cNvPr>
          <p:cNvPicPr>
            <a:picLocks noChangeAspect="1"/>
          </p:cNvPicPr>
          <p:nvPr/>
        </p:nvPicPr>
        <p:blipFill>
          <a:blip r:embed="rId6"/>
          <a:stretch>
            <a:fillRect/>
          </a:stretch>
        </p:blipFill>
        <p:spPr>
          <a:xfrm>
            <a:off x="3869292" y="1703431"/>
            <a:ext cx="1661097" cy="2230788"/>
          </a:xfrm>
          <a:prstGeom prst="rect">
            <a:avLst/>
          </a:prstGeom>
        </p:spPr>
      </p:pic>
    </p:spTree>
    <p:extLst>
      <p:ext uri="{BB962C8B-B14F-4D97-AF65-F5344CB8AC3E}">
        <p14:creationId xmlns:p14="http://schemas.microsoft.com/office/powerpoint/2010/main" val="4143741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6C7EC66-1904-4DD8-A1EF-B748A4693BED}"/>
              </a:ext>
            </a:extLst>
          </p:cNvPr>
          <p:cNvSpPr>
            <a:spLocks noGrp="1"/>
          </p:cNvSpPr>
          <p:nvPr>
            <p:ph idx="1"/>
          </p:nvPr>
        </p:nvSpPr>
        <p:spPr/>
        <p:txBody>
          <a:bodyPr>
            <a:normAutofit fontScale="92500" lnSpcReduction="10000"/>
          </a:bodyPr>
          <a:lstStyle/>
          <a:p>
            <a:r>
              <a:rPr lang="en-GB" dirty="0">
                <a:latin typeface="Arial" panose="020B0604020202020204" pitchFamily="34" charset="0"/>
                <a:cs typeface="Arial" panose="020B0604020202020204" pitchFamily="34" charset="0"/>
              </a:rPr>
              <a:t>Please feel free to contact us via class dojo if you have any questions. We will respond between the hours of 8am – 6pm. </a:t>
            </a:r>
          </a:p>
          <a:p>
            <a:r>
              <a:rPr lang="en-GB" dirty="0">
                <a:latin typeface="Arial" panose="020B0604020202020204" pitchFamily="34" charset="0"/>
                <a:cs typeface="Arial" panose="020B0604020202020204" pitchFamily="34" charset="0"/>
              </a:rPr>
              <a:t>If your child is away from school or your message is timely and important please phone our school office – 01332 691351</a:t>
            </a:r>
          </a:p>
          <a:p>
            <a:r>
              <a:rPr lang="en-GB" dirty="0">
                <a:latin typeface="Arial" panose="020B0604020202020204" pitchFamily="34" charset="0"/>
                <a:cs typeface="Arial" panose="020B0604020202020204" pitchFamily="34" charset="0"/>
              </a:rPr>
              <a:t>We will be putting the skills and vocabulary mats available on our school website for this term. </a:t>
            </a:r>
          </a:p>
          <a:p>
            <a:r>
              <a:rPr lang="en-GB" dirty="0">
                <a:solidFill>
                  <a:schemeClr val="accent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https://www.homefields.derby.sch.uk/page/?title=Autumn+1+%2D+The+Circus+is+in+Town&amp;pid=134</a:t>
            </a:r>
            <a:r>
              <a:rPr lang="en-GB" dirty="0">
                <a:solidFill>
                  <a:schemeClr val="accent1"/>
                </a:solidFill>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p:txBody>
      </p:sp>
      <p:sp>
        <p:nvSpPr>
          <p:cNvPr id="7" name="Title 6">
            <a:extLst>
              <a:ext uri="{FF2B5EF4-FFF2-40B4-BE49-F238E27FC236}">
                <a16:creationId xmlns:a16="http://schemas.microsoft.com/office/drawing/2014/main" id="{A4CB74AF-BF94-4C31-993B-8C434FBF2BF8}"/>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Class Dojo &amp; Our school website</a:t>
            </a:r>
          </a:p>
        </p:txBody>
      </p:sp>
      <p:pic>
        <p:nvPicPr>
          <p:cNvPr id="8" name="Picture 7">
            <a:extLst>
              <a:ext uri="{FF2B5EF4-FFF2-40B4-BE49-F238E27FC236}">
                <a16:creationId xmlns:a16="http://schemas.microsoft.com/office/drawing/2014/main" id="{95E6D07F-20EF-41DB-B89B-891EABB82248}"/>
              </a:ext>
            </a:extLst>
          </p:cNvPr>
          <p:cNvPicPr>
            <a:picLocks noChangeAspect="1"/>
          </p:cNvPicPr>
          <p:nvPr/>
        </p:nvPicPr>
        <p:blipFill>
          <a:blip r:embed="rId3"/>
          <a:stretch>
            <a:fillRect/>
          </a:stretch>
        </p:blipFill>
        <p:spPr>
          <a:xfrm>
            <a:off x="5294916" y="171361"/>
            <a:ext cx="2775078" cy="864096"/>
          </a:xfrm>
          <a:prstGeom prst="rect">
            <a:avLst/>
          </a:prstGeom>
        </p:spPr>
      </p:pic>
    </p:spTree>
    <p:extLst>
      <p:ext uri="{BB962C8B-B14F-4D97-AF65-F5344CB8AC3E}">
        <p14:creationId xmlns:p14="http://schemas.microsoft.com/office/powerpoint/2010/main" val="25978025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836712"/>
            <a:ext cx="7024744" cy="1152128"/>
          </a:xfrm>
        </p:spPr>
        <p:txBody>
          <a:bodyPr>
            <a:normAutofit fontScale="90000"/>
          </a:bodyPr>
          <a:lstStyle/>
          <a:p>
            <a:pPr algn="ctr"/>
            <a:r>
              <a:rPr lang="en-GB" b="1" dirty="0">
                <a:latin typeface="Arial" panose="020B0604020202020204" pitchFamily="34" charset="0"/>
                <a:cs typeface="Arial" panose="020B0604020202020204" pitchFamily="34" charset="0"/>
              </a:rPr>
              <a:t>Our Topic based approach </a:t>
            </a: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to learning </a:t>
            </a:r>
          </a:p>
        </p:txBody>
      </p:sp>
      <p:sp>
        <p:nvSpPr>
          <p:cNvPr id="3" name="Content Placeholder 2"/>
          <p:cNvSpPr>
            <a:spLocks noGrp="1"/>
          </p:cNvSpPr>
          <p:nvPr>
            <p:ph idx="1"/>
          </p:nvPr>
        </p:nvSpPr>
        <p:spPr>
          <a:xfrm>
            <a:off x="1043492" y="1988840"/>
            <a:ext cx="7344932" cy="4248472"/>
          </a:xfrm>
        </p:spPr>
        <p:txBody>
          <a:bodyPr>
            <a:normAutofit fontScale="85000" lnSpcReduction="20000"/>
          </a:bodyPr>
          <a:lstStyle/>
          <a:p>
            <a:pPr marL="68580" indent="0">
              <a:buNone/>
            </a:pPr>
            <a:r>
              <a:rPr lang="en-GB" dirty="0">
                <a:latin typeface="Arial" panose="020B0604020202020204" pitchFamily="34" charset="0"/>
                <a:cs typeface="Arial" panose="020B0604020202020204" pitchFamily="34" charset="0"/>
              </a:rPr>
              <a:t>Our school delivers a skills based thematic Curriculum, which is designed to teach all of the national curriculum content for their year group alongside the  L2L attitudes and skills which the children need for life long learning. We do this through interesting and fun topics. </a:t>
            </a:r>
          </a:p>
          <a:p>
            <a:pPr marL="68580" indent="0">
              <a:buNone/>
            </a:pPr>
            <a:endParaRPr lang="en-GB" dirty="0">
              <a:latin typeface="Arial" panose="020B0604020202020204" pitchFamily="34" charset="0"/>
              <a:cs typeface="Arial" panose="020B0604020202020204" pitchFamily="34" charset="0"/>
            </a:endParaRPr>
          </a:p>
          <a:p>
            <a:pPr marL="68580" indent="0">
              <a:buNone/>
            </a:pPr>
            <a:r>
              <a:rPr lang="en-GB" b="1" u="sng" dirty="0">
                <a:latin typeface="Arial" panose="020B0604020202020204" pitchFamily="34" charset="0"/>
                <a:cs typeface="Arial" panose="020B0604020202020204" pitchFamily="34" charset="0"/>
              </a:rPr>
              <a:t>Our topics this year are:</a:t>
            </a:r>
          </a:p>
          <a:p>
            <a:pPr marL="68580" indent="0">
              <a:buNone/>
            </a:pPr>
            <a:r>
              <a:rPr lang="en-GB" u="sng" dirty="0">
                <a:latin typeface="Arial" panose="020B0604020202020204" pitchFamily="34" charset="0"/>
                <a:cs typeface="Arial" panose="020B0604020202020204" pitchFamily="34" charset="0"/>
              </a:rPr>
              <a:t>Autumn </a:t>
            </a:r>
            <a:r>
              <a:rPr lang="en-GB" dirty="0">
                <a:latin typeface="Arial" panose="020B0604020202020204" pitchFamily="34" charset="0"/>
                <a:cs typeface="Arial" panose="020B0604020202020204" pitchFamily="34" charset="0"/>
              </a:rPr>
              <a:t>-  </a:t>
            </a:r>
            <a:r>
              <a:rPr lang="en-GB" b="1" dirty="0">
                <a:solidFill>
                  <a:schemeClr val="bg2">
                    <a:lumMod val="75000"/>
                  </a:schemeClr>
                </a:solidFill>
                <a:latin typeface="Arial" panose="020B0604020202020204" pitchFamily="34" charset="0"/>
                <a:cs typeface="Arial" panose="020B0604020202020204" pitchFamily="34" charset="0"/>
              </a:rPr>
              <a:t>The Gruffalo, Light and Dark</a:t>
            </a:r>
          </a:p>
          <a:p>
            <a:pPr marL="68580" indent="0">
              <a:buNone/>
            </a:pPr>
            <a:r>
              <a:rPr lang="en-GB" u="sng" dirty="0">
                <a:solidFill>
                  <a:schemeClr val="tx1"/>
                </a:solidFill>
                <a:latin typeface="Arial" panose="020B0604020202020204" pitchFamily="34" charset="0"/>
                <a:cs typeface="Arial" panose="020B0604020202020204" pitchFamily="34" charset="0"/>
              </a:rPr>
              <a:t>Spring-  </a:t>
            </a:r>
            <a:r>
              <a:rPr lang="en-GB" b="1" dirty="0">
                <a:solidFill>
                  <a:schemeClr val="bg2">
                    <a:lumMod val="75000"/>
                  </a:schemeClr>
                </a:solidFill>
                <a:latin typeface="Arial" panose="020B0604020202020204" pitchFamily="34" charset="0"/>
                <a:cs typeface="Arial" panose="020B0604020202020204" pitchFamily="34" charset="0"/>
              </a:rPr>
              <a:t>Where in the world are we?, Toys</a:t>
            </a:r>
          </a:p>
          <a:p>
            <a:pPr marL="68580" indent="0">
              <a:buNone/>
            </a:pPr>
            <a:r>
              <a:rPr lang="en-GB" u="sng" dirty="0">
                <a:solidFill>
                  <a:schemeClr val="tx1"/>
                </a:solidFill>
                <a:latin typeface="Arial" panose="020B0604020202020204" pitchFamily="34" charset="0"/>
                <a:cs typeface="Arial" panose="020B0604020202020204" pitchFamily="34" charset="0"/>
              </a:rPr>
              <a:t>Summer- </a:t>
            </a:r>
            <a:r>
              <a:rPr lang="en-GB" b="1" dirty="0">
                <a:solidFill>
                  <a:schemeClr val="bg2">
                    <a:lumMod val="75000"/>
                  </a:schemeClr>
                </a:solidFill>
                <a:latin typeface="Arial" panose="020B0604020202020204" pitchFamily="34" charset="0"/>
                <a:cs typeface="Arial" panose="020B0604020202020204" pitchFamily="34" charset="0"/>
              </a:rPr>
              <a:t>Up, up and away, Chocs away</a:t>
            </a:r>
          </a:p>
          <a:p>
            <a:pPr marL="68580" indent="0">
              <a:buNone/>
            </a:pPr>
            <a:endParaRPr lang="en-GB" dirty="0">
              <a:latin typeface="Arial" panose="020B0604020202020204" pitchFamily="34" charset="0"/>
              <a:cs typeface="Arial" panose="020B0604020202020204" pitchFamily="34" charset="0"/>
            </a:endParaRPr>
          </a:p>
          <a:p>
            <a:pPr marL="68580" indent="0">
              <a:buNone/>
            </a:pPr>
            <a:r>
              <a:rPr lang="en-GB" dirty="0">
                <a:latin typeface="Arial" panose="020B0604020202020204" pitchFamily="34" charset="0"/>
                <a:cs typeface="Arial" panose="020B0604020202020204" pitchFamily="34" charset="0"/>
              </a:rPr>
              <a:t>Our topics rotate over a two year cycle. Before each topic, we share the learning overview and new vocabulary with parents on our school website. </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7EE1-96C3-4DDA-8568-BA3A1A422D7A}"/>
              </a:ext>
            </a:extLst>
          </p:cNvPr>
          <p:cNvSpPr>
            <a:spLocks noGrp="1"/>
          </p:cNvSpPr>
          <p:nvPr>
            <p:ph type="title"/>
          </p:nvPr>
        </p:nvSpPr>
        <p:spPr>
          <a:xfrm>
            <a:off x="1059628" y="908720"/>
            <a:ext cx="7024744" cy="685880"/>
          </a:xfrm>
        </p:spPr>
        <p:txBody>
          <a:bodyPr>
            <a:normAutofit fontScale="90000"/>
          </a:bodyPr>
          <a:lstStyle/>
          <a:p>
            <a:r>
              <a:rPr lang="en-GB" dirty="0">
                <a:latin typeface="Arial" panose="020B0604020202020204" pitchFamily="34" charset="0"/>
                <a:cs typeface="Arial" panose="020B0604020202020204" pitchFamily="34" charset="0"/>
              </a:rPr>
              <a:t>Our Learn 2 Learn attitudes. </a:t>
            </a:r>
          </a:p>
        </p:txBody>
      </p:sp>
      <p:sp>
        <p:nvSpPr>
          <p:cNvPr id="3" name="Content Placeholder 2">
            <a:extLst>
              <a:ext uri="{FF2B5EF4-FFF2-40B4-BE49-F238E27FC236}">
                <a16:creationId xmlns:a16="http://schemas.microsoft.com/office/drawing/2014/main" id="{A23DFBA9-3DC9-45AD-88A1-E8EC25AA3FE2}"/>
              </a:ext>
            </a:extLst>
          </p:cNvPr>
          <p:cNvSpPr>
            <a:spLocks noGrp="1"/>
          </p:cNvSpPr>
          <p:nvPr>
            <p:ph idx="1"/>
          </p:nvPr>
        </p:nvSpPr>
        <p:spPr>
          <a:xfrm>
            <a:off x="1059628" y="1689091"/>
            <a:ext cx="6777317" cy="4620229"/>
          </a:xfrm>
        </p:spPr>
        <p:txBody>
          <a:bodyPr>
            <a:normAutofit fontScale="85000" lnSpcReduction="20000"/>
          </a:bodyPr>
          <a:lstStyle/>
          <a:p>
            <a:pPr marL="68580" indent="0">
              <a:buNone/>
            </a:pPr>
            <a:r>
              <a:rPr lang="en-GB" dirty="0">
                <a:latin typeface="Arial" panose="020B0604020202020204" pitchFamily="34" charset="0"/>
                <a:cs typeface="Arial" panose="020B0604020202020204" pitchFamily="34" charset="0"/>
              </a:rPr>
              <a:t>At Homefields we believe that children need skills which will support not only their learning within school but their life beyond the classroom. Our Learn 2 learn attitudes are the attitudes and skills we believe they will need. We teach these explicitly and they are embedded into our learning activities. Your child will receive house team points for showing these skills during the school day. </a:t>
            </a:r>
            <a:endParaRPr lang="en-GB" b="1" u="sng" dirty="0">
              <a:latin typeface="Arial" panose="020B0604020202020204" pitchFamily="34" charset="0"/>
              <a:cs typeface="Arial" panose="020B0604020202020204" pitchFamily="34" charset="0"/>
            </a:endParaRPr>
          </a:p>
          <a:p>
            <a:pPr marL="68580" indent="0">
              <a:buNone/>
            </a:pPr>
            <a:endParaRPr lang="en-GB" b="1" u="sng" dirty="0">
              <a:latin typeface="Arial" panose="020B0604020202020204" pitchFamily="34" charset="0"/>
              <a:cs typeface="Arial" panose="020B0604020202020204" pitchFamily="34" charset="0"/>
            </a:endParaRPr>
          </a:p>
          <a:p>
            <a:pPr marL="68580" indent="0">
              <a:buNone/>
            </a:pPr>
            <a:r>
              <a:rPr lang="en-GB" b="1" u="sng" dirty="0">
                <a:latin typeface="Arial" panose="020B0604020202020204" pitchFamily="34" charset="0"/>
                <a:cs typeface="Arial" panose="020B0604020202020204" pitchFamily="34" charset="0"/>
              </a:rPr>
              <a:t>The 6 R’s:</a:t>
            </a:r>
          </a:p>
          <a:p>
            <a:r>
              <a:rPr lang="en-GB" dirty="0">
                <a:latin typeface="Arial" panose="020B0604020202020204" pitchFamily="34" charset="0"/>
                <a:cs typeface="Arial" panose="020B0604020202020204" pitchFamily="34" charset="0"/>
              </a:rPr>
              <a:t>Responsible </a:t>
            </a:r>
          </a:p>
          <a:p>
            <a:r>
              <a:rPr lang="en-GB" dirty="0">
                <a:latin typeface="Arial" panose="020B0604020202020204" pitchFamily="34" charset="0"/>
                <a:cs typeface="Arial" panose="020B0604020202020204" pitchFamily="34" charset="0"/>
              </a:rPr>
              <a:t>Resourceful </a:t>
            </a:r>
          </a:p>
          <a:p>
            <a:r>
              <a:rPr lang="en-GB" dirty="0">
                <a:latin typeface="Arial" panose="020B0604020202020204" pitchFamily="34" charset="0"/>
                <a:cs typeface="Arial" panose="020B0604020202020204" pitchFamily="34" charset="0"/>
              </a:rPr>
              <a:t>Resilient </a:t>
            </a:r>
          </a:p>
          <a:p>
            <a:r>
              <a:rPr lang="en-GB" dirty="0">
                <a:latin typeface="Arial" panose="020B0604020202020204" pitchFamily="34" charset="0"/>
                <a:cs typeface="Arial" panose="020B0604020202020204" pitchFamily="34" charset="0"/>
              </a:rPr>
              <a:t>Respect</a:t>
            </a:r>
          </a:p>
          <a:p>
            <a:r>
              <a:rPr lang="en-GB" dirty="0">
                <a:latin typeface="Arial" panose="020B0604020202020204" pitchFamily="34" charset="0"/>
                <a:cs typeface="Arial" panose="020B0604020202020204" pitchFamily="34" charset="0"/>
              </a:rPr>
              <a:t>Reciprocal </a:t>
            </a:r>
          </a:p>
          <a:p>
            <a:r>
              <a:rPr lang="en-GB" dirty="0">
                <a:latin typeface="Arial" panose="020B0604020202020204" pitchFamily="34" charset="0"/>
                <a:cs typeface="Arial" panose="020B0604020202020204" pitchFamily="34" charset="0"/>
              </a:rPr>
              <a:t>Reflect</a:t>
            </a:r>
          </a:p>
        </p:txBody>
      </p:sp>
    </p:spTree>
    <p:extLst>
      <p:ext uri="{BB962C8B-B14F-4D97-AF65-F5344CB8AC3E}">
        <p14:creationId xmlns:p14="http://schemas.microsoft.com/office/powerpoint/2010/main" val="444180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2954F81-035E-41D4-9EFF-B7D20CC8485D}"/>
              </a:ext>
            </a:extLst>
          </p:cNvPr>
          <p:cNvPicPr>
            <a:picLocks noChangeAspect="1"/>
          </p:cNvPicPr>
          <p:nvPr/>
        </p:nvPicPr>
        <p:blipFill>
          <a:blip r:embed="rId2"/>
          <a:stretch>
            <a:fillRect/>
          </a:stretch>
        </p:blipFill>
        <p:spPr>
          <a:xfrm>
            <a:off x="952524" y="620688"/>
            <a:ext cx="2153648" cy="2964954"/>
          </a:xfrm>
          <a:prstGeom prst="rect">
            <a:avLst/>
          </a:prstGeom>
        </p:spPr>
      </p:pic>
      <p:pic>
        <p:nvPicPr>
          <p:cNvPr id="5" name="Picture 4">
            <a:extLst>
              <a:ext uri="{FF2B5EF4-FFF2-40B4-BE49-F238E27FC236}">
                <a16:creationId xmlns:a16="http://schemas.microsoft.com/office/drawing/2014/main" id="{703D4212-D41C-4430-AB16-0481CA619487}"/>
              </a:ext>
            </a:extLst>
          </p:cNvPr>
          <p:cNvPicPr>
            <a:picLocks noChangeAspect="1"/>
          </p:cNvPicPr>
          <p:nvPr/>
        </p:nvPicPr>
        <p:blipFill>
          <a:blip r:embed="rId3"/>
          <a:stretch>
            <a:fillRect/>
          </a:stretch>
        </p:blipFill>
        <p:spPr>
          <a:xfrm>
            <a:off x="3471865" y="637670"/>
            <a:ext cx="2200270" cy="2964954"/>
          </a:xfrm>
          <a:prstGeom prst="rect">
            <a:avLst/>
          </a:prstGeom>
        </p:spPr>
      </p:pic>
      <p:pic>
        <p:nvPicPr>
          <p:cNvPr id="6" name="Picture 5">
            <a:extLst>
              <a:ext uri="{FF2B5EF4-FFF2-40B4-BE49-F238E27FC236}">
                <a16:creationId xmlns:a16="http://schemas.microsoft.com/office/drawing/2014/main" id="{53E546D9-198E-42E5-9DD7-05B00C19342A}"/>
              </a:ext>
            </a:extLst>
          </p:cNvPr>
          <p:cNvPicPr>
            <a:picLocks noChangeAspect="1"/>
          </p:cNvPicPr>
          <p:nvPr/>
        </p:nvPicPr>
        <p:blipFill>
          <a:blip r:embed="rId4"/>
          <a:stretch>
            <a:fillRect/>
          </a:stretch>
        </p:blipFill>
        <p:spPr>
          <a:xfrm>
            <a:off x="6033313" y="620688"/>
            <a:ext cx="2218434" cy="2964954"/>
          </a:xfrm>
          <a:prstGeom prst="rect">
            <a:avLst/>
          </a:prstGeom>
        </p:spPr>
      </p:pic>
      <p:pic>
        <p:nvPicPr>
          <p:cNvPr id="7" name="Picture 6">
            <a:extLst>
              <a:ext uri="{FF2B5EF4-FFF2-40B4-BE49-F238E27FC236}">
                <a16:creationId xmlns:a16="http://schemas.microsoft.com/office/drawing/2014/main" id="{58D9D986-D139-48D2-B355-15621F313AB5}"/>
              </a:ext>
            </a:extLst>
          </p:cNvPr>
          <p:cNvPicPr>
            <a:picLocks noChangeAspect="1"/>
          </p:cNvPicPr>
          <p:nvPr/>
        </p:nvPicPr>
        <p:blipFill>
          <a:blip r:embed="rId5"/>
          <a:stretch>
            <a:fillRect/>
          </a:stretch>
        </p:blipFill>
        <p:spPr>
          <a:xfrm>
            <a:off x="953700" y="3602624"/>
            <a:ext cx="2153648" cy="2933064"/>
          </a:xfrm>
          <a:prstGeom prst="rect">
            <a:avLst/>
          </a:prstGeom>
        </p:spPr>
      </p:pic>
      <p:pic>
        <p:nvPicPr>
          <p:cNvPr id="8" name="Picture 7">
            <a:extLst>
              <a:ext uri="{FF2B5EF4-FFF2-40B4-BE49-F238E27FC236}">
                <a16:creationId xmlns:a16="http://schemas.microsoft.com/office/drawing/2014/main" id="{40EDAFCA-2518-4416-80FD-2AB0B5CE2039}"/>
              </a:ext>
            </a:extLst>
          </p:cNvPr>
          <p:cNvPicPr>
            <a:picLocks noChangeAspect="1"/>
          </p:cNvPicPr>
          <p:nvPr/>
        </p:nvPicPr>
        <p:blipFill>
          <a:blip r:embed="rId6"/>
          <a:stretch>
            <a:fillRect/>
          </a:stretch>
        </p:blipFill>
        <p:spPr>
          <a:xfrm>
            <a:off x="3547999" y="3585642"/>
            <a:ext cx="2124135" cy="2943340"/>
          </a:xfrm>
          <a:prstGeom prst="rect">
            <a:avLst/>
          </a:prstGeom>
        </p:spPr>
      </p:pic>
      <p:pic>
        <p:nvPicPr>
          <p:cNvPr id="9" name="Picture 8">
            <a:extLst>
              <a:ext uri="{FF2B5EF4-FFF2-40B4-BE49-F238E27FC236}">
                <a16:creationId xmlns:a16="http://schemas.microsoft.com/office/drawing/2014/main" id="{44354297-7CE6-412A-9BC6-CDCAD133EF23}"/>
              </a:ext>
            </a:extLst>
          </p:cNvPr>
          <p:cNvPicPr>
            <a:picLocks noChangeAspect="1"/>
          </p:cNvPicPr>
          <p:nvPr/>
        </p:nvPicPr>
        <p:blipFill>
          <a:blip r:embed="rId7"/>
          <a:stretch>
            <a:fillRect/>
          </a:stretch>
        </p:blipFill>
        <p:spPr>
          <a:xfrm>
            <a:off x="6127612" y="3640361"/>
            <a:ext cx="2124135" cy="2861777"/>
          </a:xfrm>
          <a:prstGeom prst="rect">
            <a:avLst/>
          </a:prstGeom>
        </p:spPr>
      </p:pic>
    </p:spTree>
    <p:extLst>
      <p:ext uri="{BB962C8B-B14F-4D97-AF65-F5344CB8AC3E}">
        <p14:creationId xmlns:p14="http://schemas.microsoft.com/office/powerpoint/2010/main" val="3398888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9628" y="1141844"/>
            <a:ext cx="7024744" cy="685880"/>
          </a:xfrm>
        </p:spPr>
        <p:txBody>
          <a:bodyPr>
            <a:normAutofit fontScale="90000"/>
          </a:bodyPr>
          <a:lstStyle/>
          <a:p>
            <a:pPr algn="ctr"/>
            <a:r>
              <a:rPr lang="en-GB" b="1" dirty="0"/>
              <a:t>Skills</a:t>
            </a:r>
          </a:p>
        </p:txBody>
      </p:sp>
      <p:sp>
        <p:nvSpPr>
          <p:cNvPr id="3" name="Content Placeholder 2"/>
          <p:cNvSpPr>
            <a:spLocks noGrp="1"/>
          </p:cNvSpPr>
          <p:nvPr>
            <p:ph idx="1"/>
          </p:nvPr>
        </p:nvSpPr>
        <p:spPr>
          <a:xfrm>
            <a:off x="683568" y="2060848"/>
            <a:ext cx="7992887" cy="3193580"/>
          </a:xfrm>
        </p:spPr>
        <p:txBody>
          <a:bodyPr>
            <a:normAutofit/>
          </a:bodyPr>
          <a:lstStyle/>
          <a:p>
            <a:pPr marL="68580" indent="0">
              <a:buNone/>
            </a:pPr>
            <a:r>
              <a:rPr lang="en-GB" dirty="0"/>
              <a:t>Every child in our class is working at different levels, to ensure each child has the opportunity to reach their full potential we differentiate the work within all of our subjects</a:t>
            </a:r>
          </a:p>
          <a:p>
            <a:pPr marL="68580" indent="0">
              <a:buNone/>
            </a:pPr>
            <a:endParaRPr lang="en-GB" dirty="0">
              <a:highlight>
                <a:srgbClr val="FFFF00"/>
              </a:highlight>
            </a:endParaRPr>
          </a:p>
          <a:p>
            <a:pPr marL="68580" indent="0">
              <a:buNone/>
            </a:pPr>
            <a:r>
              <a:rPr lang="en-GB" dirty="0"/>
              <a:t>These include:-</a:t>
            </a:r>
          </a:p>
          <a:p>
            <a:pPr marL="365760" lvl="1" indent="0">
              <a:buNone/>
            </a:pPr>
            <a:r>
              <a:rPr lang="en-GB" b="1" dirty="0"/>
              <a:t>Art, Science, Design &amp; Technology, History, Computing, Geography, PSHE, P.E, R.E and Music</a:t>
            </a:r>
          </a:p>
        </p:txBody>
      </p:sp>
      <p:pic>
        <p:nvPicPr>
          <p:cNvPr id="4" name="Picture 3">
            <a:extLst>
              <a:ext uri="{FF2B5EF4-FFF2-40B4-BE49-F238E27FC236}">
                <a16:creationId xmlns:a16="http://schemas.microsoft.com/office/drawing/2014/main" id="{B5F75CA0-AF8D-4AC5-8DB6-D411DCC6F4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0192" y="309664"/>
            <a:ext cx="1390650" cy="142875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664" y="1268001"/>
            <a:ext cx="7024744" cy="685880"/>
          </a:xfrm>
        </p:spPr>
        <p:txBody>
          <a:bodyPr>
            <a:normAutofit fontScale="90000"/>
          </a:bodyPr>
          <a:lstStyle/>
          <a:p>
            <a:pPr algn="ctr"/>
            <a:r>
              <a:rPr lang="en-GB" dirty="0">
                <a:latin typeface="Arial" panose="020B0604020202020204" pitchFamily="34" charset="0"/>
                <a:cs typeface="Arial" panose="020B0604020202020204" pitchFamily="34" charset="0"/>
              </a:rPr>
              <a:t>Mental Health and Well-Being</a:t>
            </a:r>
          </a:p>
        </p:txBody>
      </p:sp>
      <p:sp>
        <p:nvSpPr>
          <p:cNvPr id="3" name="Content Placeholder 2"/>
          <p:cNvSpPr>
            <a:spLocks noGrp="1"/>
          </p:cNvSpPr>
          <p:nvPr>
            <p:ph idx="1"/>
          </p:nvPr>
        </p:nvSpPr>
        <p:spPr>
          <a:xfrm>
            <a:off x="683568" y="2323652"/>
            <a:ext cx="7776864" cy="3841652"/>
          </a:xfrm>
        </p:spPr>
        <p:txBody>
          <a:bodyPr>
            <a:normAutofit fontScale="92500" lnSpcReduction="10000"/>
          </a:bodyPr>
          <a:lstStyle/>
          <a:p>
            <a:r>
              <a:rPr lang="en-GB" dirty="0">
                <a:latin typeface="Arial" panose="020B0604020202020204" pitchFamily="34" charset="0"/>
                <a:cs typeface="Arial" panose="020B0604020202020204" pitchFamily="34" charset="0"/>
              </a:rPr>
              <a:t>Our school was recently accredited with our Bronze School mental health award. We are continuing to strive to achieve the next level. </a:t>
            </a:r>
          </a:p>
          <a:p>
            <a:r>
              <a:rPr lang="en-GB" dirty="0">
                <a:latin typeface="Arial" panose="020B0604020202020204" pitchFamily="34" charset="0"/>
                <a:cs typeface="Arial" panose="020B0604020202020204" pitchFamily="34" charset="0"/>
              </a:rPr>
              <a:t>We care about the mental health and well-being of our children and spend time teaching children about emotions, ways to solve problems and how to communicate with adults for support and with each other. The children are able to post worries into our school ‘Worry box’ which is collected and supported by our Well-being coaches.  </a:t>
            </a:r>
          </a:p>
          <a:p>
            <a:r>
              <a:rPr lang="en-GB" dirty="0">
                <a:latin typeface="Arial" panose="020B0604020202020204" pitchFamily="34" charset="0"/>
                <a:cs typeface="Arial" panose="020B0604020202020204" pitchFamily="34" charset="0"/>
              </a:rPr>
              <a:t>We also take part in mindfulness activities each week to help us regulate our breathing and find time to just be.</a:t>
            </a:r>
          </a:p>
        </p:txBody>
      </p:sp>
      <p:pic>
        <p:nvPicPr>
          <p:cNvPr id="4" name="Picture 3">
            <a:extLst>
              <a:ext uri="{FF2B5EF4-FFF2-40B4-BE49-F238E27FC236}">
                <a16:creationId xmlns:a16="http://schemas.microsoft.com/office/drawing/2014/main" id="{1FA38844-275B-486D-AAC2-D4ADAFA0C001}"/>
              </a:ext>
            </a:extLst>
          </p:cNvPr>
          <p:cNvPicPr>
            <a:picLocks noChangeAspect="1"/>
          </p:cNvPicPr>
          <p:nvPr/>
        </p:nvPicPr>
        <p:blipFill>
          <a:blip r:embed="rId2"/>
          <a:stretch>
            <a:fillRect/>
          </a:stretch>
        </p:blipFill>
        <p:spPr>
          <a:xfrm>
            <a:off x="571592" y="520603"/>
            <a:ext cx="1283766" cy="1494796"/>
          </a:xfrm>
          <a:prstGeom prst="rect">
            <a:avLst/>
          </a:prstGeom>
        </p:spPr>
      </p:pic>
    </p:spTree>
    <p:extLst>
      <p:ext uri="{BB962C8B-B14F-4D97-AF65-F5344CB8AC3E}">
        <p14:creationId xmlns:p14="http://schemas.microsoft.com/office/powerpoint/2010/main" val="18976598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06690-73EC-4785-AB55-2A2DDC87317B}"/>
              </a:ext>
            </a:extLst>
          </p:cNvPr>
          <p:cNvSpPr>
            <a:spLocks noGrp="1"/>
          </p:cNvSpPr>
          <p:nvPr>
            <p:ph type="title"/>
          </p:nvPr>
        </p:nvSpPr>
        <p:spPr>
          <a:xfrm>
            <a:off x="1043490" y="1027664"/>
            <a:ext cx="7024744" cy="529128"/>
          </a:xfrm>
        </p:spPr>
        <p:txBody>
          <a:bodyPr>
            <a:normAutofit fontScale="90000"/>
          </a:bodyPr>
          <a:lstStyle/>
          <a:p>
            <a:r>
              <a:rPr lang="en-GB" dirty="0">
                <a:latin typeface="Arial" panose="020B0604020202020204" pitchFamily="34" charset="0"/>
                <a:cs typeface="Arial" panose="020B0604020202020204" pitchFamily="34" charset="0"/>
              </a:rPr>
              <a:t>Snacks and Water</a:t>
            </a:r>
          </a:p>
        </p:txBody>
      </p:sp>
      <p:sp>
        <p:nvSpPr>
          <p:cNvPr id="3" name="Content Placeholder 2">
            <a:extLst>
              <a:ext uri="{FF2B5EF4-FFF2-40B4-BE49-F238E27FC236}">
                <a16:creationId xmlns:a16="http://schemas.microsoft.com/office/drawing/2014/main" id="{0F141CB1-790F-430B-B147-37A267DB0391}"/>
              </a:ext>
            </a:extLst>
          </p:cNvPr>
          <p:cNvSpPr>
            <a:spLocks noGrp="1"/>
          </p:cNvSpPr>
          <p:nvPr>
            <p:ph idx="1"/>
          </p:nvPr>
        </p:nvSpPr>
        <p:spPr>
          <a:xfrm>
            <a:off x="611560" y="2323652"/>
            <a:ext cx="7992888" cy="4057676"/>
          </a:xfrm>
        </p:spPr>
        <p:txBody>
          <a:bodyPr>
            <a:normAutofit/>
          </a:bodyPr>
          <a:lstStyle/>
          <a:p>
            <a:r>
              <a:rPr lang="en-GB" dirty="0">
                <a:latin typeface="Arial" panose="020B0604020202020204" pitchFamily="34" charset="0"/>
                <a:cs typeface="Arial" panose="020B0604020202020204" pitchFamily="34" charset="0"/>
              </a:rPr>
              <a:t>The children need to bring a water bottle to school everyday. </a:t>
            </a:r>
          </a:p>
          <a:p>
            <a:r>
              <a:rPr lang="en-GB" dirty="0">
                <a:latin typeface="Arial" panose="020B0604020202020204" pitchFamily="34" charset="0"/>
                <a:cs typeface="Arial" panose="020B0604020202020204" pitchFamily="34" charset="0"/>
              </a:rPr>
              <a:t>School are supplied with free fruit but the children can also bring ‘Healthy snacks’ from home. </a:t>
            </a:r>
          </a:p>
          <a:p>
            <a:r>
              <a:rPr lang="en-GB" dirty="0">
                <a:latin typeface="Arial" panose="020B0604020202020204" pitchFamily="34" charset="0"/>
                <a:cs typeface="Arial" panose="020B0604020202020204" pitchFamily="34" charset="0"/>
              </a:rPr>
              <a:t>We are a nut free school which includes foods like Nutella which are nut based. </a:t>
            </a:r>
          </a:p>
          <a:p>
            <a:r>
              <a:rPr lang="en-GB" dirty="0">
                <a:latin typeface="Arial" panose="020B0604020202020204" pitchFamily="34" charset="0"/>
                <a:cs typeface="Arial" panose="020B0604020202020204" pitchFamily="34" charset="0"/>
              </a:rPr>
              <a:t>Friday children can bring in a small treat snack e.g. small snack size chocolate bar or mini bag of sweets, please be mindful that children cannot share snacks and find concentration after large snacks too difficult. </a:t>
            </a:r>
          </a:p>
        </p:txBody>
      </p:sp>
      <p:pic>
        <p:nvPicPr>
          <p:cNvPr id="5" name="Picture 4">
            <a:extLst>
              <a:ext uri="{FF2B5EF4-FFF2-40B4-BE49-F238E27FC236}">
                <a16:creationId xmlns:a16="http://schemas.microsoft.com/office/drawing/2014/main" id="{61ADDF99-D9E4-46F4-B50E-38773484CD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4208" y="410048"/>
            <a:ext cx="1255898" cy="1530174"/>
          </a:xfrm>
          <a:prstGeom prst="rect">
            <a:avLst/>
          </a:prstGeom>
        </p:spPr>
      </p:pic>
    </p:spTree>
    <p:extLst>
      <p:ext uri="{BB962C8B-B14F-4D97-AF65-F5344CB8AC3E}">
        <p14:creationId xmlns:p14="http://schemas.microsoft.com/office/powerpoint/2010/main" val="38140071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9628" y="764704"/>
            <a:ext cx="7024744" cy="757888"/>
          </a:xfrm>
        </p:spPr>
        <p:txBody>
          <a:bodyPr>
            <a:normAutofit fontScale="90000"/>
          </a:bodyPr>
          <a:lstStyle/>
          <a:p>
            <a:pPr algn="ctr"/>
            <a:r>
              <a:rPr lang="en-GB" sz="4400" dirty="0">
                <a:latin typeface="Arial" panose="020B0604020202020204" pitchFamily="34" charset="0"/>
                <a:cs typeface="Arial" panose="020B0604020202020204" pitchFamily="34" charset="0"/>
              </a:rPr>
              <a:t>PE</a:t>
            </a:r>
          </a:p>
        </p:txBody>
      </p:sp>
      <p:sp>
        <p:nvSpPr>
          <p:cNvPr id="3" name="Content Placeholder 2"/>
          <p:cNvSpPr>
            <a:spLocks noGrp="1"/>
          </p:cNvSpPr>
          <p:nvPr>
            <p:ph idx="1"/>
          </p:nvPr>
        </p:nvSpPr>
        <p:spPr>
          <a:xfrm>
            <a:off x="899592" y="1628799"/>
            <a:ext cx="7632848" cy="4464497"/>
          </a:xfrm>
        </p:spPr>
        <p:txBody>
          <a:bodyPr>
            <a:normAutofit/>
          </a:bodyPr>
          <a:lstStyle/>
          <a:p>
            <a:pPr marL="68580" indent="0">
              <a:buNone/>
            </a:pPr>
            <a:r>
              <a:rPr lang="en-GB" dirty="0">
                <a:latin typeface="Arial" panose="020B0604020202020204" pitchFamily="34" charset="0"/>
                <a:cs typeface="Arial" panose="020B0604020202020204" pitchFamily="34" charset="0"/>
              </a:rPr>
              <a:t>The children arrive in their PE kits on their PE day. </a:t>
            </a:r>
          </a:p>
          <a:p>
            <a:pPr marL="68580" indent="0">
              <a:buNone/>
            </a:pPr>
            <a:endParaRPr lang="en-GB" dirty="0">
              <a:latin typeface="Arial" panose="020B0604020202020204" pitchFamily="34" charset="0"/>
              <a:cs typeface="Arial" panose="020B0604020202020204" pitchFamily="34" charset="0"/>
            </a:endParaRPr>
          </a:p>
          <a:p>
            <a:pPr marL="68580" indent="0">
              <a:buNone/>
            </a:pPr>
            <a:r>
              <a:rPr lang="en-GB" u="sng" dirty="0">
                <a:latin typeface="Arial" panose="020B0604020202020204" pitchFamily="34" charset="0"/>
                <a:cs typeface="Arial" panose="020B0604020202020204" pitchFamily="34" charset="0"/>
              </a:rPr>
              <a:t>Our PE days are:</a:t>
            </a:r>
          </a:p>
          <a:p>
            <a:r>
              <a:rPr lang="en-GB" b="1" dirty="0">
                <a:latin typeface="Arial" panose="020B0604020202020204" pitchFamily="34" charset="0"/>
                <a:cs typeface="Arial" panose="020B0604020202020204" pitchFamily="34" charset="0"/>
              </a:rPr>
              <a:t>Mrs Chaudry’s – Monday and Thursday</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children can come to school wearing trainers. </a:t>
            </a:r>
          </a:p>
          <a:p>
            <a:r>
              <a:rPr lang="en-GB" dirty="0">
                <a:latin typeface="Arial" panose="020B0604020202020204" pitchFamily="34" charset="0"/>
                <a:cs typeface="Arial" panose="020B0604020202020204" pitchFamily="34" charset="0"/>
              </a:rPr>
              <a:t>No earrings</a:t>
            </a:r>
          </a:p>
          <a:p>
            <a:r>
              <a:rPr lang="en-GB" dirty="0">
                <a:latin typeface="Arial" panose="020B0604020202020204" pitchFamily="34" charset="0"/>
                <a:cs typeface="Arial" panose="020B0604020202020204" pitchFamily="34" charset="0"/>
              </a:rPr>
              <a:t>Girls long hair tied up </a:t>
            </a:r>
          </a:p>
          <a:p>
            <a:r>
              <a:rPr lang="en-GB" dirty="0">
                <a:latin typeface="Arial" panose="020B0604020202020204" pitchFamily="34" charset="0"/>
                <a:cs typeface="Arial" panose="020B0604020202020204" pitchFamily="34" charset="0"/>
              </a:rPr>
              <a:t>If your child wears religious jewellery please notify a member of staff who will speak with you. </a:t>
            </a:r>
          </a:p>
        </p:txBody>
      </p:sp>
      <p:pic>
        <p:nvPicPr>
          <p:cNvPr id="5" name="Picture 4">
            <a:extLst>
              <a:ext uri="{FF2B5EF4-FFF2-40B4-BE49-F238E27FC236}">
                <a16:creationId xmlns:a16="http://schemas.microsoft.com/office/drawing/2014/main" id="{98018E43-9E89-4950-8743-87560B59968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6216" y="146050"/>
            <a:ext cx="1426967" cy="1237307"/>
          </a:xfrm>
          <a:prstGeom prst="rect">
            <a:avLst/>
          </a:prstGeom>
        </p:spPr>
      </p:pic>
    </p:spTree>
    <p:extLst>
      <p:ext uri="{BB962C8B-B14F-4D97-AF65-F5344CB8AC3E}">
        <p14:creationId xmlns:p14="http://schemas.microsoft.com/office/powerpoint/2010/main" val="36842917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B15A2F-88DB-425B-A2C7-A531BACE598F}"/>
              </a:ext>
            </a:extLst>
          </p:cNvPr>
          <p:cNvSpPr>
            <a:spLocks noGrp="1"/>
          </p:cNvSpPr>
          <p:nvPr>
            <p:ph idx="1"/>
          </p:nvPr>
        </p:nvSpPr>
        <p:spPr>
          <a:xfrm>
            <a:off x="3059832" y="777304"/>
            <a:ext cx="5184576" cy="3204302"/>
          </a:xfrm>
        </p:spPr>
        <p:txBody>
          <a:bodyPr>
            <a:normAutofit fontScale="70000" lnSpcReduction="20000"/>
          </a:bodyPr>
          <a:lstStyle/>
          <a:p>
            <a:r>
              <a:rPr lang="en-GB" dirty="0"/>
              <a:t>We are an OPAL School- A program, which uses open-ended, natural, and upcycled resources—like tyres, planks, and mud kitchens—to create rich, imaginative, and inclusive play experiences for children.</a:t>
            </a:r>
          </a:p>
          <a:p>
            <a:endParaRPr lang="en-GB" dirty="0"/>
          </a:p>
          <a:p>
            <a:r>
              <a:rPr lang="en-GB" dirty="0"/>
              <a:t>This programme moves beyond traditional static equipment to foster crucial life skills, creativity, social development, and well-being, allowing children to lead their own adventures and make play a vital, enjoyable part of their day.</a:t>
            </a:r>
          </a:p>
        </p:txBody>
      </p:sp>
      <p:pic>
        <p:nvPicPr>
          <p:cNvPr id="1026" name="Picture 2" descr="Our OPAL Playground">
            <a:extLst>
              <a:ext uri="{FF2B5EF4-FFF2-40B4-BE49-F238E27FC236}">
                <a16:creationId xmlns:a16="http://schemas.microsoft.com/office/drawing/2014/main" id="{E0849DB2-F60F-4701-B295-E8F1F7FBCB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77299"/>
            <a:ext cx="1944216" cy="200215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B68DD12-449E-413B-9D4C-522A61D9DE5F}"/>
              </a:ext>
            </a:extLst>
          </p:cNvPr>
          <p:cNvSpPr txBox="1"/>
          <p:nvPr/>
        </p:nvSpPr>
        <p:spPr>
          <a:xfrm>
            <a:off x="539552" y="3861048"/>
            <a:ext cx="7704856" cy="2031325"/>
          </a:xfrm>
          <a:prstGeom prst="rect">
            <a:avLst/>
          </a:prstGeom>
          <a:noFill/>
        </p:spPr>
        <p:txBody>
          <a:bodyPr wrap="square" rtlCol="0">
            <a:spAutoFit/>
          </a:bodyPr>
          <a:lstStyle/>
          <a:p>
            <a:r>
              <a:rPr lang="en-GB" dirty="0"/>
              <a:t>Children are therefore able to access the whole outdoor space during lunchtime to engage in play. We ask parents to ensure their child has waterproof clothing and wellies in school at all times. </a:t>
            </a:r>
          </a:p>
          <a:p>
            <a:endParaRPr lang="en-GB" dirty="0"/>
          </a:p>
          <a:p>
            <a:r>
              <a:rPr lang="en-GB" dirty="0"/>
              <a:t>We have a wellies rack in the year 1 garden so children can place their wellies there. Please ensure the wellies are labelled with your </a:t>
            </a:r>
            <a:r>
              <a:rPr lang="en-GB" dirty="0" err="1"/>
              <a:t>childs</a:t>
            </a:r>
            <a:r>
              <a:rPr lang="en-GB" dirty="0"/>
              <a:t> name. </a:t>
            </a:r>
          </a:p>
        </p:txBody>
      </p:sp>
    </p:spTree>
    <p:extLst>
      <p:ext uri="{BB962C8B-B14F-4D97-AF65-F5344CB8AC3E}">
        <p14:creationId xmlns:p14="http://schemas.microsoft.com/office/powerpoint/2010/main" val="3747079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70B47-1E1A-4592-84AC-C6DF6DDAA9D4}"/>
              </a:ext>
            </a:extLst>
          </p:cNvPr>
          <p:cNvSpPr>
            <a:spLocks noGrp="1"/>
          </p:cNvSpPr>
          <p:nvPr>
            <p:ph type="title"/>
          </p:nvPr>
        </p:nvSpPr>
        <p:spPr/>
        <p:txBody>
          <a:bodyPr/>
          <a:lstStyle/>
          <a:p>
            <a:pPr algn="ctr"/>
            <a:r>
              <a:rPr lang="en-GB" dirty="0"/>
              <a:t>Phonics</a:t>
            </a:r>
          </a:p>
        </p:txBody>
      </p:sp>
      <p:sp>
        <p:nvSpPr>
          <p:cNvPr id="3" name="Content Placeholder 2">
            <a:extLst>
              <a:ext uri="{FF2B5EF4-FFF2-40B4-BE49-F238E27FC236}">
                <a16:creationId xmlns:a16="http://schemas.microsoft.com/office/drawing/2014/main" id="{E2142013-F390-413D-94AD-CFF4DE3FEE17}"/>
              </a:ext>
            </a:extLst>
          </p:cNvPr>
          <p:cNvSpPr>
            <a:spLocks noGrp="1"/>
          </p:cNvSpPr>
          <p:nvPr>
            <p:ph idx="1"/>
          </p:nvPr>
        </p:nvSpPr>
        <p:spPr/>
        <p:txBody>
          <a:bodyPr>
            <a:normAutofit fontScale="92500"/>
          </a:bodyPr>
          <a:lstStyle/>
          <a:p>
            <a:r>
              <a:rPr lang="en-GB" dirty="0"/>
              <a:t>The children will be continuing on from Reception with our Phonics scheme called ‘Essential Letters and Sounds’. This scheme teaches the children phase 2-5. (FS2 &amp; Y1)</a:t>
            </a:r>
          </a:p>
          <a:p>
            <a:r>
              <a:rPr lang="en-GB" dirty="0"/>
              <a:t>The children will take part in a phonics lesson every day and will practise reading decodable books alongside their lessons.</a:t>
            </a:r>
          </a:p>
          <a:p>
            <a:r>
              <a:rPr lang="en-GB" dirty="0"/>
              <a:t>To listen to the correct pronunciation of the phonemes please visit our website.  </a:t>
            </a:r>
          </a:p>
        </p:txBody>
      </p:sp>
      <p:pic>
        <p:nvPicPr>
          <p:cNvPr id="1026" name="Picture 2" descr="Essential Letters and Sounds | Oxford Owl">
            <a:extLst>
              <a:ext uri="{FF2B5EF4-FFF2-40B4-BE49-F238E27FC236}">
                <a16:creationId xmlns:a16="http://schemas.microsoft.com/office/drawing/2014/main" id="{4C06BD20-5D03-40C3-AE5C-F26FAB5383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01446"/>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88524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2" y="836712"/>
            <a:ext cx="7024744" cy="757888"/>
          </a:xfrm>
        </p:spPr>
        <p:txBody>
          <a:bodyPr/>
          <a:lstStyle/>
          <a:p>
            <a:r>
              <a:rPr lang="en-GB" dirty="0">
                <a:latin typeface="Arial" panose="020B0604020202020204" pitchFamily="34" charset="0"/>
                <a:cs typeface="Arial" panose="020B0604020202020204" pitchFamily="34" charset="0"/>
              </a:rPr>
              <a:t>Reading</a:t>
            </a:r>
          </a:p>
        </p:txBody>
      </p:sp>
      <p:sp>
        <p:nvSpPr>
          <p:cNvPr id="3" name="Content Placeholder 2"/>
          <p:cNvSpPr>
            <a:spLocks noGrp="1"/>
          </p:cNvSpPr>
          <p:nvPr>
            <p:ph idx="1"/>
          </p:nvPr>
        </p:nvSpPr>
        <p:spPr>
          <a:xfrm>
            <a:off x="611560" y="1674511"/>
            <a:ext cx="7920880" cy="4778825"/>
          </a:xfrm>
        </p:spPr>
        <p:txBody>
          <a:bodyPr>
            <a:normAutofit/>
          </a:bodyPr>
          <a:lstStyle/>
          <a:p>
            <a:r>
              <a:rPr lang="en-GB" dirty="0"/>
              <a:t>Reading is incredibly important at this age, not only reading their own books but also having stories read to them. It develops imagination, an ability to understand and interpret (inference) and a love of books. Many messages and morals are written within stories which we love to hunt for in class. </a:t>
            </a:r>
          </a:p>
          <a:p>
            <a:endParaRPr lang="en-GB" dirty="0"/>
          </a:p>
          <a:p>
            <a:r>
              <a:rPr lang="en-GB" dirty="0"/>
              <a:t>Your child’s reading day will be written in the front of their reading record. </a:t>
            </a:r>
          </a:p>
        </p:txBody>
      </p:sp>
      <p:pic>
        <p:nvPicPr>
          <p:cNvPr id="4" name="Picture 3">
            <a:extLst>
              <a:ext uri="{FF2B5EF4-FFF2-40B4-BE49-F238E27FC236}">
                <a16:creationId xmlns:a16="http://schemas.microsoft.com/office/drawing/2014/main" id="{F935D5BE-152E-4729-8CF3-80982C15ADB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00192" y="317491"/>
            <a:ext cx="1210156" cy="1116624"/>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08D7C-248F-41D6-B191-8B1CF0961D6D}"/>
              </a:ext>
            </a:extLst>
          </p:cNvPr>
          <p:cNvSpPr>
            <a:spLocks noGrp="1"/>
          </p:cNvSpPr>
          <p:nvPr>
            <p:ph type="title"/>
          </p:nvPr>
        </p:nvSpPr>
        <p:spPr/>
        <p:txBody>
          <a:bodyPr/>
          <a:lstStyle/>
          <a:p>
            <a:pPr algn="ctr"/>
            <a:r>
              <a:rPr lang="en-GB" dirty="0"/>
              <a:t>Reading </a:t>
            </a:r>
          </a:p>
        </p:txBody>
      </p:sp>
      <p:sp>
        <p:nvSpPr>
          <p:cNvPr id="3" name="Content Placeholder 2">
            <a:extLst>
              <a:ext uri="{FF2B5EF4-FFF2-40B4-BE49-F238E27FC236}">
                <a16:creationId xmlns:a16="http://schemas.microsoft.com/office/drawing/2014/main" id="{FB2C3ED8-7B45-41A7-BED2-F97238C8FD6D}"/>
              </a:ext>
            </a:extLst>
          </p:cNvPr>
          <p:cNvSpPr>
            <a:spLocks noGrp="1"/>
          </p:cNvSpPr>
          <p:nvPr>
            <p:ph idx="1"/>
          </p:nvPr>
        </p:nvSpPr>
        <p:spPr/>
        <p:txBody>
          <a:bodyPr/>
          <a:lstStyle/>
          <a:p>
            <a:r>
              <a:rPr lang="en-GB" dirty="0"/>
              <a:t>As part of our new phonics scheme your child will come home with a book which consolidates the phonic sounds taught that week. </a:t>
            </a:r>
          </a:p>
          <a:p>
            <a:r>
              <a:rPr lang="en-GB" dirty="0"/>
              <a:t>They will also come home with either another phonic book to support their blending and fluency or a family reading book. (VIPER book)</a:t>
            </a:r>
          </a:p>
        </p:txBody>
      </p:sp>
      <p:pic>
        <p:nvPicPr>
          <p:cNvPr id="4" name="Picture 3">
            <a:extLst>
              <a:ext uri="{FF2B5EF4-FFF2-40B4-BE49-F238E27FC236}">
                <a16:creationId xmlns:a16="http://schemas.microsoft.com/office/drawing/2014/main" id="{589E79EA-BE0A-476E-828B-82650E520FF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27584" y="525426"/>
            <a:ext cx="1656184" cy="1247390"/>
          </a:xfrm>
          <a:prstGeom prst="rect">
            <a:avLst/>
          </a:prstGeom>
        </p:spPr>
      </p:pic>
    </p:spTree>
    <p:extLst>
      <p:ext uri="{BB962C8B-B14F-4D97-AF65-F5344CB8AC3E}">
        <p14:creationId xmlns:p14="http://schemas.microsoft.com/office/powerpoint/2010/main" val="4071855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40543-48E4-4AE3-9BD9-BC759AB75CEF}"/>
              </a:ext>
            </a:extLst>
          </p:cNvPr>
          <p:cNvSpPr>
            <a:spLocks noGrp="1"/>
          </p:cNvSpPr>
          <p:nvPr>
            <p:ph type="title"/>
          </p:nvPr>
        </p:nvSpPr>
        <p:spPr/>
        <p:txBody>
          <a:bodyPr/>
          <a:lstStyle/>
          <a:p>
            <a:r>
              <a:rPr lang="en-GB" dirty="0"/>
              <a:t>Family reader (VIPER)</a:t>
            </a:r>
          </a:p>
        </p:txBody>
      </p:sp>
      <p:sp>
        <p:nvSpPr>
          <p:cNvPr id="3" name="Content Placeholder 2">
            <a:extLst>
              <a:ext uri="{FF2B5EF4-FFF2-40B4-BE49-F238E27FC236}">
                <a16:creationId xmlns:a16="http://schemas.microsoft.com/office/drawing/2014/main" id="{3F0CBBD6-A3B7-4D91-85D0-2E6DAFE325C2}"/>
              </a:ext>
            </a:extLst>
          </p:cNvPr>
          <p:cNvSpPr>
            <a:spLocks noGrp="1"/>
          </p:cNvSpPr>
          <p:nvPr>
            <p:ph idx="1"/>
          </p:nvPr>
        </p:nvSpPr>
        <p:spPr/>
        <p:txBody>
          <a:bodyPr/>
          <a:lstStyle/>
          <a:p>
            <a:r>
              <a:rPr lang="en-GB" dirty="0"/>
              <a:t>These are books from our bookcase which do not match our phonics scheme and are not phonetic. </a:t>
            </a:r>
          </a:p>
          <a:p>
            <a:r>
              <a:rPr lang="en-GB" dirty="0"/>
              <a:t>The parent/carer will read the book to the child and discuss the story, characters, events, make predictions and retell the story at the end. These books help to develop the children’s comprehension skills. </a:t>
            </a:r>
          </a:p>
        </p:txBody>
      </p:sp>
      <p:pic>
        <p:nvPicPr>
          <p:cNvPr id="4" name="Picture 3">
            <a:extLst>
              <a:ext uri="{FF2B5EF4-FFF2-40B4-BE49-F238E27FC236}">
                <a16:creationId xmlns:a16="http://schemas.microsoft.com/office/drawing/2014/main" id="{836178D6-762F-4C9D-A848-4EDA133276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0344" y="430887"/>
            <a:ext cx="1907704" cy="1040566"/>
          </a:xfrm>
          <a:prstGeom prst="rect">
            <a:avLst/>
          </a:prstGeom>
        </p:spPr>
      </p:pic>
    </p:spTree>
    <p:extLst>
      <p:ext uri="{BB962C8B-B14F-4D97-AF65-F5344CB8AC3E}">
        <p14:creationId xmlns:p14="http://schemas.microsoft.com/office/powerpoint/2010/main" val="17100310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3B3CF-FCE1-49AA-B408-BD69DFAA3B93}"/>
              </a:ext>
            </a:extLst>
          </p:cNvPr>
          <p:cNvSpPr>
            <a:spLocks noGrp="1"/>
          </p:cNvSpPr>
          <p:nvPr>
            <p:ph type="title"/>
          </p:nvPr>
        </p:nvSpPr>
        <p:spPr/>
        <p:txBody>
          <a:bodyPr/>
          <a:lstStyle/>
          <a:p>
            <a:r>
              <a:rPr lang="en-GB" dirty="0"/>
              <a:t>VIPERS</a:t>
            </a:r>
          </a:p>
        </p:txBody>
      </p:sp>
      <p:sp>
        <p:nvSpPr>
          <p:cNvPr id="3" name="Content Placeholder 2">
            <a:extLst>
              <a:ext uri="{FF2B5EF4-FFF2-40B4-BE49-F238E27FC236}">
                <a16:creationId xmlns:a16="http://schemas.microsoft.com/office/drawing/2014/main" id="{F8364207-1CAD-4119-9783-62160ACB75D8}"/>
              </a:ext>
            </a:extLst>
          </p:cNvPr>
          <p:cNvSpPr>
            <a:spLocks noGrp="1"/>
          </p:cNvSpPr>
          <p:nvPr>
            <p:ph idx="1"/>
          </p:nvPr>
        </p:nvSpPr>
        <p:spPr/>
        <p:txBody>
          <a:bodyPr>
            <a:normAutofit fontScale="92500" lnSpcReduction="20000"/>
          </a:bodyPr>
          <a:lstStyle/>
          <a:p>
            <a:r>
              <a:rPr lang="en-GB" dirty="0"/>
              <a:t>V – Vocabulary</a:t>
            </a:r>
          </a:p>
          <a:p>
            <a:r>
              <a:rPr lang="en-GB" dirty="0"/>
              <a:t>I – Inference</a:t>
            </a:r>
          </a:p>
          <a:p>
            <a:r>
              <a:rPr lang="en-GB" dirty="0"/>
              <a:t>P – Prediction</a:t>
            </a:r>
          </a:p>
          <a:p>
            <a:r>
              <a:rPr lang="en-GB" dirty="0"/>
              <a:t>E – Explain</a:t>
            </a:r>
          </a:p>
          <a:p>
            <a:r>
              <a:rPr lang="en-GB" dirty="0"/>
              <a:t>R – Retrieve </a:t>
            </a:r>
          </a:p>
          <a:p>
            <a:r>
              <a:rPr lang="en-GB" dirty="0"/>
              <a:t>S – Sequence. </a:t>
            </a:r>
          </a:p>
          <a:p>
            <a:endParaRPr lang="en-GB" dirty="0"/>
          </a:p>
          <a:p>
            <a:r>
              <a:rPr lang="en-GB" dirty="0"/>
              <a:t>You will receive a bookmark with questions relating to each of these skills which you could ask whilst reading the story together. </a:t>
            </a:r>
          </a:p>
        </p:txBody>
      </p:sp>
      <p:pic>
        <p:nvPicPr>
          <p:cNvPr id="5" name="Picture 4">
            <a:extLst>
              <a:ext uri="{FF2B5EF4-FFF2-40B4-BE49-F238E27FC236}">
                <a16:creationId xmlns:a16="http://schemas.microsoft.com/office/drawing/2014/main" id="{3E7DDA95-8574-427F-8646-DFD93597AD3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11960" y="901149"/>
            <a:ext cx="4572000" cy="2493818"/>
          </a:xfrm>
          <a:prstGeom prst="rect">
            <a:avLst/>
          </a:prstGeom>
        </p:spPr>
      </p:pic>
    </p:spTree>
    <p:extLst>
      <p:ext uri="{BB962C8B-B14F-4D97-AF65-F5344CB8AC3E}">
        <p14:creationId xmlns:p14="http://schemas.microsoft.com/office/powerpoint/2010/main" val="36685270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2" y="836712"/>
            <a:ext cx="7024744" cy="613872"/>
          </a:xfrm>
        </p:spPr>
        <p:txBody>
          <a:bodyPr>
            <a:normAutofit fontScale="90000"/>
          </a:bodyPr>
          <a:lstStyle/>
          <a:p>
            <a:r>
              <a:rPr lang="en-GB" dirty="0"/>
              <a:t>Shared Reading </a:t>
            </a:r>
          </a:p>
        </p:txBody>
      </p:sp>
      <p:sp>
        <p:nvSpPr>
          <p:cNvPr id="3" name="Content Placeholder 2"/>
          <p:cNvSpPr>
            <a:spLocks noGrp="1"/>
          </p:cNvSpPr>
          <p:nvPr>
            <p:ph idx="1"/>
          </p:nvPr>
        </p:nvSpPr>
        <p:spPr>
          <a:xfrm>
            <a:off x="611560" y="1700808"/>
            <a:ext cx="7920880" cy="3528392"/>
          </a:xfrm>
        </p:spPr>
        <p:txBody>
          <a:bodyPr>
            <a:normAutofit/>
          </a:bodyPr>
          <a:lstStyle/>
          <a:p>
            <a:pPr marL="68580" indent="0">
              <a:buNone/>
            </a:pPr>
            <a:r>
              <a:rPr lang="en-GB" dirty="0"/>
              <a:t>As well as individually hearing your child read every other week they will take part in shared reading within the classroom. The whole class will look at a range of texts or stories together and will work on their VIPER skills. Shared read develops their understanding of vocabulary and comprehension skills. </a:t>
            </a:r>
          </a:p>
          <a:p>
            <a:pPr marL="68580" indent="0">
              <a:buNone/>
            </a:pPr>
            <a:r>
              <a:rPr lang="en-GB" dirty="0"/>
              <a:t>More information about Reading VIPERS will be in your packs sent home.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14AB4-5A6C-4A5C-B4C6-4D0B78941488}"/>
              </a:ext>
            </a:extLst>
          </p:cNvPr>
          <p:cNvSpPr>
            <a:spLocks noGrp="1"/>
          </p:cNvSpPr>
          <p:nvPr>
            <p:ph type="title"/>
          </p:nvPr>
        </p:nvSpPr>
        <p:spPr>
          <a:xfrm>
            <a:off x="1059628" y="1042289"/>
            <a:ext cx="7024744" cy="901904"/>
          </a:xfrm>
        </p:spPr>
        <p:txBody>
          <a:bodyPr>
            <a:normAutofit fontScale="90000"/>
          </a:bodyPr>
          <a:lstStyle/>
          <a:p>
            <a:pPr algn="ctr"/>
            <a:r>
              <a:rPr lang="en-GB" dirty="0"/>
              <a:t>Reading &amp; Homework Overview</a:t>
            </a:r>
          </a:p>
        </p:txBody>
      </p:sp>
      <p:graphicFrame>
        <p:nvGraphicFramePr>
          <p:cNvPr id="7" name="Content Placeholder 6">
            <a:extLst>
              <a:ext uri="{FF2B5EF4-FFF2-40B4-BE49-F238E27FC236}">
                <a16:creationId xmlns:a16="http://schemas.microsoft.com/office/drawing/2014/main" id="{0010EF1C-9555-4DA6-AB73-CAA9B517F91B}"/>
              </a:ext>
            </a:extLst>
          </p:cNvPr>
          <p:cNvGraphicFramePr>
            <a:graphicFrameLocks noGrp="1"/>
          </p:cNvGraphicFramePr>
          <p:nvPr>
            <p:ph idx="1"/>
            <p:extLst/>
          </p:nvPr>
        </p:nvGraphicFramePr>
        <p:xfrm>
          <a:off x="647564" y="1944193"/>
          <a:ext cx="7848872" cy="4028440"/>
        </p:xfrm>
        <a:graphic>
          <a:graphicData uri="http://schemas.openxmlformats.org/drawingml/2006/table">
            <a:tbl>
              <a:tblPr firstRow="1" bandRow="1">
                <a:tableStyleId>{5C22544A-7EE6-4342-B048-85BDC9FD1C3A}</a:tableStyleId>
              </a:tblPr>
              <a:tblGrid>
                <a:gridCol w="2664296">
                  <a:extLst>
                    <a:ext uri="{9D8B030D-6E8A-4147-A177-3AD203B41FA5}">
                      <a16:colId xmlns:a16="http://schemas.microsoft.com/office/drawing/2014/main" val="342469709"/>
                    </a:ext>
                  </a:extLst>
                </a:gridCol>
                <a:gridCol w="5184576">
                  <a:extLst>
                    <a:ext uri="{9D8B030D-6E8A-4147-A177-3AD203B41FA5}">
                      <a16:colId xmlns:a16="http://schemas.microsoft.com/office/drawing/2014/main" val="3193451144"/>
                    </a:ext>
                  </a:extLst>
                </a:gridCol>
              </a:tblGrid>
              <a:tr h="370840">
                <a:tc>
                  <a:txBody>
                    <a:bodyPr/>
                    <a:lstStyle/>
                    <a:p>
                      <a:endParaRPr lang="en-GB" dirty="0"/>
                    </a:p>
                  </a:txBody>
                  <a:tcPr/>
                </a:tc>
                <a:tc>
                  <a:txBody>
                    <a:bodyPr/>
                    <a:lstStyle/>
                    <a:p>
                      <a:endParaRPr lang="en-GB"/>
                    </a:p>
                  </a:txBody>
                  <a:tcPr/>
                </a:tc>
                <a:extLst>
                  <a:ext uri="{0D108BD9-81ED-4DB2-BD59-A6C34878D82A}">
                    <a16:rowId xmlns:a16="http://schemas.microsoft.com/office/drawing/2014/main" val="3398998925"/>
                  </a:ext>
                </a:extLst>
              </a:tr>
              <a:tr h="370840">
                <a:tc>
                  <a:txBody>
                    <a:bodyPr/>
                    <a:lstStyle/>
                    <a:p>
                      <a:r>
                        <a:rPr lang="en-GB" sz="1800" dirty="0"/>
                        <a:t>Reading books</a:t>
                      </a:r>
                    </a:p>
                  </a:txBody>
                  <a:tcPr/>
                </a:tc>
                <a:tc>
                  <a:txBody>
                    <a:bodyPr/>
                    <a:lstStyle/>
                    <a:p>
                      <a:r>
                        <a:rPr lang="en-GB" sz="1800" dirty="0"/>
                        <a:t>Books will be changed on your child’s reading day. </a:t>
                      </a:r>
                      <a:r>
                        <a:rPr lang="en-GB" sz="1800" dirty="0">
                          <a:highlight>
                            <a:srgbClr val="FFFF00"/>
                          </a:highlight>
                        </a:rPr>
                        <a:t>Please refer to your child’s reading record or reading wallet to find out your child's reading day. </a:t>
                      </a:r>
                    </a:p>
                  </a:txBody>
                  <a:tcPr/>
                </a:tc>
                <a:extLst>
                  <a:ext uri="{0D108BD9-81ED-4DB2-BD59-A6C34878D82A}">
                    <a16:rowId xmlns:a16="http://schemas.microsoft.com/office/drawing/2014/main" val="2930706307"/>
                  </a:ext>
                </a:extLst>
              </a:tr>
              <a:tr h="370840">
                <a:tc>
                  <a:txBody>
                    <a:bodyPr/>
                    <a:lstStyle/>
                    <a:p>
                      <a:endParaRPr lang="en-GB" sz="1800" dirty="0"/>
                    </a:p>
                  </a:txBody>
                  <a:tcPr/>
                </a:tc>
                <a:tc>
                  <a:txBody>
                    <a:bodyPr/>
                    <a:lstStyle/>
                    <a:p>
                      <a:r>
                        <a:rPr lang="en-GB" sz="1800" dirty="0"/>
                        <a:t>Please try and keep your child’s reading book in their book bags throughout the week. </a:t>
                      </a:r>
                    </a:p>
                  </a:txBody>
                  <a:tcPr/>
                </a:tc>
                <a:extLst>
                  <a:ext uri="{0D108BD9-81ED-4DB2-BD59-A6C34878D82A}">
                    <a16:rowId xmlns:a16="http://schemas.microsoft.com/office/drawing/2014/main" val="3338352637"/>
                  </a:ext>
                </a:extLst>
              </a:tr>
              <a:tr h="370840">
                <a:tc>
                  <a:txBody>
                    <a:bodyPr/>
                    <a:lstStyle/>
                    <a:p>
                      <a:r>
                        <a:rPr lang="en-GB" sz="1800" dirty="0"/>
                        <a:t>Spellings</a:t>
                      </a:r>
                    </a:p>
                  </a:txBody>
                  <a:tcPr/>
                </a:tc>
                <a:tc>
                  <a:txBody>
                    <a:bodyPr/>
                    <a:lstStyle/>
                    <a:p>
                      <a:r>
                        <a:rPr lang="en-GB" sz="1800" dirty="0"/>
                        <a:t>Given out half termly and tested on a Friday.  The date of the quiz can be seen on the spelling sheet.</a:t>
                      </a:r>
                    </a:p>
                  </a:txBody>
                  <a:tcPr/>
                </a:tc>
                <a:extLst>
                  <a:ext uri="{0D108BD9-81ED-4DB2-BD59-A6C34878D82A}">
                    <a16:rowId xmlns:a16="http://schemas.microsoft.com/office/drawing/2014/main" val="2899364743"/>
                  </a:ext>
                </a:extLst>
              </a:tr>
              <a:tr h="370840">
                <a:tc>
                  <a:txBody>
                    <a:bodyPr/>
                    <a:lstStyle/>
                    <a:p>
                      <a:r>
                        <a:rPr lang="en-GB" sz="1800" dirty="0"/>
                        <a:t>Homework</a:t>
                      </a:r>
                    </a:p>
                  </a:txBody>
                  <a:tcPr/>
                </a:tc>
                <a:tc>
                  <a:txBody>
                    <a:bodyPr/>
                    <a:lstStyle/>
                    <a:p>
                      <a:r>
                        <a:rPr lang="en-GB" sz="1800" dirty="0"/>
                        <a:t>Given out on a Thursday and handed in for the following Thursday</a:t>
                      </a:r>
                    </a:p>
                  </a:txBody>
                  <a:tcPr/>
                </a:tc>
                <a:extLst>
                  <a:ext uri="{0D108BD9-81ED-4DB2-BD59-A6C34878D82A}">
                    <a16:rowId xmlns:a16="http://schemas.microsoft.com/office/drawing/2014/main" val="1939251611"/>
                  </a:ext>
                </a:extLst>
              </a:tr>
            </a:tbl>
          </a:graphicData>
        </a:graphic>
      </p:graphicFrame>
    </p:spTree>
    <p:extLst>
      <p:ext uri="{BB962C8B-B14F-4D97-AF65-F5344CB8AC3E}">
        <p14:creationId xmlns:p14="http://schemas.microsoft.com/office/powerpoint/2010/main" val="3957877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2F3A9-96C6-48EB-9645-D66D6FB3EE76}"/>
              </a:ext>
            </a:extLst>
          </p:cNvPr>
          <p:cNvSpPr>
            <a:spLocks noGrp="1"/>
          </p:cNvSpPr>
          <p:nvPr>
            <p:ph type="title"/>
          </p:nvPr>
        </p:nvSpPr>
        <p:spPr>
          <a:xfrm>
            <a:off x="1059628" y="332656"/>
            <a:ext cx="7024744" cy="1143000"/>
          </a:xfrm>
        </p:spPr>
        <p:txBody>
          <a:bodyPr/>
          <a:lstStyle/>
          <a:p>
            <a:r>
              <a:rPr lang="en-GB" dirty="0"/>
              <a:t>Spellings</a:t>
            </a:r>
          </a:p>
        </p:txBody>
      </p:sp>
      <p:pic>
        <p:nvPicPr>
          <p:cNvPr id="4" name="Picture 3">
            <a:extLst>
              <a:ext uri="{FF2B5EF4-FFF2-40B4-BE49-F238E27FC236}">
                <a16:creationId xmlns:a16="http://schemas.microsoft.com/office/drawing/2014/main" id="{2C345DC0-A6C5-444A-926B-F0FA18AC2306}"/>
              </a:ext>
            </a:extLst>
          </p:cNvPr>
          <p:cNvPicPr>
            <a:picLocks noChangeAspect="1"/>
          </p:cNvPicPr>
          <p:nvPr/>
        </p:nvPicPr>
        <p:blipFill>
          <a:blip r:embed="rId2"/>
          <a:stretch>
            <a:fillRect/>
          </a:stretch>
        </p:blipFill>
        <p:spPr>
          <a:xfrm>
            <a:off x="1133475" y="1412776"/>
            <a:ext cx="6877050" cy="4714875"/>
          </a:xfrm>
          <a:prstGeom prst="rect">
            <a:avLst/>
          </a:prstGeom>
        </p:spPr>
      </p:pic>
    </p:spTree>
    <p:extLst>
      <p:ext uri="{BB962C8B-B14F-4D97-AF65-F5344CB8AC3E}">
        <p14:creationId xmlns:p14="http://schemas.microsoft.com/office/powerpoint/2010/main" val="20961127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673144"/>
          </a:xfrm>
        </p:spPr>
        <p:txBody>
          <a:bodyPr>
            <a:normAutofit fontScale="90000"/>
          </a:bodyPr>
          <a:lstStyle/>
          <a:p>
            <a:r>
              <a:rPr lang="en-GB" dirty="0">
                <a:latin typeface="Arial" panose="020B0604020202020204" pitchFamily="34" charset="0"/>
                <a:cs typeface="Arial" panose="020B0604020202020204" pitchFamily="34" charset="0"/>
              </a:rPr>
              <a:t>Assessment</a:t>
            </a:r>
          </a:p>
        </p:txBody>
      </p:sp>
      <p:sp>
        <p:nvSpPr>
          <p:cNvPr id="3" name="Content Placeholder 2"/>
          <p:cNvSpPr>
            <a:spLocks noGrp="1"/>
          </p:cNvSpPr>
          <p:nvPr>
            <p:ph idx="1"/>
          </p:nvPr>
        </p:nvSpPr>
        <p:spPr>
          <a:xfrm>
            <a:off x="971600" y="1916832"/>
            <a:ext cx="6777317" cy="4057676"/>
          </a:xfrm>
        </p:spPr>
        <p:txBody>
          <a:bodyPr>
            <a:normAutofit/>
          </a:bodyPr>
          <a:lstStyle/>
          <a:p>
            <a:r>
              <a:rPr lang="en-GB" dirty="0">
                <a:latin typeface="Arial" panose="020B0604020202020204" pitchFamily="34" charset="0"/>
                <a:cs typeface="Arial" panose="020B0604020202020204" pitchFamily="34" charset="0"/>
              </a:rPr>
              <a:t>The children are constantly monitored and assessed in their learning and understanding in Year 1. </a:t>
            </a:r>
          </a:p>
          <a:p>
            <a:r>
              <a:rPr lang="en-GB" dirty="0">
                <a:latin typeface="Arial" panose="020B0604020202020204" pitchFamily="34" charset="0"/>
                <a:cs typeface="Arial" panose="020B0604020202020204" pitchFamily="34" charset="0"/>
              </a:rPr>
              <a:t>Each term we assessed the children in: </a:t>
            </a:r>
          </a:p>
          <a:p>
            <a:pPr lvl="1"/>
            <a:r>
              <a:rPr lang="en-GB" dirty="0">
                <a:latin typeface="Arial" panose="020B0604020202020204" pitchFamily="34" charset="0"/>
                <a:cs typeface="Arial" panose="020B0604020202020204" pitchFamily="34" charset="0"/>
              </a:rPr>
              <a:t>Writing</a:t>
            </a:r>
          </a:p>
          <a:p>
            <a:pPr lvl="1"/>
            <a:r>
              <a:rPr lang="en-GB" dirty="0">
                <a:latin typeface="Arial" panose="020B0604020202020204" pitchFamily="34" charset="0"/>
                <a:cs typeface="Arial" panose="020B0604020202020204" pitchFamily="34" charset="0"/>
              </a:rPr>
              <a:t>Reading and Comprehension</a:t>
            </a:r>
          </a:p>
          <a:p>
            <a:pPr lvl="1"/>
            <a:r>
              <a:rPr lang="en-GB" dirty="0">
                <a:latin typeface="Arial" panose="020B0604020202020204" pitchFamily="34" charset="0"/>
                <a:cs typeface="Arial" panose="020B0604020202020204" pitchFamily="34" charset="0"/>
              </a:rPr>
              <a:t>Maths </a:t>
            </a:r>
          </a:p>
          <a:p>
            <a:pPr lvl="1"/>
            <a:r>
              <a:rPr lang="en-GB" dirty="0">
                <a:latin typeface="Arial" panose="020B0604020202020204" pitchFamily="34" charset="0"/>
                <a:cs typeface="Arial" panose="020B0604020202020204" pitchFamily="34" charset="0"/>
              </a:rPr>
              <a:t>Science</a:t>
            </a:r>
          </a:p>
          <a:p>
            <a:pPr lvl="1"/>
            <a:r>
              <a:rPr lang="en-GB" dirty="0">
                <a:latin typeface="Arial" panose="020B0604020202020204" pitchFamily="34" charset="0"/>
                <a:cs typeface="Arial" panose="020B0604020202020204" pitchFamily="34" charset="0"/>
              </a:rPr>
              <a:t>Foundation subjects (e.g. Geography, History, 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Arial" panose="020B0604020202020204" pitchFamily="34" charset="0"/>
                <a:cs typeface="Arial" panose="020B0604020202020204" pitchFamily="34" charset="0"/>
              </a:rPr>
              <a:t>Phonics screening</a:t>
            </a:r>
          </a:p>
        </p:txBody>
      </p:sp>
      <p:sp>
        <p:nvSpPr>
          <p:cNvPr id="3" name="Content Placeholder 2"/>
          <p:cNvSpPr>
            <a:spLocks noGrp="1"/>
          </p:cNvSpPr>
          <p:nvPr>
            <p:ph idx="1"/>
          </p:nvPr>
        </p:nvSpPr>
        <p:spPr>
          <a:xfrm>
            <a:off x="1043492" y="2276872"/>
            <a:ext cx="7024742" cy="3816424"/>
          </a:xfrm>
        </p:spPr>
        <p:txBody>
          <a:bodyPr>
            <a:normAutofit/>
          </a:bodyPr>
          <a:lstStyle/>
          <a:p>
            <a:r>
              <a:rPr lang="en-GB" dirty="0">
                <a:latin typeface="Arial" panose="020B0604020202020204" pitchFamily="34" charset="0"/>
                <a:cs typeface="Arial" panose="020B0604020202020204" pitchFamily="34" charset="0"/>
              </a:rPr>
              <a:t>The Year 1 children take part in a Phonics screening check in June 2025. This involves them reading 40 real and non-real words across phase 2-5. </a:t>
            </a:r>
          </a:p>
          <a:p>
            <a:r>
              <a:rPr lang="en-GB" dirty="0">
                <a:latin typeface="Arial" panose="020B0604020202020204" pitchFamily="34" charset="0"/>
                <a:cs typeface="Arial" panose="020B0604020202020204" pitchFamily="34" charset="0"/>
              </a:rPr>
              <a:t>We practise these skills within our daily phonics lessons and will keep you updated about their progress. </a:t>
            </a:r>
          </a:p>
          <a:p>
            <a:r>
              <a:rPr lang="en-GB" dirty="0">
                <a:latin typeface="Arial" panose="020B0604020202020204" pitchFamily="34" charset="0"/>
                <a:cs typeface="Arial" panose="020B0604020202020204" pitchFamily="34" charset="0"/>
              </a:rPr>
              <a:t>Their results from the June screening will be shared on their school reports in July. </a:t>
            </a:r>
          </a:p>
          <a:p>
            <a:pPr marL="68580" indent="0">
              <a:buNone/>
            </a:pPr>
            <a:endParaRPr lang="en-GB" dirty="0"/>
          </a:p>
        </p:txBody>
      </p:sp>
      <p:pic>
        <p:nvPicPr>
          <p:cNvPr id="5" name="Picture 4">
            <a:extLst>
              <a:ext uri="{FF2B5EF4-FFF2-40B4-BE49-F238E27FC236}">
                <a16:creationId xmlns:a16="http://schemas.microsoft.com/office/drawing/2014/main" id="{33EF62EF-9E01-434E-AD4A-C572DB53BD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184701"/>
            <a:ext cx="2381250" cy="1685925"/>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1025371"/>
            <a:ext cx="7024744" cy="1143000"/>
          </a:xfrm>
        </p:spPr>
        <p:txBody>
          <a:bodyPr/>
          <a:lstStyle/>
          <a:p>
            <a:r>
              <a:rPr lang="en-GB" dirty="0">
                <a:latin typeface="Arial" panose="020B0604020202020204" pitchFamily="34" charset="0"/>
                <a:cs typeface="Arial" panose="020B0604020202020204" pitchFamily="34" charset="0"/>
              </a:rPr>
              <a:t>Progress</a:t>
            </a:r>
          </a:p>
        </p:txBody>
      </p:sp>
      <p:sp>
        <p:nvSpPr>
          <p:cNvPr id="3" name="Content Placeholder 2"/>
          <p:cNvSpPr>
            <a:spLocks noGrp="1"/>
          </p:cNvSpPr>
          <p:nvPr>
            <p:ph idx="1"/>
          </p:nvPr>
        </p:nvSpPr>
        <p:spPr/>
        <p:txBody>
          <a:bodyPr>
            <a:normAutofit fontScale="92500"/>
          </a:bodyPr>
          <a:lstStyle/>
          <a:p>
            <a:pPr marL="68580" indent="0">
              <a:buNone/>
            </a:pPr>
            <a:r>
              <a:rPr lang="en-GB" sz="2000" dirty="0">
                <a:solidFill>
                  <a:srgbClr val="002060"/>
                </a:solidFill>
                <a:latin typeface="Arial" panose="020B0604020202020204" pitchFamily="34" charset="0"/>
                <a:cs typeface="Arial" panose="020B0604020202020204" pitchFamily="34" charset="0"/>
              </a:rPr>
              <a:t>During parent meetings we will share your child’s progress towards the end of year 1 standards. </a:t>
            </a:r>
          </a:p>
          <a:p>
            <a:pPr marL="68580" indent="0">
              <a:buNone/>
            </a:pPr>
            <a:r>
              <a:rPr lang="en-GB" sz="2000" dirty="0">
                <a:solidFill>
                  <a:srgbClr val="002060"/>
                </a:solidFill>
                <a:latin typeface="Arial" panose="020B0604020202020204" pitchFamily="34" charset="0"/>
                <a:cs typeface="Arial" panose="020B0604020202020204" pitchFamily="34" charset="0"/>
              </a:rPr>
              <a:t>The handouts provided will share more information about what they will be working on this year. </a:t>
            </a:r>
          </a:p>
          <a:p>
            <a:pPr marL="68580" indent="0">
              <a:buNone/>
            </a:pPr>
            <a:r>
              <a:rPr lang="en-GB" sz="2000" dirty="0">
                <a:solidFill>
                  <a:srgbClr val="002060"/>
                </a:solidFill>
                <a:latin typeface="Arial" panose="020B0604020202020204" pitchFamily="34" charset="0"/>
                <a:cs typeface="Arial" panose="020B0604020202020204" pitchFamily="34" charset="0"/>
              </a:rPr>
              <a:t>Their school report in July will share their final Year 1 levels. These will be working towards the Year 1 standard, working at the expected standard or exceeding the Year 1 standard. </a:t>
            </a:r>
          </a:p>
          <a:p>
            <a:pPr marL="68580" indent="0">
              <a:buNone/>
            </a:pPr>
            <a:r>
              <a:rPr lang="en-GB" sz="2000" dirty="0">
                <a:solidFill>
                  <a:srgbClr val="002060"/>
                </a:solidFill>
                <a:latin typeface="Arial" panose="020B0604020202020204" pitchFamily="34" charset="0"/>
                <a:cs typeface="Arial" panose="020B0604020202020204" pitchFamily="34" charset="0"/>
              </a:rPr>
              <a:t>Every child is different!</a:t>
            </a:r>
          </a:p>
          <a:p>
            <a:pPr marL="68580" indent="0">
              <a:buNone/>
            </a:pPr>
            <a:r>
              <a:rPr lang="en-GB" sz="2000" dirty="0">
                <a:solidFill>
                  <a:srgbClr val="002060"/>
                </a:solidFill>
                <a:latin typeface="Arial" panose="020B0604020202020204" pitchFamily="34" charset="0"/>
                <a:cs typeface="Arial" panose="020B0604020202020204" pitchFamily="34" charset="0"/>
              </a:rPr>
              <a:t>We will be inviting parents to come in and look at their child’s books at the end of term. Please see class dojo for our Circus event and book look dates and times. </a:t>
            </a:r>
          </a:p>
          <a:p>
            <a:pPr marL="68580" indent="0">
              <a:buNone/>
            </a:pPr>
            <a:endParaRPr lang="en-GB" sz="2000" dirty="0">
              <a:solidFill>
                <a:srgbClr val="002060"/>
              </a:solidFill>
              <a:latin typeface="Arial" panose="020B0604020202020204" pitchFamily="34" charset="0"/>
              <a:cs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60209-164A-445E-B826-A43C46DF9780}"/>
              </a:ext>
            </a:extLst>
          </p:cNvPr>
          <p:cNvSpPr>
            <a:spLocks noGrp="1"/>
          </p:cNvSpPr>
          <p:nvPr>
            <p:ph type="title"/>
          </p:nvPr>
        </p:nvSpPr>
        <p:spPr>
          <a:xfrm>
            <a:off x="1059628" y="502466"/>
            <a:ext cx="7024744" cy="829896"/>
          </a:xfrm>
        </p:spPr>
        <p:txBody>
          <a:bodyPr/>
          <a:lstStyle/>
          <a:p>
            <a:r>
              <a:rPr lang="en-GB" dirty="0"/>
              <a:t>Reading Ideas</a:t>
            </a:r>
          </a:p>
        </p:txBody>
      </p:sp>
      <p:sp>
        <p:nvSpPr>
          <p:cNvPr id="3" name="Content Placeholder 2">
            <a:extLst>
              <a:ext uri="{FF2B5EF4-FFF2-40B4-BE49-F238E27FC236}">
                <a16:creationId xmlns:a16="http://schemas.microsoft.com/office/drawing/2014/main" id="{25021BCF-1E2A-42D1-A266-BFE88C842D2A}"/>
              </a:ext>
            </a:extLst>
          </p:cNvPr>
          <p:cNvSpPr>
            <a:spLocks noGrp="1"/>
          </p:cNvSpPr>
          <p:nvPr>
            <p:ph idx="1"/>
          </p:nvPr>
        </p:nvSpPr>
        <p:spPr>
          <a:xfrm>
            <a:off x="539552" y="1332362"/>
            <a:ext cx="7920880" cy="5023172"/>
          </a:xfrm>
        </p:spPr>
        <p:txBody>
          <a:bodyPr>
            <a:normAutofit fontScale="92500" lnSpcReduction="10000"/>
          </a:bodyPr>
          <a:lstStyle/>
          <a:p>
            <a:r>
              <a:rPr lang="en-GB" sz="1800" dirty="0"/>
              <a:t>Practising reading High Frequency words both reading and spelling.(see handouts)</a:t>
            </a:r>
          </a:p>
          <a:p>
            <a:r>
              <a:rPr lang="en-GB" sz="1800" dirty="0"/>
              <a:t>Practising reading common exception words. </a:t>
            </a:r>
          </a:p>
          <a:p>
            <a:pPr marL="68580" indent="0">
              <a:buNone/>
            </a:pPr>
            <a:r>
              <a:rPr lang="en-GB" sz="1800" dirty="0"/>
              <a:t>This could be  by hiding words around the house and hunting for them. Writing words on paper outside and bouncing balls on top of them. Writing the words on two pieces of paper and playing matching pairs or snap. Having a word a day. </a:t>
            </a:r>
          </a:p>
          <a:p>
            <a:pPr marL="68580" indent="0">
              <a:buNone/>
            </a:pPr>
            <a:r>
              <a:rPr lang="en-GB" sz="1800" dirty="0"/>
              <a:t>Reading a couple every time you hear them read. </a:t>
            </a:r>
          </a:p>
          <a:p>
            <a:r>
              <a:rPr lang="en-GB" sz="1800" dirty="0"/>
              <a:t>Reading magazines, maps, recipes, information in shops,  and whilst out on day trips. </a:t>
            </a:r>
          </a:p>
          <a:p>
            <a:r>
              <a:rPr lang="en-GB" sz="1800" dirty="0"/>
              <a:t>If reading isn’t your child's most favourite activity then break it into smaller steps. They could read one page a day and you read a page. They could talk the story first by looking at the pictures to get a good idea about the events which will then support their reading.  </a:t>
            </a:r>
          </a:p>
          <a:p>
            <a:r>
              <a:rPr lang="en-GB" sz="1800" dirty="0"/>
              <a:t>Phonics play website - </a:t>
            </a:r>
            <a:r>
              <a:rPr lang="en-GB" sz="1800" dirty="0">
                <a:hlinkClick r:id="rId2"/>
              </a:rPr>
              <a:t>https://www.phonicsplay.co.uk/</a:t>
            </a:r>
            <a:r>
              <a:rPr lang="en-GB" sz="1800" dirty="0"/>
              <a:t> Great for phonics games to play. </a:t>
            </a:r>
          </a:p>
          <a:p>
            <a:r>
              <a:rPr lang="en-GB" sz="1800" dirty="0"/>
              <a:t>Oxford Owl provides online reading books https://home.oxfordowl.co.uk/reading/</a:t>
            </a:r>
          </a:p>
          <a:p>
            <a:endParaRPr lang="en-GB" sz="2000" dirty="0"/>
          </a:p>
          <a:p>
            <a:endParaRPr lang="en-GB" sz="2000" dirty="0"/>
          </a:p>
          <a:p>
            <a:endParaRPr lang="en-GB" sz="2000" dirty="0"/>
          </a:p>
        </p:txBody>
      </p:sp>
      <p:pic>
        <p:nvPicPr>
          <p:cNvPr id="5" name="Picture 4">
            <a:extLst>
              <a:ext uri="{FF2B5EF4-FFF2-40B4-BE49-F238E27FC236}">
                <a16:creationId xmlns:a16="http://schemas.microsoft.com/office/drawing/2014/main" id="{C7B68093-87B5-4C92-AE4B-11EE00976A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62364" y="66668"/>
            <a:ext cx="1844016" cy="1701493"/>
          </a:xfrm>
          <a:prstGeom prst="rect">
            <a:avLst/>
          </a:prstGeom>
        </p:spPr>
      </p:pic>
    </p:spTree>
    <p:extLst>
      <p:ext uri="{BB962C8B-B14F-4D97-AF65-F5344CB8AC3E}">
        <p14:creationId xmlns:p14="http://schemas.microsoft.com/office/powerpoint/2010/main" val="14637034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6063" y="925821"/>
            <a:ext cx="7024744" cy="685880"/>
          </a:xfrm>
        </p:spPr>
        <p:txBody>
          <a:bodyPr>
            <a:normAutofit fontScale="90000"/>
          </a:bodyPr>
          <a:lstStyle/>
          <a:p>
            <a:r>
              <a:rPr lang="en-GB" dirty="0">
                <a:latin typeface="Arial" panose="020B0604020202020204" pitchFamily="34" charset="0"/>
                <a:cs typeface="Arial" panose="020B0604020202020204" pitchFamily="34" charset="0"/>
              </a:rPr>
              <a:t>Maths </a:t>
            </a:r>
          </a:p>
        </p:txBody>
      </p:sp>
      <p:sp>
        <p:nvSpPr>
          <p:cNvPr id="3" name="Content Placeholder 2"/>
          <p:cNvSpPr>
            <a:spLocks noGrp="1"/>
          </p:cNvSpPr>
          <p:nvPr>
            <p:ph idx="1"/>
          </p:nvPr>
        </p:nvSpPr>
        <p:spPr>
          <a:xfrm>
            <a:off x="539552" y="1796206"/>
            <a:ext cx="8208912" cy="4513114"/>
          </a:xfrm>
        </p:spPr>
        <p:txBody>
          <a:bodyPr>
            <a:normAutofit fontScale="47500" lnSpcReduction="20000"/>
          </a:bodyPr>
          <a:lstStyle/>
          <a:p>
            <a:r>
              <a:rPr lang="en-GB" dirty="0">
                <a:latin typeface="Arial" panose="020B0604020202020204" pitchFamily="34" charset="0"/>
                <a:cs typeface="Arial" panose="020B0604020202020204" pitchFamily="34" charset="0"/>
              </a:rPr>
              <a:t>Please see the hand out sheets which explain the skills your child will be working towards this year.</a:t>
            </a:r>
          </a:p>
          <a:p>
            <a:pPr marL="68580" indent="0">
              <a:buNone/>
            </a:pPr>
            <a:r>
              <a:rPr lang="en-GB" dirty="0">
                <a:latin typeface="Arial" panose="020B0604020202020204" pitchFamily="34" charset="0"/>
                <a:cs typeface="Arial" panose="020B0604020202020204" pitchFamily="34" charset="0"/>
              </a:rPr>
              <a:t>Idea’s to support Maths out of school</a:t>
            </a:r>
          </a:p>
          <a:p>
            <a:r>
              <a:rPr lang="en-GB" dirty="0">
                <a:latin typeface="Arial" panose="020B0604020202020204" pitchFamily="34" charset="0"/>
                <a:cs typeface="Arial" panose="020B0604020202020204" pitchFamily="34" charset="0"/>
              </a:rPr>
              <a:t>Count objects – at home, e.g. forks in the drawer, teddies on the bed. Out and about, birds at the park, leaves collected on an autumn walk. Encourage your child to write the number. </a:t>
            </a:r>
          </a:p>
          <a:p>
            <a:r>
              <a:rPr lang="en-GB" dirty="0">
                <a:latin typeface="Arial" panose="020B0604020202020204" pitchFamily="34" charset="0"/>
                <a:cs typeface="Arial" panose="020B0604020202020204" pitchFamily="34" charset="0"/>
              </a:rPr>
              <a:t>Practise correct formation of numbers – in the bath water, in salt dough, with chalks outside, in washing up foamy bubbles, on whiteboards or paper. </a:t>
            </a:r>
          </a:p>
          <a:p>
            <a:r>
              <a:rPr lang="en-GB" dirty="0">
                <a:latin typeface="Arial" panose="020B0604020202020204" pitchFamily="34" charset="0"/>
                <a:cs typeface="Arial" panose="020B0604020202020204" pitchFamily="34" charset="0"/>
              </a:rPr>
              <a:t>Incorrectly write numbers and encourage your child to teach you the correct way. </a:t>
            </a:r>
          </a:p>
          <a:p>
            <a:r>
              <a:rPr lang="en-GB" dirty="0">
                <a:latin typeface="Arial" panose="020B0604020202020204" pitchFamily="34" charset="0"/>
                <a:cs typeface="Arial" panose="020B0604020202020204" pitchFamily="34" charset="0"/>
              </a:rPr>
              <a:t>Order numbers – write numbers on paper and ask your child to lay them out correctly. </a:t>
            </a:r>
          </a:p>
          <a:p>
            <a:r>
              <a:rPr lang="en-GB" dirty="0">
                <a:latin typeface="Arial" panose="020B0604020202020204" pitchFamily="34" charset="0"/>
                <a:cs typeface="Arial" panose="020B0604020202020204" pitchFamily="34" charset="0"/>
              </a:rPr>
              <a:t>Talk about the placement of objects to secure positional language e.g. behind, on top, next to, in between, opposite, on the left or right.</a:t>
            </a:r>
          </a:p>
          <a:p>
            <a:r>
              <a:rPr lang="en-GB" dirty="0">
                <a:latin typeface="Arial" panose="020B0604020202020204" pitchFamily="34" charset="0"/>
                <a:cs typeface="Arial" panose="020B0604020202020204" pitchFamily="34" charset="0"/>
              </a:rPr>
              <a:t>Look at numbers in shops with price tags, </a:t>
            </a:r>
          </a:p>
          <a:p>
            <a:r>
              <a:rPr lang="en-GB" dirty="0">
                <a:latin typeface="Arial" panose="020B0604020202020204" pitchFamily="34" charset="0"/>
                <a:cs typeface="Arial" panose="020B0604020202020204" pitchFamily="34" charset="0"/>
              </a:rPr>
              <a:t>Identify and sort coins – if you have spare change or a money box empty it out and together sort the coins into groups (1p, 2p, 5p) Identify there is no 3p and 4p. </a:t>
            </a:r>
          </a:p>
          <a:p>
            <a:r>
              <a:rPr lang="en-GB" dirty="0">
                <a:latin typeface="Arial" panose="020B0604020202020204" pitchFamily="34" charset="0"/>
                <a:cs typeface="Arial" panose="020B0604020202020204" pitchFamily="34" charset="0"/>
              </a:rPr>
              <a:t>Make price tickets and use the coins to make simple prices e.g. 6p </a:t>
            </a:r>
          </a:p>
          <a:p>
            <a:r>
              <a:rPr lang="en-GB" dirty="0">
                <a:latin typeface="Arial" panose="020B0604020202020204" pitchFamily="34" charset="0"/>
                <a:cs typeface="Arial" panose="020B0604020202020204" pitchFamily="34" charset="0"/>
              </a:rPr>
              <a:t>Look at the clock and begin to recognise the numbers around the clock face. Show the children what time they leave the house in the morning and begin to use the words o’clock. </a:t>
            </a:r>
          </a:p>
          <a:p>
            <a:r>
              <a:rPr lang="en-GB" dirty="0">
                <a:latin typeface="Arial" panose="020B0604020202020204" pitchFamily="34" charset="0"/>
                <a:cs typeface="Arial" panose="020B0604020202020204" pitchFamily="34" charset="0"/>
              </a:rPr>
              <a:t>Weigh out ingredients together if you’re baking and begin to compare the weight of objects in the house by holding one in each hand. </a:t>
            </a:r>
          </a:p>
          <a:p>
            <a:r>
              <a:rPr lang="en-GB" dirty="0">
                <a:latin typeface="Arial" panose="020B0604020202020204" pitchFamily="34" charset="0"/>
                <a:cs typeface="Arial" panose="020B0604020202020204" pitchFamily="34" charset="0"/>
              </a:rPr>
              <a:t>Capacity - Fill containers in the bath water full, half full and empty. Or fill a glass full of water and recognise when it is full, half full and empty.  </a:t>
            </a:r>
          </a:p>
          <a:p>
            <a:r>
              <a:rPr lang="en-GB" dirty="0">
                <a:latin typeface="Arial" panose="020B0604020202020204" pitchFamily="34" charset="0"/>
                <a:cs typeface="Arial" panose="020B0604020202020204" pitchFamily="34" charset="0"/>
              </a:rPr>
              <a:t>Fractions – whilst cutting and preparing food talk about half and quarters They may like their sandwiches/pizza cut into half or quarters. Begin to use this language. </a:t>
            </a:r>
          </a:p>
          <a:p>
            <a:r>
              <a:rPr lang="en-GB" dirty="0">
                <a:latin typeface="Arial" panose="020B0604020202020204" pitchFamily="34" charset="0"/>
                <a:cs typeface="Arial" panose="020B0604020202020204" pitchFamily="34" charset="0"/>
              </a:rPr>
              <a:t>Shape – Go for a shape hunt around the house to find – triangles, circles, rectangles, squares, or 3D shapes – cube, cuboid, pyramid, sphere, cylinder and cones. </a:t>
            </a:r>
          </a:p>
          <a:p>
            <a:pPr marL="68580" indent="0">
              <a:buNone/>
            </a:pPr>
            <a:endParaRPr lang="en-GB" dirty="0">
              <a:latin typeface="Arial" panose="020B0604020202020204" pitchFamily="34" charset="0"/>
              <a:cs typeface="Arial" panose="020B0604020202020204" pitchFamily="34" charset="0"/>
            </a:endParaRPr>
          </a:p>
          <a:p>
            <a:pPr marL="68580" indent="0">
              <a:buNone/>
            </a:pPr>
            <a:r>
              <a:rPr lang="en-GB" dirty="0">
                <a:latin typeface="Arial" panose="020B0604020202020204" pitchFamily="34" charset="0"/>
                <a:cs typeface="Arial" panose="020B0604020202020204" pitchFamily="34" charset="0"/>
              </a:rPr>
              <a:t>Maths can be made fun anywhere – counting their jumps on a trampoline can be counting in 1’s or in 10’s. e.g. 10, 20, </a:t>
            </a:r>
          </a:p>
          <a:p>
            <a:pPr marL="68580" indent="0">
              <a:buNone/>
            </a:pPr>
            <a:r>
              <a:rPr lang="en-GB" dirty="0">
                <a:latin typeface="Arial" panose="020B0604020202020204" pitchFamily="34" charset="0"/>
                <a:cs typeface="Arial" panose="020B0604020202020204" pitchFamily="34" charset="0"/>
              </a:rPr>
              <a:t>Learning does not need to take place at tables and children often enjoy and remember the activities when it is linked to real life experiences.  </a:t>
            </a:r>
          </a:p>
          <a:p>
            <a:pPr marL="68580" indent="0">
              <a:buNone/>
            </a:pPr>
            <a:endParaRPr lang="en-GB" dirty="0">
              <a:latin typeface="Arial" panose="020B0604020202020204" pitchFamily="34" charset="0"/>
              <a:cs typeface="Arial" panose="020B0604020202020204" pitchFamily="34" charset="0"/>
            </a:endParaRPr>
          </a:p>
          <a:p>
            <a:pPr marL="68580" indent="0">
              <a:buNone/>
            </a:pPr>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9281BCE5-4150-4B32-BCBA-71A528F1FB6A}"/>
              </a:ext>
            </a:extLst>
          </p:cNvPr>
          <p:cNvPicPr>
            <a:picLocks noChangeAspect="1"/>
          </p:cNvPicPr>
          <p:nvPr/>
        </p:nvPicPr>
        <p:blipFill>
          <a:blip r:embed="rId2"/>
          <a:stretch>
            <a:fillRect/>
          </a:stretch>
        </p:blipFill>
        <p:spPr>
          <a:xfrm>
            <a:off x="5220072" y="141382"/>
            <a:ext cx="2368885" cy="1384374"/>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3AB0D-81DA-407B-86DF-409ED6D6100A}"/>
              </a:ext>
            </a:extLst>
          </p:cNvPr>
          <p:cNvSpPr>
            <a:spLocks noGrp="1"/>
          </p:cNvSpPr>
          <p:nvPr>
            <p:ph type="title"/>
          </p:nvPr>
        </p:nvSpPr>
        <p:spPr>
          <a:xfrm>
            <a:off x="1059628" y="764704"/>
            <a:ext cx="7024744" cy="757888"/>
          </a:xfrm>
        </p:spPr>
        <p:txBody>
          <a:bodyPr/>
          <a:lstStyle/>
          <a:p>
            <a:r>
              <a:rPr lang="en-GB" dirty="0">
                <a:latin typeface="Arial" panose="020B0604020202020204" pitchFamily="34" charset="0"/>
                <a:cs typeface="Arial" panose="020B0604020202020204" pitchFamily="34" charset="0"/>
              </a:rPr>
              <a:t>Writing Ideas</a:t>
            </a:r>
          </a:p>
        </p:txBody>
      </p:sp>
      <p:sp>
        <p:nvSpPr>
          <p:cNvPr id="3" name="Content Placeholder 2">
            <a:extLst>
              <a:ext uri="{FF2B5EF4-FFF2-40B4-BE49-F238E27FC236}">
                <a16:creationId xmlns:a16="http://schemas.microsoft.com/office/drawing/2014/main" id="{CC072512-2781-4376-A0E2-874B75437B7C}"/>
              </a:ext>
            </a:extLst>
          </p:cNvPr>
          <p:cNvSpPr>
            <a:spLocks noGrp="1"/>
          </p:cNvSpPr>
          <p:nvPr>
            <p:ph idx="1"/>
          </p:nvPr>
        </p:nvSpPr>
        <p:spPr>
          <a:xfrm>
            <a:off x="575556" y="1772816"/>
            <a:ext cx="7992888" cy="4049370"/>
          </a:xfrm>
        </p:spPr>
        <p:txBody>
          <a:bodyPr>
            <a:normAutofit fontScale="62500" lnSpcReduction="20000"/>
          </a:bodyPr>
          <a:lstStyle/>
          <a:p>
            <a:r>
              <a:rPr lang="en-GB" dirty="0"/>
              <a:t>Writing a card to a friend</a:t>
            </a:r>
          </a:p>
          <a:p>
            <a:r>
              <a:rPr lang="en-GB" dirty="0"/>
              <a:t>Writing a message to someone – this could be on small paper which they can then hide/give to the person. </a:t>
            </a:r>
          </a:p>
          <a:p>
            <a:r>
              <a:rPr lang="en-GB" dirty="0"/>
              <a:t>Practising writing high frequency words in sand, water, bubbles or on paper. </a:t>
            </a:r>
          </a:p>
          <a:p>
            <a:r>
              <a:rPr lang="en-GB" dirty="0"/>
              <a:t>Practising alphabet letters – tracing these with their finger, driving cars around them like a race track. This will help imprint the correct formation into their memory before asking them to write. </a:t>
            </a:r>
          </a:p>
          <a:p>
            <a:r>
              <a:rPr lang="en-GB" dirty="0"/>
              <a:t>Practising pencil grip – pinching the pencil between their first finger and thumb and sitting all other fingers underneath.  Painting – practising pencil grip whilst holding a paintbrush. </a:t>
            </a:r>
          </a:p>
          <a:p>
            <a:r>
              <a:rPr lang="en-GB" dirty="0"/>
              <a:t>Colouring – practising control of a pencil crayon and staying within the lines. </a:t>
            </a:r>
          </a:p>
          <a:p>
            <a:r>
              <a:rPr lang="en-GB" dirty="0"/>
              <a:t>Writing invitations for teddy’s to come to a tea party</a:t>
            </a:r>
          </a:p>
          <a:p>
            <a:r>
              <a:rPr lang="en-GB" dirty="0"/>
              <a:t>Writing a letter to someone and posting it to them. </a:t>
            </a:r>
          </a:p>
          <a:p>
            <a:r>
              <a:rPr lang="en-GB" dirty="0"/>
              <a:t>Playing school teacher and teaching a family member how to correctly write letters. </a:t>
            </a:r>
          </a:p>
          <a:p>
            <a:r>
              <a:rPr lang="en-GB" dirty="0"/>
              <a:t>Practising phonic sounds (These will be sent home)</a:t>
            </a:r>
          </a:p>
          <a:p>
            <a:r>
              <a:rPr lang="en-GB" dirty="0"/>
              <a:t>Practising using finger spaces between words. </a:t>
            </a:r>
          </a:p>
          <a:p>
            <a:r>
              <a:rPr lang="en-GB" dirty="0"/>
              <a:t>Writing their first name correctly. </a:t>
            </a:r>
          </a:p>
          <a:p>
            <a:endParaRPr lang="en-GB" dirty="0"/>
          </a:p>
        </p:txBody>
      </p:sp>
      <p:pic>
        <p:nvPicPr>
          <p:cNvPr id="4" name="Picture 3">
            <a:extLst>
              <a:ext uri="{FF2B5EF4-FFF2-40B4-BE49-F238E27FC236}">
                <a16:creationId xmlns:a16="http://schemas.microsoft.com/office/drawing/2014/main" id="{5F4D169D-4232-47C0-BD8C-A6220FCC8C06}"/>
              </a:ext>
            </a:extLst>
          </p:cNvPr>
          <p:cNvPicPr>
            <a:picLocks noChangeAspect="1"/>
          </p:cNvPicPr>
          <p:nvPr/>
        </p:nvPicPr>
        <p:blipFill>
          <a:blip r:embed="rId2"/>
          <a:stretch>
            <a:fillRect/>
          </a:stretch>
        </p:blipFill>
        <p:spPr>
          <a:xfrm>
            <a:off x="5220072" y="166421"/>
            <a:ext cx="2478299" cy="1481283"/>
          </a:xfrm>
          <a:prstGeom prst="rect">
            <a:avLst/>
          </a:prstGeom>
        </p:spPr>
      </p:pic>
    </p:spTree>
    <p:extLst>
      <p:ext uri="{BB962C8B-B14F-4D97-AF65-F5344CB8AC3E}">
        <p14:creationId xmlns:p14="http://schemas.microsoft.com/office/powerpoint/2010/main" val="37747577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8FD88-6095-456B-8A19-81E617F09003}"/>
              </a:ext>
            </a:extLst>
          </p:cNvPr>
          <p:cNvSpPr>
            <a:spLocks noGrp="1"/>
          </p:cNvSpPr>
          <p:nvPr>
            <p:ph type="title"/>
          </p:nvPr>
        </p:nvSpPr>
        <p:spPr>
          <a:xfrm>
            <a:off x="1331640" y="2492896"/>
            <a:ext cx="7024744" cy="1143000"/>
          </a:xfrm>
        </p:spPr>
        <p:txBody>
          <a:bodyPr>
            <a:normAutofit fontScale="90000"/>
          </a:bodyPr>
          <a:lstStyle/>
          <a:p>
            <a:pPr algn="ctr"/>
            <a:r>
              <a:rPr lang="en-GB" dirty="0"/>
              <a:t>Thankyou for coming to </a:t>
            </a:r>
            <a:br>
              <a:rPr lang="en-GB" dirty="0"/>
            </a:br>
            <a:r>
              <a:rPr lang="en-GB" dirty="0"/>
              <a:t>our meeting</a:t>
            </a:r>
          </a:p>
        </p:txBody>
      </p:sp>
    </p:spTree>
    <p:extLst>
      <p:ext uri="{BB962C8B-B14F-4D97-AF65-F5344CB8AC3E}">
        <p14:creationId xmlns:p14="http://schemas.microsoft.com/office/powerpoint/2010/main" val="2261529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5472</TotalTime>
  <Words>2322</Words>
  <Application>Microsoft Office PowerPoint</Application>
  <PresentationFormat>On-screen Show (4:3)</PresentationFormat>
  <Paragraphs>157</Paragraphs>
  <Slides>27</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Calibri</vt:lpstr>
      <vt:lpstr>Century Gothic</vt:lpstr>
      <vt:lpstr>Wingdings 2</vt:lpstr>
      <vt:lpstr>Austin</vt:lpstr>
      <vt:lpstr>Year 1 Information</vt:lpstr>
      <vt:lpstr>2025 - 26</vt:lpstr>
      <vt:lpstr>PowerPoint Presentation</vt:lpstr>
      <vt:lpstr>Class Dojo &amp; Our school website</vt:lpstr>
      <vt:lpstr>Our Topic based approach  to learning </vt:lpstr>
      <vt:lpstr>Our Learn 2 Learn attitudes. </vt:lpstr>
      <vt:lpstr>PowerPoint Presentation</vt:lpstr>
      <vt:lpstr>Skills</vt:lpstr>
      <vt:lpstr>Mental Health and Well-Being</vt:lpstr>
      <vt:lpstr>Snacks and Water</vt:lpstr>
      <vt:lpstr>PE</vt:lpstr>
      <vt:lpstr>PowerPoint Presentation</vt:lpstr>
      <vt:lpstr>Phonics</vt:lpstr>
      <vt:lpstr>Reading</vt:lpstr>
      <vt:lpstr>Reading </vt:lpstr>
      <vt:lpstr>Family reader (VIPER)</vt:lpstr>
      <vt:lpstr>VIPERS</vt:lpstr>
      <vt:lpstr>Shared Reading </vt:lpstr>
      <vt:lpstr>Reading &amp; Homework Overview</vt:lpstr>
      <vt:lpstr>Spellings</vt:lpstr>
      <vt:lpstr>Assessment</vt:lpstr>
      <vt:lpstr>Phonics screening</vt:lpstr>
      <vt:lpstr>Progress</vt:lpstr>
      <vt:lpstr>Reading Ideas</vt:lpstr>
      <vt:lpstr>Maths </vt:lpstr>
      <vt:lpstr>Writing Ideas</vt:lpstr>
      <vt:lpstr>Thankyou for coming to  our meeting</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Meeting</dc:title>
  <dc:creator>Jayne Thornton</dc:creator>
  <cp:lastModifiedBy>S Chaudry</cp:lastModifiedBy>
  <cp:revision>83</cp:revision>
  <dcterms:created xsi:type="dcterms:W3CDTF">2011-09-11T03:42:17Z</dcterms:created>
  <dcterms:modified xsi:type="dcterms:W3CDTF">2025-09-15T12:36:06Z</dcterms:modified>
</cp:coreProperties>
</file>