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57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94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6DD1A-2364-4B45-A8DB-74E12EBB0E64}" type="datetimeFigureOut">
              <a:rPr lang="en-GB" smtClean="0"/>
              <a:pPr/>
              <a:t>12/11/2025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77486-AB09-41F4-B18B-178E451A552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6DD1A-2364-4B45-A8DB-74E12EBB0E64}" type="datetimeFigureOut">
              <a:rPr lang="en-GB" smtClean="0"/>
              <a:pPr/>
              <a:t>12/11/2025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77486-AB09-41F4-B18B-178E451A552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6DD1A-2364-4B45-A8DB-74E12EBB0E64}" type="datetimeFigureOut">
              <a:rPr lang="en-GB" smtClean="0"/>
              <a:pPr/>
              <a:t>12/11/2025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77486-AB09-41F4-B18B-178E451A552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6DD1A-2364-4B45-A8DB-74E12EBB0E64}" type="datetimeFigureOut">
              <a:rPr lang="en-GB" smtClean="0"/>
              <a:pPr/>
              <a:t>12/11/2025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77486-AB09-41F4-B18B-178E451A552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6DD1A-2364-4B45-A8DB-74E12EBB0E64}" type="datetimeFigureOut">
              <a:rPr lang="en-GB" smtClean="0"/>
              <a:pPr/>
              <a:t>12/11/2025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77486-AB09-41F4-B18B-178E451A552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6DD1A-2364-4B45-A8DB-74E12EBB0E64}" type="datetimeFigureOut">
              <a:rPr lang="en-GB" smtClean="0"/>
              <a:pPr/>
              <a:t>12/11/2025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77486-AB09-41F4-B18B-178E451A552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6DD1A-2364-4B45-A8DB-74E12EBB0E64}" type="datetimeFigureOut">
              <a:rPr lang="en-GB" smtClean="0"/>
              <a:pPr/>
              <a:t>12/11/2025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77486-AB09-41F4-B18B-178E451A552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6DD1A-2364-4B45-A8DB-74E12EBB0E64}" type="datetimeFigureOut">
              <a:rPr lang="en-GB" smtClean="0"/>
              <a:pPr/>
              <a:t>12/11/2025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77486-AB09-41F4-B18B-178E451A552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6DD1A-2364-4B45-A8DB-74E12EBB0E64}" type="datetimeFigureOut">
              <a:rPr lang="en-GB" smtClean="0"/>
              <a:pPr/>
              <a:t>12/11/2025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77486-AB09-41F4-B18B-178E451A552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6DD1A-2364-4B45-A8DB-74E12EBB0E64}" type="datetimeFigureOut">
              <a:rPr lang="en-GB" smtClean="0"/>
              <a:pPr/>
              <a:t>12/11/2025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77486-AB09-41F4-B18B-178E451A552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6DD1A-2364-4B45-A8DB-74E12EBB0E64}" type="datetimeFigureOut">
              <a:rPr lang="en-GB" smtClean="0"/>
              <a:pPr/>
              <a:t>12/11/2025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77486-AB09-41F4-B18B-178E451A552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6DD1A-2364-4B45-A8DB-74E12EBB0E64}" type="datetimeFigureOut">
              <a:rPr lang="en-GB" smtClean="0"/>
              <a:pPr/>
              <a:t>12/11/2025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477486-AB09-41F4-B18B-178E451A5529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1.bp.blogspot.com/-Mhb5PF-QDSc/T0YcPZ_EVzI/AAAAAAAAFxo/FjJcHYw9wo0/s1600/Lego.jpg"/>
          <p:cNvPicPr>
            <a:picLocks noChangeAspect="1" noChangeArrowheads="1"/>
          </p:cNvPicPr>
          <p:nvPr/>
        </p:nvPicPr>
        <p:blipFill>
          <a:blip r:embed="rId2" cstate="print"/>
          <a:srcRect r="1111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10908">
            <a:off x="646091" y="1121260"/>
            <a:ext cx="7772400" cy="1470025"/>
          </a:xfrm>
          <a:solidFill>
            <a:srgbClr val="FFFF00"/>
          </a:solidFill>
          <a:ln w="762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en-GB" sz="8800" dirty="0">
                <a:latin typeface="Brandish" pitchFamily="2" charset="0"/>
              </a:rPr>
              <a:t>Percentages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rot="331951">
            <a:off x="721227" y="4377041"/>
            <a:ext cx="7772400" cy="1156766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ndish" pitchFamily="2" charset="0"/>
                <a:ea typeface="+mj-ea"/>
                <a:cs typeface="+mj-cs"/>
              </a:rPr>
              <a:t>To be able to find percentages of amounts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berlinromexpress.files.wordpress.com/2010/12/rimg0102.jpg"/>
          <p:cNvPicPr>
            <a:picLocks noChangeAspect="1" noChangeArrowheads="1"/>
          </p:cNvPicPr>
          <p:nvPr/>
        </p:nvPicPr>
        <p:blipFill>
          <a:blip r:embed="rId2" cstate="print"/>
          <a:srcRect r="21256"/>
          <a:stretch>
            <a:fillRect/>
          </a:stretch>
        </p:blipFill>
        <p:spPr bwMode="auto">
          <a:xfrm>
            <a:off x="0" y="0"/>
            <a:ext cx="8100392" cy="6858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7164288" y="0"/>
            <a:ext cx="1979712" cy="692497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Tool kit:</a:t>
            </a:r>
          </a:p>
          <a:p>
            <a:pPr algn="ctr"/>
            <a:r>
              <a:rPr lang="en-GB" sz="2800" dirty="0"/>
              <a:t>We can easily find-</a:t>
            </a:r>
          </a:p>
          <a:p>
            <a:pPr algn="ctr">
              <a:lnSpc>
                <a:spcPct val="200000"/>
              </a:lnSpc>
            </a:pPr>
            <a:r>
              <a:rPr lang="en-GB" sz="3600" dirty="0"/>
              <a:t>1%</a:t>
            </a:r>
          </a:p>
          <a:p>
            <a:pPr algn="ctr">
              <a:lnSpc>
                <a:spcPct val="200000"/>
              </a:lnSpc>
            </a:pPr>
            <a:r>
              <a:rPr lang="en-GB" sz="3600" dirty="0"/>
              <a:t>10%</a:t>
            </a:r>
          </a:p>
          <a:p>
            <a:pPr algn="ctr">
              <a:lnSpc>
                <a:spcPct val="200000"/>
              </a:lnSpc>
            </a:pPr>
            <a:r>
              <a:rPr lang="en-GB" sz="3600" dirty="0"/>
              <a:t>20%</a:t>
            </a:r>
          </a:p>
          <a:p>
            <a:pPr algn="ctr">
              <a:lnSpc>
                <a:spcPct val="200000"/>
              </a:lnSpc>
            </a:pPr>
            <a:r>
              <a:rPr lang="en-GB" sz="3600" dirty="0"/>
              <a:t>25%</a:t>
            </a:r>
          </a:p>
          <a:p>
            <a:pPr algn="ctr">
              <a:lnSpc>
                <a:spcPct val="200000"/>
              </a:lnSpc>
            </a:pPr>
            <a:r>
              <a:rPr lang="en-GB" sz="3600" dirty="0"/>
              <a:t>50%</a:t>
            </a:r>
          </a:p>
        </p:txBody>
      </p:sp>
      <p:sp>
        <p:nvSpPr>
          <p:cNvPr id="16" name="Oval 15"/>
          <p:cNvSpPr/>
          <p:nvPr/>
        </p:nvSpPr>
        <p:spPr>
          <a:xfrm>
            <a:off x="7596336" y="6065912"/>
            <a:ext cx="1152128" cy="7920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596336" y="2708920"/>
            <a:ext cx="1152128" cy="7920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Cube 3"/>
          <p:cNvSpPr/>
          <p:nvPr/>
        </p:nvSpPr>
        <p:spPr>
          <a:xfrm>
            <a:off x="899592" y="2393504"/>
            <a:ext cx="2664296" cy="2304256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50%</a:t>
            </a:r>
          </a:p>
        </p:txBody>
      </p:sp>
      <p:sp>
        <p:nvSpPr>
          <p:cNvPr id="6" name="Cube 5"/>
          <p:cNvSpPr/>
          <p:nvPr/>
        </p:nvSpPr>
        <p:spPr>
          <a:xfrm>
            <a:off x="899592" y="1815020"/>
            <a:ext cx="2664296" cy="1152128"/>
          </a:xfrm>
          <a:prstGeom prst="cube">
            <a:avLst>
              <a:gd name="adj" fmla="val 51862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10%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11760" y="188640"/>
            <a:ext cx="3456384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itchFamily="66" charset="0"/>
              </a:rPr>
              <a:t>Find 60% of 900g</a:t>
            </a:r>
          </a:p>
        </p:txBody>
      </p:sp>
      <p:sp>
        <p:nvSpPr>
          <p:cNvPr id="9" name="Cube 8"/>
          <p:cNvSpPr/>
          <p:nvPr/>
        </p:nvSpPr>
        <p:spPr>
          <a:xfrm>
            <a:off x="3779912" y="2393504"/>
            <a:ext cx="2664296" cy="2304256"/>
          </a:xfrm>
          <a:prstGeom prst="cub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450g</a:t>
            </a:r>
          </a:p>
        </p:txBody>
      </p:sp>
      <p:sp>
        <p:nvSpPr>
          <p:cNvPr id="12" name="Cube 11"/>
          <p:cNvSpPr/>
          <p:nvPr/>
        </p:nvSpPr>
        <p:spPr>
          <a:xfrm>
            <a:off x="3779912" y="1844824"/>
            <a:ext cx="2664296" cy="1152128"/>
          </a:xfrm>
          <a:prstGeom prst="cube">
            <a:avLst>
              <a:gd name="adj" fmla="val 51862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90g</a:t>
            </a:r>
          </a:p>
        </p:txBody>
      </p:sp>
      <p:sp>
        <p:nvSpPr>
          <p:cNvPr id="13" name="Cube 12"/>
          <p:cNvSpPr/>
          <p:nvPr/>
        </p:nvSpPr>
        <p:spPr>
          <a:xfrm>
            <a:off x="899592" y="1772816"/>
            <a:ext cx="2664296" cy="2924944"/>
          </a:xfrm>
          <a:prstGeom prst="cube">
            <a:avLst>
              <a:gd name="adj" fmla="val 22888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60%</a:t>
            </a:r>
          </a:p>
        </p:txBody>
      </p:sp>
      <p:sp>
        <p:nvSpPr>
          <p:cNvPr id="14" name="Cube 13"/>
          <p:cNvSpPr/>
          <p:nvPr/>
        </p:nvSpPr>
        <p:spPr>
          <a:xfrm>
            <a:off x="3779912" y="1772816"/>
            <a:ext cx="2664296" cy="2924944"/>
          </a:xfrm>
          <a:prstGeom prst="cube">
            <a:avLst>
              <a:gd name="adj" fmla="val 22888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540g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835696" y="5157192"/>
            <a:ext cx="4464496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itchFamily="66" charset="0"/>
              </a:rPr>
              <a:t>60% of 900g=540g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4" grpId="0" animBg="1"/>
      <p:bldP spid="6" grpId="0" animBg="1"/>
      <p:bldP spid="9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ntchedworthromanvilla.files.wordpress.com/2011/05/dsc_00512.jpg"/>
          <p:cNvPicPr>
            <a:picLocks noChangeAspect="1" noChangeArrowheads="1"/>
          </p:cNvPicPr>
          <p:nvPr/>
        </p:nvPicPr>
        <p:blipFill>
          <a:blip r:embed="rId2" cstate="print"/>
          <a:srcRect r="14001"/>
          <a:stretch>
            <a:fillRect/>
          </a:stretch>
        </p:blipFill>
        <p:spPr bwMode="auto">
          <a:xfrm>
            <a:off x="0" y="0"/>
            <a:ext cx="8892480" cy="6858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7164288" y="0"/>
            <a:ext cx="1979712" cy="692497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Tool kit:</a:t>
            </a:r>
          </a:p>
          <a:p>
            <a:pPr algn="ctr"/>
            <a:r>
              <a:rPr lang="en-GB" sz="2800" dirty="0"/>
              <a:t>We can easily find-</a:t>
            </a:r>
          </a:p>
          <a:p>
            <a:pPr algn="ctr">
              <a:lnSpc>
                <a:spcPct val="200000"/>
              </a:lnSpc>
            </a:pPr>
            <a:r>
              <a:rPr lang="en-GB" sz="3600" dirty="0"/>
              <a:t>1%</a:t>
            </a:r>
          </a:p>
          <a:p>
            <a:pPr algn="ctr">
              <a:lnSpc>
                <a:spcPct val="200000"/>
              </a:lnSpc>
            </a:pPr>
            <a:r>
              <a:rPr lang="en-GB" sz="3600" dirty="0"/>
              <a:t>10%</a:t>
            </a:r>
          </a:p>
          <a:p>
            <a:pPr algn="ctr">
              <a:lnSpc>
                <a:spcPct val="200000"/>
              </a:lnSpc>
            </a:pPr>
            <a:r>
              <a:rPr lang="en-GB" sz="3600" dirty="0"/>
              <a:t>20%</a:t>
            </a:r>
          </a:p>
          <a:p>
            <a:pPr algn="ctr">
              <a:lnSpc>
                <a:spcPct val="200000"/>
              </a:lnSpc>
            </a:pPr>
            <a:r>
              <a:rPr lang="en-GB" sz="3600" dirty="0"/>
              <a:t>25%</a:t>
            </a:r>
          </a:p>
          <a:p>
            <a:pPr algn="ctr">
              <a:lnSpc>
                <a:spcPct val="200000"/>
              </a:lnSpc>
            </a:pPr>
            <a:r>
              <a:rPr lang="en-GB" sz="3600" dirty="0"/>
              <a:t>50%</a:t>
            </a:r>
          </a:p>
        </p:txBody>
      </p:sp>
      <p:sp>
        <p:nvSpPr>
          <p:cNvPr id="16" name="Oval 15"/>
          <p:cNvSpPr/>
          <p:nvPr/>
        </p:nvSpPr>
        <p:spPr>
          <a:xfrm>
            <a:off x="7524328" y="3789040"/>
            <a:ext cx="1152128" cy="7920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524328" y="1628800"/>
            <a:ext cx="1152128" cy="7920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Cube 3"/>
          <p:cNvSpPr/>
          <p:nvPr/>
        </p:nvSpPr>
        <p:spPr>
          <a:xfrm>
            <a:off x="899592" y="2820233"/>
            <a:ext cx="2664296" cy="1877527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20%</a:t>
            </a:r>
          </a:p>
        </p:txBody>
      </p:sp>
      <p:sp>
        <p:nvSpPr>
          <p:cNvPr id="6" name="Cube 5"/>
          <p:cNvSpPr/>
          <p:nvPr/>
        </p:nvSpPr>
        <p:spPr>
          <a:xfrm>
            <a:off x="899592" y="2348880"/>
            <a:ext cx="2664296" cy="938763"/>
          </a:xfrm>
          <a:prstGeom prst="cube">
            <a:avLst>
              <a:gd name="adj" fmla="val 51862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1%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11760" y="188640"/>
            <a:ext cx="3456384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itchFamily="66" charset="0"/>
              </a:rPr>
              <a:t>Find 21% of 400</a:t>
            </a:r>
          </a:p>
        </p:txBody>
      </p:sp>
      <p:sp>
        <p:nvSpPr>
          <p:cNvPr id="9" name="Cube 8"/>
          <p:cNvSpPr/>
          <p:nvPr/>
        </p:nvSpPr>
        <p:spPr>
          <a:xfrm>
            <a:off x="3779912" y="2800619"/>
            <a:ext cx="2664296" cy="1897141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80</a:t>
            </a:r>
          </a:p>
        </p:txBody>
      </p:sp>
      <p:sp>
        <p:nvSpPr>
          <p:cNvPr id="12" name="Cube 11"/>
          <p:cNvSpPr/>
          <p:nvPr/>
        </p:nvSpPr>
        <p:spPr>
          <a:xfrm>
            <a:off x="3779912" y="2348880"/>
            <a:ext cx="2664296" cy="948570"/>
          </a:xfrm>
          <a:prstGeom prst="cube">
            <a:avLst>
              <a:gd name="adj" fmla="val 51862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4</a:t>
            </a:r>
          </a:p>
        </p:txBody>
      </p:sp>
      <p:sp>
        <p:nvSpPr>
          <p:cNvPr id="13" name="Cube 12"/>
          <p:cNvSpPr/>
          <p:nvPr/>
        </p:nvSpPr>
        <p:spPr>
          <a:xfrm>
            <a:off x="827584" y="2348880"/>
            <a:ext cx="2808312" cy="2348880"/>
          </a:xfrm>
          <a:prstGeom prst="cube">
            <a:avLst>
              <a:gd name="adj" fmla="val 22888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21%</a:t>
            </a:r>
          </a:p>
        </p:txBody>
      </p:sp>
      <p:sp>
        <p:nvSpPr>
          <p:cNvPr id="14" name="Cube 13"/>
          <p:cNvSpPr/>
          <p:nvPr/>
        </p:nvSpPr>
        <p:spPr>
          <a:xfrm>
            <a:off x="3779912" y="2348880"/>
            <a:ext cx="2664296" cy="2348880"/>
          </a:xfrm>
          <a:prstGeom prst="cube">
            <a:avLst>
              <a:gd name="adj" fmla="val 20699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84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835696" y="5157192"/>
            <a:ext cx="4464496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itchFamily="66" charset="0"/>
              </a:rPr>
              <a:t>21% of 400=84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4" grpId="0" animBg="1"/>
      <p:bldP spid="6" grpId="0" animBg="1"/>
      <p:bldP spid="9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stmarkswarrenpoint.org/2010/images/stories/construction%201.jpg"/>
          <p:cNvPicPr>
            <a:picLocks noChangeAspect="1" noChangeArrowheads="1"/>
          </p:cNvPicPr>
          <p:nvPr/>
        </p:nvPicPr>
        <p:blipFill>
          <a:blip r:embed="rId2" cstate="print"/>
          <a:srcRect l="3155" r="795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7164288" y="0"/>
            <a:ext cx="1979712" cy="692497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Tool kit:</a:t>
            </a:r>
          </a:p>
          <a:p>
            <a:pPr algn="ctr"/>
            <a:r>
              <a:rPr lang="en-GB" sz="2800" dirty="0"/>
              <a:t>We can easily find-</a:t>
            </a:r>
          </a:p>
          <a:p>
            <a:pPr algn="ctr">
              <a:lnSpc>
                <a:spcPct val="200000"/>
              </a:lnSpc>
            </a:pPr>
            <a:r>
              <a:rPr lang="en-GB" sz="3600" dirty="0"/>
              <a:t>1%</a:t>
            </a:r>
          </a:p>
          <a:p>
            <a:pPr algn="ctr">
              <a:lnSpc>
                <a:spcPct val="200000"/>
              </a:lnSpc>
            </a:pPr>
            <a:r>
              <a:rPr lang="en-GB" sz="3600" dirty="0"/>
              <a:t>10%</a:t>
            </a:r>
          </a:p>
          <a:p>
            <a:pPr algn="ctr">
              <a:lnSpc>
                <a:spcPct val="200000"/>
              </a:lnSpc>
            </a:pPr>
            <a:r>
              <a:rPr lang="en-GB" sz="3600" dirty="0"/>
              <a:t>20%</a:t>
            </a:r>
          </a:p>
          <a:p>
            <a:pPr algn="ctr">
              <a:lnSpc>
                <a:spcPct val="200000"/>
              </a:lnSpc>
            </a:pPr>
            <a:r>
              <a:rPr lang="en-GB" sz="3600" dirty="0"/>
              <a:t>25%</a:t>
            </a:r>
          </a:p>
          <a:p>
            <a:pPr algn="ctr">
              <a:lnSpc>
                <a:spcPct val="200000"/>
              </a:lnSpc>
            </a:pPr>
            <a:r>
              <a:rPr lang="en-GB" sz="3600" dirty="0"/>
              <a:t>50%</a:t>
            </a:r>
          </a:p>
        </p:txBody>
      </p:sp>
      <p:sp>
        <p:nvSpPr>
          <p:cNvPr id="16" name="Oval 15"/>
          <p:cNvSpPr/>
          <p:nvPr/>
        </p:nvSpPr>
        <p:spPr>
          <a:xfrm>
            <a:off x="7524328" y="3789040"/>
            <a:ext cx="1152128" cy="7920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524328" y="1628800"/>
            <a:ext cx="1152128" cy="7920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Cube 3"/>
          <p:cNvSpPr/>
          <p:nvPr/>
        </p:nvSpPr>
        <p:spPr>
          <a:xfrm>
            <a:off x="899592" y="3284984"/>
            <a:ext cx="2664296" cy="1728192"/>
          </a:xfrm>
          <a:prstGeom prst="cube">
            <a:avLst>
              <a:gd name="adj" fmla="val 1996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25%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11760" y="188640"/>
            <a:ext cx="3456384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itchFamily="66" charset="0"/>
              </a:rPr>
              <a:t>Find 46% of 500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835696" y="5157192"/>
            <a:ext cx="4464496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itchFamily="66" charset="0"/>
              </a:rPr>
              <a:t>46% of 500=230</a:t>
            </a:r>
          </a:p>
        </p:txBody>
      </p:sp>
      <p:sp>
        <p:nvSpPr>
          <p:cNvPr id="18" name="Oval 17"/>
          <p:cNvSpPr/>
          <p:nvPr/>
        </p:nvSpPr>
        <p:spPr>
          <a:xfrm>
            <a:off x="7524328" y="4941168"/>
            <a:ext cx="1152128" cy="7920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Cube 18"/>
          <p:cNvSpPr/>
          <p:nvPr/>
        </p:nvSpPr>
        <p:spPr>
          <a:xfrm>
            <a:off x="899592" y="2204864"/>
            <a:ext cx="2664296" cy="1412776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20%</a:t>
            </a:r>
          </a:p>
        </p:txBody>
      </p:sp>
      <p:sp>
        <p:nvSpPr>
          <p:cNvPr id="6" name="Cube 5"/>
          <p:cNvSpPr/>
          <p:nvPr/>
        </p:nvSpPr>
        <p:spPr>
          <a:xfrm>
            <a:off x="899592" y="1628800"/>
            <a:ext cx="2664296" cy="938763"/>
          </a:xfrm>
          <a:prstGeom prst="cube">
            <a:avLst>
              <a:gd name="adj" fmla="val 41039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1%</a:t>
            </a:r>
          </a:p>
        </p:txBody>
      </p:sp>
      <p:sp>
        <p:nvSpPr>
          <p:cNvPr id="21" name="Cube 20"/>
          <p:cNvSpPr/>
          <p:nvPr/>
        </p:nvSpPr>
        <p:spPr>
          <a:xfrm>
            <a:off x="3923928" y="3284984"/>
            <a:ext cx="2664296" cy="1728192"/>
          </a:xfrm>
          <a:prstGeom prst="cube">
            <a:avLst>
              <a:gd name="adj" fmla="val 1996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125</a:t>
            </a:r>
          </a:p>
        </p:txBody>
      </p:sp>
      <p:sp>
        <p:nvSpPr>
          <p:cNvPr id="22" name="Cube 21"/>
          <p:cNvSpPr/>
          <p:nvPr/>
        </p:nvSpPr>
        <p:spPr>
          <a:xfrm>
            <a:off x="3923928" y="2204864"/>
            <a:ext cx="2664296" cy="1412776"/>
          </a:xfrm>
          <a:prstGeom prst="cub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100</a:t>
            </a:r>
          </a:p>
        </p:txBody>
      </p:sp>
      <p:sp>
        <p:nvSpPr>
          <p:cNvPr id="23" name="Cube 22"/>
          <p:cNvSpPr/>
          <p:nvPr/>
        </p:nvSpPr>
        <p:spPr>
          <a:xfrm>
            <a:off x="3923928" y="1628800"/>
            <a:ext cx="2664296" cy="938763"/>
          </a:xfrm>
          <a:prstGeom prst="cube">
            <a:avLst>
              <a:gd name="adj" fmla="val 41039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5</a:t>
            </a:r>
          </a:p>
        </p:txBody>
      </p:sp>
      <p:sp>
        <p:nvSpPr>
          <p:cNvPr id="14" name="Cube 13"/>
          <p:cNvSpPr/>
          <p:nvPr/>
        </p:nvSpPr>
        <p:spPr>
          <a:xfrm>
            <a:off x="3923928" y="1628800"/>
            <a:ext cx="2664296" cy="3384376"/>
          </a:xfrm>
          <a:prstGeom prst="cube">
            <a:avLst>
              <a:gd name="adj" fmla="val 14162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230</a:t>
            </a:r>
          </a:p>
        </p:txBody>
      </p:sp>
      <p:sp>
        <p:nvSpPr>
          <p:cNvPr id="13" name="Cube 12"/>
          <p:cNvSpPr/>
          <p:nvPr/>
        </p:nvSpPr>
        <p:spPr>
          <a:xfrm>
            <a:off x="899592" y="1628800"/>
            <a:ext cx="2664296" cy="3384376"/>
          </a:xfrm>
          <a:prstGeom prst="cube">
            <a:avLst>
              <a:gd name="adj" fmla="val 1387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46%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4" grpId="0" animBg="1"/>
      <p:bldP spid="15" grpId="0" animBg="1"/>
      <p:bldP spid="18" grpId="0" animBg="1"/>
      <p:bldP spid="19" grpId="0" animBg="1"/>
      <p:bldP spid="6" grpId="0" animBg="1"/>
      <p:bldP spid="21" grpId="0" animBg="1"/>
      <p:bldP spid="22" grpId="0" animBg="1"/>
      <p:bldP spid="23" grpId="0" animBg="1"/>
      <p:bldP spid="14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whymarbella.com/wp-content/uploads/2012/02/construction-workers.jpg"/>
          <p:cNvPicPr>
            <a:picLocks noChangeAspect="1" noChangeArrowheads="1"/>
          </p:cNvPicPr>
          <p:nvPr/>
        </p:nvPicPr>
        <p:blipFill>
          <a:blip r:embed="rId2" cstate="print"/>
          <a:srcRect r="17823"/>
          <a:stretch>
            <a:fillRect/>
          </a:stretch>
        </p:blipFill>
        <p:spPr bwMode="auto">
          <a:xfrm>
            <a:off x="0" y="0"/>
            <a:ext cx="8604448" cy="6858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7164288" y="0"/>
            <a:ext cx="1979712" cy="692497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Tool kit:</a:t>
            </a:r>
          </a:p>
          <a:p>
            <a:pPr algn="ctr"/>
            <a:r>
              <a:rPr lang="en-GB" sz="2800" dirty="0"/>
              <a:t>We can easily find-</a:t>
            </a:r>
          </a:p>
          <a:p>
            <a:pPr algn="ctr">
              <a:lnSpc>
                <a:spcPct val="200000"/>
              </a:lnSpc>
            </a:pPr>
            <a:r>
              <a:rPr lang="en-GB" sz="3600" dirty="0"/>
              <a:t>1%</a:t>
            </a:r>
          </a:p>
          <a:p>
            <a:pPr algn="ctr">
              <a:lnSpc>
                <a:spcPct val="200000"/>
              </a:lnSpc>
            </a:pPr>
            <a:r>
              <a:rPr lang="en-GB" sz="3600" dirty="0"/>
              <a:t>10%</a:t>
            </a:r>
          </a:p>
          <a:p>
            <a:pPr algn="ctr">
              <a:lnSpc>
                <a:spcPct val="200000"/>
              </a:lnSpc>
            </a:pPr>
            <a:r>
              <a:rPr lang="en-GB" sz="3600" dirty="0"/>
              <a:t>20%</a:t>
            </a:r>
          </a:p>
          <a:p>
            <a:pPr algn="ctr">
              <a:lnSpc>
                <a:spcPct val="200000"/>
              </a:lnSpc>
            </a:pPr>
            <a:r>
              <a:rPr lang="en-GB" sz="3600" dirty="0"/>
              <a:t>25%</a:t>
            </a:r>
          </a:p>
          <a:p>
            <a:pPr algn="ctr">
              <a:lnSpc>
                <a:spcPct val="200000"/>
              </a:lnSpc>
            </a:pPr>
            <a:r>
              <a:rPr lang="en-GB" sz="3600" dirty="0"/>
              <a:t>50%</a:t>
            </a:r>
          </a:p>
        </p:txBody>
      </p:sp>
      <p:sp>
        <p:nvSpPr>
          <p:cNvPr id="16" name="Oval 15"/>
          <p:cNvSpPr/>
          <p:nvPr/>
        </p:nvSpPr>
        <p:spPr>
          <a:xfrm>
            <a:off x="7524328" y="3789040"/>
            <a:ext cx="1152128" cy="7920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524328" y="1628800"/>
            <a:ext cx="1152128" cy="7920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Cube 3"/>
          <p:cNvSpPr/>
          <p:nvPr/>
        </p:nvSpPr>
        <p:spPr>
          <a:xfrm>
            <a:off x="899592" y="4077072"/>
            <a:ext cx="2664296" cy="1728192"/>
          </a:xfrm>
          <a:prstGeom prst="cube">
            <a:avLst>
              <a:gd name="adj" fmla="val 19961"/>
            </a:avLst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50%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11760" y="188640"/>
            <a:ext cx="3456384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itchFamily="66" charset="0"/>
              </a:rPr>
              <a:t>Find 72% of 500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63688" y="6211669"/>
            <a:ext cx="4464496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itchFamily="66" charset="0"/>
              </a:rPr>
              <a:t>72% of 500=360</a:t>
            </a:r>
          </a:p>
        </p:txBody>
      </p:sp>
      <p:sp>
        <p:nvSpPr>
          <p:cNvPr id="18" name="Oval 17"/>
          <p:cNvSpPr/>
          <p:nvPr/>
        </p:nvSpPr>
        <p:spPr>
          <a:xfrm>
            <a:off x="7596336" y="6065912"/>
            <a:ext cx="1152128" cy="7920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Cube 18"/>
          <p:cNvSpPr/>
          <p:nvPr/>
        </p:nvSpPr>
        <p:spPr>
          <a:xfrm>
            <a:off x="899592" y="2996952"/>
            <a:ext cx="2664296" cy="1412776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20%</a:t>
            </a:r>
          </a:p>
        </p:txBody>
      </p:sp>
      <p:sp>
        <p:nvSpPr>
          <p:cNvPr id="6" name="Cube 5"/>
          <p:cNvSpPr/>
          <p:nvPr/>
        </p:nvSpPr>
        <p:spPr>
          <a:xfrm>
            <a:off x="899592" y="2420888"/>
            <a:ext cx="2664296" cy="938763"/>
          </a:xfrm>
          <a:prstGeom prst="cube">
            <a:avLst>
              <a:gd name="adj" fmla="val 41039"/>
            </a:avLst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1%</a:t>
            </a:r>
          </a:p>
        </p:txBody>
      </p:sp>
      <p:sp>
        <p:nvSpPr>
          <p:cNvPr id="21" name="Cube 20"/>
          <p:cNvSpPr/>
          <p:nvPr/>
        </p:nvSpPr>
        <p:spPr>
          <a:xfrm>
            <a:off x="3923928" y="4005064"/>
            <a:ext cx="2664296" cy="1728192"/>
          </a:xfrm>
          <a:prstGeom prst="cube">
            <a:avLst>
              <a:gd name="adj" fmla="val 19961"/>
            </a:avLst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250</a:t>
            </a:r>
          </a:p>
        </p:txBody>
      </p:sp>
      <p:sp>
        <p:nvSpPr>
          <p:cNvPr id="22" name="Cube 21"/>
          <p:cNvSpPr/>
          <p:nvPr/>
        </p:nvSpPr>
        <p:spPr>
          <a:xfrm>
            <a:off x="3923928" y="2924944"/>
            <a:ext cx="2664296" cy="1412776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100</a:t>
            </a:r>
          </a:p>
        </p:txBody>
      </p:sp>
      <p:sp>
        <p:nvSpPr>
          <p:cNvPr id="23" name="Cube 22"/>
          <p:cNvSpPr/>
          <p:nvPr/>
        </p:nvSpPr>
        <p:spPr>
          <a:xfrm>
            <a:off x="3923928" y="2348880"/>
            <a:ext cx="2664296" cy="938763"/>
          </a:xfrm>
          <a:prstGeom prst="cube">
            <a:avLst>
              <a:gd name="adj" fmla="val 41039"/>
            </a:avLst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528126" y="2060848"/>
            <a:ext cx="6158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x2</a:t>
            </a:r>
          </a:p>
        </p:txBody>
      </p:sp>
      <p:sp>
        <p:nvSpPr>
          <p:cNvPr id="24" name="Cube 23"/>
          <p:cNvSpPr/>
          <p:nvPr/>
        </p:nvSpPr>
        <p:spPr>
          <a:xfrm>
            <a:off x="899592" y="1916832"/>
            <a:ext cx="2664296" cy="938763"/>
          </a:xfrm>
          <a:prstGeom prst="cube">
            <a:avLst>
              <a:gd name="adj" fmla="val 41039"/>
            </a:avLst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1%</a:t>
            </a:r>
          </a:p>
        </p:txBody>
      </p:sp>
      <p:sp>
        <p:nvSpPr>
          <p:cNvPr id="13" name="Cube 12"/>
          <p:cNvSpPr/>
          <p:nvPr/>
        </p:nvSpPr>
        <p:spPr>
          <a:xfrm>
            <a:off x="899592" y="1916832"/>
            <a:ext cx="2664296" cy="3888432"/>
          </a:xfrm>
          <a:prstGeom prst="cube">
            <a:avLst>
              <a:gd name="adj" fmla="val 13871"/>
            </a:avLst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72%</a:t>
            </a:r>
          </a:p>
        </p:txBody>
      </p:sp>
      <p:sp>
        <p:nvSpPr>
          <p:cNvPr id="25" name="Cube 24"/>
          <p:cNvSpPr/>
          <p:nvPr/>
        </p:nvSpPr>
        <p:spPr>
          <a:xfrm>
            <a:off x="3923928" y="1844824"/>
            <a:ext cx="2664296" cy="938763"/>
          </a:xfrm>
          <a:prstGeom prst="cube">
            <a:avLst>
              <a:gd name="adj" fmla="val 41039"/>
            </a:avLst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5</a:t>
            </a:r>
          </a:p>
        </p:txBody>
      </p:sp>
      <p:sp>
        <p:nvSpPr>
          <p:cNvPr id="14" name="Cube 13"/>
          <p:cNvSpPr/>
          <p:nvPr/>
        </p:nvSpPr>
        <p:spPr>
          <a:xfrm>
            <a:off x="3923928" y="1844824"/>
            <a:ext cx="2736304" cy="3888432"/>
          </a:xfrm>
          <a:prstGeom prst="cube">
            <a:avLst>
              <a:gd name="adj" fmla="val 14162"/>
            </a:avLst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Brandish" pitchFamily="2" charset="0"/>
              </a:rPr>
              <a:t>360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4" grpId="0" animBg="1"/>
      <p:bldP spid="15" grpId="0" animBg="1"/>
      <p:bldP spid="18" grpId="0" animBg="1"/>
      <p:bldP spid="19" grpId="0" animBg="1"/>
      <p:bldP spid="6" grpId="0" animBg="1"/>
      <p:bldP spid="21" grpId="0" animBg="1"/>
      <p:bldP spid="22" grpId="0" animBg="1"/>
      <p:bldP spid="23" grpId="0" animBg="1"/>
      <p:bldP spid="20" grpId="0"/>
      <p:bldP spid="24" grpId="0" animBg="1"/>
      <p:bldP spid="13" grpId="0" animBg="1"/>
      <p:bldP spid="25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http://www.universityobserver.ie/wp-content/uploads/2010/09/math-1.jpg"/>
          <p:cNvPicPr>
            <a:picLocks noChangeAspect="1" noChangeArrowheads="1"/>
          </p:cNvPicPr>
          <p:nvPr/>
        </p:nvPicPr>
        <p:blipFill>
          <a:blip r:embed="rId2" cstate="print"/>
          <a:srcRect b="629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  <a:ln w="57150">
            <a:solidFill>
              <a:schemeClr val="tx1"/>
            </a:solidFill>
          </a:ln>
        </p:spPr>
        <p:txBody>
          <a:bodyPr/>
          <a:lstStyle/>
          <a:p>
            <a:r>
              <a:rPr lang="en-GB" dirty="0">
                <a:latin typeface="Brandish" pitchFamily="2" charset="0"/>
              </a:rPr>
              <a:t>Questions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800"/>
            <a:ext cx="3682752" cy="4525963"/>
          </a:xfr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>
            <a:normAutofit fontScale="77500" lnSpcReduction="20000"/>
          </a:bodyPr>
          <a:lstStyle/>
          <a:p>
            <a:r>
              <a:rPr lang="en-GB" dirty="0">
                <a:latin typeface="Brandish" pitchFamily="2" charset="0"/>
              </a:rPr>
              <a:t>Find:</a:t>
            </a:r>
          </a:p>
          <a:p>
            <a:pPr marL="514350" indent="-514350">
              <a:buFont typeface="+mj-lt"/>
              <a:buAutoNum type="alphaLcParenR"/>
            </a:pPr>
            <a:r>
              <a:rPr lang="en-GB" dirty="0">
                <a:latin typeface="Brandish" pitchFamily="2" charset="0"/>
              </a:rPr>
              <a:t>35% of £400</a:t>
            </a:r>
          </a:p>
          <a:p>
            <a:pPr marL="514350" indent="-514350">
              <a:buFont typeface="+mj-lt"/>
              <a:buAutoNum type="alphaLcParenR"/>
            </a:pPr>
            <a:r>
              <a:rPr lang="en-GB" dirty="0">
                <a:latin typeface="Brandish" pitchFamily="2" charset="0"/>
              </a:rPr>
              <a:t>60% of 360kg</a:t>
            </a:r>
          </a:p>
          <a:p>
            <a:pPr marL="514350" indent="-514350">
              <a:buFont typeface="+mj-lt"/>
              <a:buAutoNum type="alphaLcParenR"/>
            </a:pPr>
            <a:r>
              <a:rPr lang="en-GB" dirty="0">
                <a:latin typeface="Brandish" pitchFamily="2" charset="0"/>
              </a:rPr>
              <a:t>75% of 500cm</a:t>
            </a:r>
          </a:p>
          <a:p>
            <a:pPr marL="514350" indent="-514350">
              <a:buFont typeface="+mj-lt"/>
              <a:buAutoNum type="alphaLcParenR"/>
            </a:pPr>
            <a:r>
              <a:rPr lang="en-GB" dirty="0">
                <a:latin typeface="Brandish" pitchFamily="2" charset="0"/>
              </a:rPr>
              <a:t>11% of £820</a:t>
            </a:r>
          </a:p>
          <a:p>
            <a:pPr marL="514350" indent="-514350">
              <a:buFont typeface="+mj-lt"/>
              <a:buAutoNum type="alphaLcParenR"/>
            </a:pPr>
            <a:r>
              <a:rPr lang="en-GB" dirty="0">
                <a:latin typeface="Brandish" pitchFamily="2" charset="0"/>
              </a:rPr>
              <a:t>26% of 700p</a:t>
            </a:r>
          </a:p>
          <a:p>
            <a:pPr marL="514350" indent="-514350">
              <a:buFont typeface="+mj-lt"/>
              <a:buAutoNum type="alphaLcParenR"/>
            </a:pPr>
            <a:r>
              <a:rPr lang="en-GB" dirty="0">
                <a:latin typeface="Brandish" pitchFamily="2" charset="0"/>
              </a:rPr>
              <a:t>51% of 600m</a:t>
            </a:r>
          </a:p>
          <a:p>
            <a:pPr marL="514350" indent="-514350">
              <a:buFont typeface="+mj-lt"/>
              <a:buAutoNum type="alphaLcParenR"/>
            </a:pPr>
            <a:r>
              <a:rPr lang="en-GB" dirty="0">
                <a:latin typeface="Brandish" pitchFamily="2" charset="0"/>
              </a:rPr>
              <a:t>76% of 920</a:t>
            </a:r>
          </a:p>
          <a:p>
            <a:pPr marL="514350" indent="-514350">
              <a:buFont typeface="+mj-lt"/>
              <a:buAutoNum type="alphaLcParenR"/>
            </a:pPr>
            <a:r>
              <a:rPr lang="en-GB" dirty="0">
                <a:latin typeface="Brandish" pitchFamily="2" charset="0"/>
              </a:rPr>
              <a:t>30% of 85mm</a:t>
            </a:r>
            <a:r>
              <a:rPr lang="en-GB" baseline="30000" dirty="0">
                <a:latin typeface="Brandish" pitchFamily="2" charset="0"/>
              </a:rPr>
              <a:t>2</a:t>
            </a:r>
          </a:p>
          <a:p>
            <a:pPr marL="514350" indent="-514350">
              <a:buFont typeface="+mj-lt"/>
              <a:buAutoNum type="alphaLcParenR"/>
            </a:pPr>
            <a:r>
              <a:rPr lang="en-GB" dirty="0">
                <a:latin typeface="Brandish" pitchFamily="2" charset="0"/>
              </a:rPr>
              <a:t>62% of 440</a:t>
            </a:r>
          </a:p>
          <a:p>
            <a:pPr marL="514350" indent="-514350">
              <a:buFont typeface="+mj-lt"/>
              <a:buAutoNum type="alphaLcParenR"/>
            </a:pPr>
            <a:r>
              <a:rPr lang="en-GB" dirty="0">
                <a:latin typeface="Brandish" pitchFamily="2" charset="0"/>
              </a:rPr>
              <a:t>90% of  960ml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644008" y="1628800"/>
            <a:ext cx="2016224" cy="93610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400" dirty="0">
                <a:latin typeface="Brandish" pitchFamily="2" charset="0"/>
              </a:rPr>
              <a:t>Answers: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400" dirty="0">
                <a:latin typeface="Brandish" pitchFamily="2" charset="0"/>
              </a:rPr>
              <a:t>a) £140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randish" pitchFamily="2" charset="0"/>
              <a:ea typeface="+mn-ea"/>
              <a:cs typeface="+mn-cs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644008" y="2491228"/>
            <a:ext cx="2016224" cy="432048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ndish" pitchFamily="2" charset="0"/>
                <a:ea typeface="+mn-ea"/>
                <a:cs typeface="+mn-cs"/>
              </a:rPr>
              <a:t>b) 216kg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644008" y="2923275"/>
            <a:ext cx="2016224" cy="432048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ndish" pitchFamily="2" charset="0"/>
                <a:ea typeface="+mn-ea"/>
                <a:cs typeface="+mn-cs"/>
              </a:rPr>
              <a:t>c) 375cm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644008" y="3283315"/>
            <a:ext cx="2016224" cy="432048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ndish" pitchFamily="2" charset="0"/>
                <a:ea typeface="+mn-ea"/>
                <a:cs typeface="+mn-cs"/>
              </a:rPr>
              <a:t>d) £90.20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644008" y="3643355"/>
            <a:ext cx="2016224" cy="432048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ndish" pitchFamily="2" charset="0"/>
                <a:ea typeface="+mn-ea"/>
                <a:cs typeface="+mn-cs"/>
              </a:rPr>
              <a:t>e)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ndish" pitchFamily="2" charset="0"/>
                <a:ea typeface="+mn-ea"/>
                <a:cs typeface="+mn-cs"/>
              </a:rPr>
              <a:t> 182p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randish" pitchFamily="2" charset="0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644008" y="4061335"/>
            <a:ext cx="2016224" cy="432048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ndish" pitchFamily="2" charset="0"/>
                <a:ea typeface="+mn-ea"/>
                <a:cs typeface="+mn-cs"/>
              </a:rPr>
              <a:t>f)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ndish" pitchFamily="2" charset="0"/>
                <a:ea typeface="+mn-ea"/>
                <a:cs typeface="+mn-cs"/>
              </a:rPr>
              <a:t> 306m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randish" pitchFamily="2" charset="0"/>
              <a:ea typeface="+mn-ea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4644008" y="4507451"/>
            <a:ext cx="2016224" cy="432048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ndish" pitchFamily="2" charset="0"/>
                <a:ea typeface="+mn-ea"/>
                <a:cs typeface="+mn-cs"/>
              </a:rPr>
              <a:t>g)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ndish" pitchFamily="2" charset="0"/>
                <a:ea typeface="+mn-ea"/>
                <a:cs typeface="+mn-cs"/>
              </a:rPr>
              <a:t> 899.2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randish" pitchFamily="2" charset="0"/>
              <a:ea typeface="+mn-ea"/>
              <a:cs typeface="+mn-cs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644008" y="4939499"/>
            <a:ext cx="2016224" cy="432048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ndish" pitchFamily="2" charset="0"/>
                <a:ea typeface="+mn-ea"/>
                <a:cs typeface="+mn-cs"/>
              </a:rPr>
              <a:t>h)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ndish" pitchFamily="2" charset="0"/>
                <a:ea typeface="+mn-ea"/>
                <a:cs typeface="+mn-cs"/>
              </a:rPr>
              <a:t> 25.5mm</a:t>
            </a:r>
            <a:r>
              <a:rPr kumimoji="0" lang="en-GB" sz="2400" b="0" i="0" u="none" strike="noStrike" kern="1200" cap="none" spc="0" normalizeH="0" baseline="30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ndish" pitchFamily="2" charset="0"/>
                <a:ea typeface="+mn-ea"/>
                <a:cs typeface="+mn-cs"/>
              </a:rPr>
              <a:t>2</a:t>
            </a: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4644008" y="5371547"/>
            <a:ext cx="2016224" cy="432048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ndish" pitchFamily="2" charset="0"/>
                <a:ea typeface="+mn-ea"/>
                <a:cs typeface="+mn-cs"/>
              </a:rPr>
              <a:t>i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ndish" pitchFamily="2" charset="0"/>
                <a:ea typeface="+mn-ea"/>
                <a:cs typeface="+mn-cs"/>
              </a:rPr>
              <a:t>)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ndish" pitchFamily="2" charset="0"/>
                <a:ea typeface="+mn-ea"/>
                <a:cs typeface="+mn-cs"/>
              </a:rPr>
              <a:t> 272.8</a:t>
            </a:r>
            <a:endParaRPr kumimoji="0" lang="en-GB" sz="2400" b="0" i="0" u="none" strike="noStrike" kern="1200" cap="none" spc="0" normalizeH="0" baseline="3000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randish" pitchFamily="2" charset="0"/>
              <a:ea typeface="+mn-ea"/>
              <a:cs typeface="+mn-cs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644008" y="5803595"/>
            <a:ext cx="2016224" cy="432048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ndish" pitchFamily="2" charset="0"/>
                <a:ea typeface="+mn-ea"/>
                <a:cs typeface="+mn-cs"/>
              </a:rPr>
              <a:t>j)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ndish" pitchFamily="2" charset="0"/>
                <a:ea typeface="+mn-ea"/>
                <a:cs typeface="+mn-cs"/>
              </a:rPr>
              <a:t> 864ml</a:t>
            </a:r>
            <a:endParaRPr kumimoji="0" lang="en-GB" sz="2400" b="0" i="0" u="none" strike="noStrike" kern="1200" cap="none" spc="0" normalizeH="0" baseline="3000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randish" pitchFamily="2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240</Words>
  <Application>Microsoft Office PowerPoint</Application>
  <PresentationFormat>On-screen Show (4:3)</PresentationFormat>
  <Paragraphs>92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Brandish</vt:lpstr>
      <vt:lpstr>Calibri</vt:lpstr>
      <vt:lpstr>Comic Sans MS</vt:lpstr>
      <vt:lpstr>Office Theme</vt:lpstr>
      <vt:lpstr>Percentages</vt:lpstr>
      <vt:lpstr>PowerPoint Presentation</vt:lpstr>
      <vt:lpstr>PowerPoint Presentation</vt:lpstr>
      <vt:lpstr>PowerPoint Presentation</vt:lpstr>
      <vt:lpstr>PowerPoint Presentation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Ben</dc:creator>
  <cp:lastModifiedBy>Stuart Harrison</cp:lastModifiedBy>
  <cp:revision>18</cp:revision>
  <dcterms:created xsi:type="dcterms:W3CDTF">2012-05-27T12:42:32Z</dcterms:created>
  <dcterms:modified xsi:type="dcterms:W3CDTF">2025-11-12T17:28:35Z</dcterms:modified>
</cp:coreProperties>
</file>