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9"/>
  </p:notesMasterIdLst>
  <p:sldIdLst>
    <p:sldId id="256" r:id="rId2"/>
    <p:sldId id="295" r:id="rId3"/>
    <p:sldId id="303" r:id="rId4"/>
    <p:sldId id="296" r:id="rId5"/>
    <p:sldId id="297" r:id="rId6"/>
    <p:sldId id="300" r:id="rId7"/>
    <p:sldId id="258" r:id="rId8"/>
    <p:sldId id="288" r:id="rId9"/>
    <p:sldId id="304" r:id="rId10"/>
    <p:sldId id="275" r:id="rId11"/>
    <p:sldId id="274" r:id="rId12"/>
    <p:sldId id="259" r:id="rId13"/>
    <p:sldId id="294" r:id="rId14"/>
    <p:sldId id="301" r:id="rId15"/>
    <p:sldId id="299" r:id="rId16"/>
    <p:sldId id="306" r:id="rId17"/>
    <p:sldId id="266"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525EE0-6C39-4803-9193-90FF5AEB76DF}" v="3" dt="2026-07-13T16:14:14.9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72" autoAdjust="0"/>
    <p:restoredTop sz="94660"/>
  </p:normalViewPr>
  <p:slideViewPr>
    <p:cSldViewPr>
      <p:cViewPr varScale="1">
        <p:scale>
          <a:sx n="78" d="100"/>
          <a:sy n="78" d="100"/>
        </p:scale>
        <p:origin x="1560"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uart Harrison" userId="cdf1d6ec-d2e3-44b6-8a9e-e2acd14ec538" providerId="ADAL" clId="{9A76D60C-2A1C-47E9-A399-39B54B69B0F8}"/>
    <pc:docChg chg="undo custSel addSld delSld modSld">
      <pc:chgData name="Stuart Harrison" userId="cdf1d6ec-d2e3-44b6-8a9e-e2acd14ec538" providerId="ADAL" clId="{9A76D60C-2A1C-47E9-A399-39B54B69B0F8}" dt="2026-07-13T16:14:21.487" v="418" actId="21"/>
      <pc:docMkLst>
        <pc:docMk/>
      </pc:docMkLst>
      <pc:sldChg chg="modSp">
        <pc:chgData name="Stuart Harrison" userId="cdf1d6ec-d2e3-44b6-8a9e-e2acd14ec538" providerId="ADAL" clId="{9A76D60C-2A1C-47E9-A399-39B54B69B0F8}" dt="2026-06-18T15:12:25.621" v="385"/>
        <pc:sldMkLst>
          <pc:docMk/>
          <pc:sldMk cId="0" sldId="266"/>
        </pc:sldMkLst>
        <pc:spChg chg="mod">
          <ac:chgData name="Stuart Harrison" userId="cdf1d6ec-d2e3-44b6-8a9e-e2acd14ec538" providerId="ADAL" clId="{9A76D60C-2A1C-47E9-A399-39B54B69B0F8}" dt="2026-06-18T15:12:25.621" v="385"/>
          <ac:spMkLst>
            <pc:docMk/>
            <pc:sldMk cId="0" sldId="266"/>
            <ac:spMk id="9" creationId="{00000000-0000-0000-0000-000000000000}"/>
          </ac:spMkLst>
        </pc:spChg>
      </pc:sldChg>
      <pc:sldChg chg="modSp mod">
        <pc:chgData name="Stuart Harrison" userId="cdf1d6ec-d2e3-44b6-8a9e-e2acd14ec538" providerId="ADAL" clId="{9A76D60C-2A1C-47E9-A399-39B54B69B0F8}" dt="2026-06-18T10:37:50.844" v="103" actId="20577"/>
        <pc:sldMkLst>
          <pc:docMk/>
          <pc:sldMk cId="3918165863" sldId="294"/>
        </pc:sldMkLst>
        <pc:spChg chg="mod">
          <ac:chgData name="Stuart Harrison" userId="cdf1d6ec-d2e3-44b6-8a9e-e2acd14ec538" providerId="ADAL" clId="{9A76D60C-2A1C-47E9-A399-39B54B69B0F8}" dt="2026-06-18T10:37:50.844" v="103" actId="20577"/>
          <ac:spMkLst>
            <pc:docMk/>
            <pc:sldMk cId="3918165863" sldId="294"/>
            <ac:spMk id="2" creationId="{00000000-0000-0000-0000-000000000000}"/>
          </ac:spMkLst>
        </pc:spChg>
      </pc:sldChg>
      <pc:sldChg chg="modSp mod">
        <pc:chgData name="Stuart Harrison" userId="cdf1d6ec-d2e3-44b6-8a9e-e2acd14ec538" providerId="ADAL" clId="{9A76D60C-2A1C-47E9-A399-39B54B69B0F8}" dt="2026-06-30T13:24:42.382" v="409" actId="20577"/>
        <pc:sldMkLst>
          <pc:docMk/>
          <pc:sldMk cId="2854755606" sldId="297"/>
        </pc:sldMkLst>
        <pc:spChg chg="mod">
          <ac:chgData name="Stuart Harrison" userId="cdf1d6ec-d2e3-44b6-8a9e-e2acd14ec538" providerId="ADAL" clId="{9A76D60C-2A1C-47E9-A399-39B54B69B0F8}" dt="2026-06-30T13:24:42.382" v="409" actId="20577"/>
          <ac:spMkLst>
            <pc:docMk/>
            <pc:sldMk cId="2854755606" sldId="297"/>
            <ac:spMk id="2" creationId="{00000000-0000-0000-0000-000000000000}"/>
          </ac:spMkLst>
        </pc:spChg>
      </pc:sldChg>
      <pc:sldChg chg="modSp mod">
        <pc:chgData name="Stuart Harrison" userId="cdf1d6ec-d2e3-44b6-8a9e-e2acd14ec538" providerId="ADAL" clId="{9A76D60C-2A1C-47E9-A399-39B54B69B0F8}" dt="2026-07-13T16:14:21.487" v="418" actId="21"/>
        <pc:sldMkLst>
          <pc:docMk/>
          <pc:sldMk cId="868784764" sldId="299"/>
        </pc:sldMkLst>
        <pc:spChg chg="mod">
          <ac:chgData name="Stuart Harrison" userId="cdf1d6ec-d2e3-44b6-8a9e-e2acd14ec538" providerId="ADAL" clId="{9A76D60C-2A1C-47E9-A399-39B54B69B0F8}" dt="2026-07-13T16:14:21.487" v="418" actId="21"/>
          <ac:spMkLst>
            <pc:docMk/>
            <pc:sldMk cId="868784764" sldId="299"/>
            <ac:spMk id="3" creationId="{9B19F9B6-0015-4C94-91EB-F9BE5E418056}"/>
          </ac:spMkLst>
        </pc:spChg>
      </pc:sldChg>
      <pc:sldChg chg="modSp mod">
        <pc:chgData name="Stuart Harrison" userId="cdf1d6ec-d2e3-44b6-8a9e-e2acd14ec538" providerId="ADAL" clId="{9A76D60C-2A1C-47E9-A399-39B54B69B0F8}" dt="2026-06-18T10:32:18.876" v="63" actId="20577"/>
        <pc:sldMkLst>
          <pc:docMk/>
          <pc:sldMk cId="3233077275" sldId="301"/>
        </pc:sldMkLst>
        <pc:spChg chg="mod">
          <ac:chgData name="Stuart Harrison" userId="cdf1d6ec-d2e3-44b6-8a9e-e2acd14ec538" providerId="ADAL" clId="{9A76D60C-2A1C-47E9-A399-39B54B69B0F8}" dt="2026-06-18T10:32:18.876" v="63" actId="20577"/>
          <ac:spMkLst>
            <pc:docMk/>
            <pc:sldMk cId="3233077275" sldId="301"/>
            <ac:spMk id="3" creationId="{CA9FF65D-38E9-435F-9F57-623B682DE913}"/>
          </ac:spMkLst>
        </pc:spChg>
      </pc:sldChg>
      <pc:sldChg chg="add">
        <pc:chgData name="Stuart Harrison" userId="cdf1d6ec-d2e3-44b6-8a9e-e2acd14ec538" providerId="ADAL" clId="{9A76D60C-2A1C-47E9-A399-39B54B69B0F8}" dt="2026-06-30T13:25:10.406" v="411"/>
        <pc:sldMkLst>
          <pc:docMk/>
          <pc:sldMk cId="2452897412" sldId="30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5FE618-0B92-4D2F-B160-094631FD5F23}" type="datetimeFigureOut">
              <a:rPr lang="en-US" smtClean="0"/>
              <a:pPr/>
              <a:t>7/13/2026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896764-8B12-4E8A-8693-3CB59F9028C3}" type="slidenum">
              <a:rPr lang="en-GB" smtClean="0"/>
              <a:pPr/>
              <a:t>‹#›</a:t>
            </a:fld>
            <a:endParaRPr lang="en-GB"/>
          </a:p>
        </p:txBody>
      </p:sp>
    </p:spTree>
    <p:extLst>
      <p:ext uri="{BB962C8B-B14F-4D97-AF65-F5344CB8AC3E}">
        <p14:creationId xmlns:p14="http://schemas.microsoft.com/office/powerpoint/2010/main" val="2260338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 stamina to read longer novels</a:t>
            </a:r>
          </a:p>
          <a:p>
            <a:r>
              <a:rPr lang="en-GB" dirty="0"/>
              <a:t>Be able to P.EE</a:t>
            </a:r>
          </a:p>
          <a:p>
            <a:r>
              <a:rPr lang="en-GB" dirty="0"/>
              <a:t>Authorial intent</a:t>
            </a:r>
          </a:p>
        </p:txBody>
      </p:sp>
      <p:sp>
        <p:nvSpPr>
          <p:cNvPr id="4" name="Slide Number Placeholder 3"/>
          <p:cNvSpPr>
            <a:spLocks noGrp="1"/>
          </p:cNvSpPr>
          <p:nvPr>
            <p:ph type="sldNum" sz="quarter" idx="10"/>
          </p:nvPr>
        </p:nvSpPr>
        <p:spPr/>
        <p:txBody>
          <a:bodyPr/>
          <a:lstStyle/>
          <a:p>
            <a:fld id="{9B896764-8B12-4E8A-8693-3CB59F9028C3}" type="slidenum">
              <a:rPr lang="en-GB" smtClean="0"/>
              <a:pPr/>
              <a:t>7</a:t>
            </a:fld>
            <a:endParaRPr lang="en-GB"/>
          </a:p>
        </p:txBody>
      </p:sp>
    </p:spTree>
    <p:extLst>
      <p:ext uri="{BB962C8B-B14F-4D97-AF65-F5344CB8AC3E}">
        <p14:creationId xmlns:p14="http://schemas.microsoft.com/office/powerpoint/2010/main" val="166539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24F517-3D97-449C-A4DE-6F6425286CFB}" type="datetimeFigureOut">
              <a:rPr lang="en-US" smtClean="0"/>
              <a:pPr/>
              <a:t>7/13/2026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8FF65-C1A4-4ECD-8767-38372CB3C99D}" type="slidenum">
              <a:rPr lang="en-GB" smtClean="0"/>
              <a:pPr/>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24F517-3D97-449C-A4DE-6F6425286CFB}" type="datetimeFigureOut">
              <a:rPr lang="en-US" smtClean="0"/>
              <a:pPr/>
              <a:t>7/13/2026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24F517-3D97-449C-A4DE-6F6425286CFB}" type="datetimeFigureOut">
              <a:rPr lang="en-US" smtClean="0"/>
              <a:pPr/>
              <a:t>7/13/2026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24F517-3D97-449C-A4DE-6F6425286CFB}" type="datetimeFigureOut">
              <a:rPr lang="en-US" smtClean="0"/>
              <a:pPr/>
              <a:t>7/13/2026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24F517-3D97-449C-A4DE-6F6425286CFB}" type="datetimeFigureOut">
              <a:rPr lang="en-US" smtClean="0"/>
              <a:pPr/>
              <a:t>7/13/2026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8FF65-C1A4-4ECD-8767-38372CB3C99D}" type="slidenum">
              <a:rPr lang="en-GB" smtClean="0"/>
              <a:pPr/>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24F517-3D97-449C-A4DE-6F6425286CFB}" type="datetimeFigureOut">
              <a:rPr lang="en-US" smtClean="0"/>
              <a:pPr/>
              <a:t>7/13/2026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8FF65-C1A4-4ECD-8767-38372CB3C99D}" type="slidenum">
              <a:rPr lang="en-GB" smtClean="0"/>
              <a:pPr/>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24F517-3D97-449C-A4DE-6F6425286CFB}" type="datetimeFigureOut">
              <a:rPr lang="en-US" smtClean="0"/>
              <a:pPr/>
              <a:t>7/13/2026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8FF65-C1A4-4ECD-8767-38372CB3C99D}" type="slidenum">
              <a:rPr lang="en-GB" smtClean="0"/>
              <a:pPr/>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24F517-3D97-449C-A4DE-6F6425286CFB}" type="datetimeFigureOut">
              <a:rPr lang="en-US" smtClean="0"/>
              <a:pPr/>
              <a:t>7/13/2026</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2158FF65-C1A4-4ECD-8767-38372CB3C99D}" type="slidenum">
              <a:rPr lang="en-GB" smtClean="0"/>
              <a:pPr/>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p:dissolve/>
  </p:transition>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hyperlink" Target="https://primarysite-prod-sorted.s3.amazonaws.com/homefields-primary-school/UploadedDocument/71503b8451ea496d8fa4e2f2d7a82f5e/homefields-primary-school-checklist.docx.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hyperlink" Target="http://www.primaryresourcecentre.com/ourshop/prod_532926-Instructions-Success-Criteria-PosterMat.html" TargetMode="External"/><Relationship Id="rId13" Type="http://schemas.openxmlformats.org/officeDocument/2006/relationships/image" Target="../media/image17.jpeg"/><Relationship Id="rId18" Type="http://schemas.openxmlformats.org/officeDocument/2006/relationships/hyperlink" Target="http://www.primaryresourcecentre.com/ourshop/prod_532913-Story-Writing-Success-Criteria-PosterMat.html" TargetMode="External"/><Relationship Id="rId3" Type="http://schemas.openxmlformats.org/officeDocument/2006/relationships/image" Target="../media/image12.jpeg"/><Relationship Id="rId7" Type="http://schemas.openxmlformats.org/officeDocument/2006/relationships/image" Target="../media/image14.jpeg"/><Relationship Id="rId12" Type="http://schemas.openxmlformats.org/officeDocument/2006/relationships/hyperlink" Target="http://www.primaryresourcecentre.com/ourshop/prod_532919-NonChronological-Report-Success-Criteria-PosterMat.html" TargetMode="External"/><Relationship Id="rId17" Type="http://schemas.openxmlformats.org/officeDocument/2006/relationships/image" Target="../media/image19.jpeg"/><Relationship Id="rId2" Type="http://schemas.openxmlformats.org/officeDocument/2006/relationships/hyperlink" Target="http://www.primaryresourcecentre.com/ourshop/prod_532929-Advertisements-Success-Criteria-PosterMat.html" TargetMode="External"/><Relationship Id="rId16" Type="http://schemas.openxmlformats.org/officeDocument/2006/relationships/hyperlink" Target="http://www.primaryresourcecentre.com/ourshop/prod_827672-Recount-Success-Criteria-PosterMat.html" TargetMode="External"/><Relationship Id="rId20" Type="http://schemas.openxmlformats.org/officeDocument/2006/relationships/image" Target="../media/image21.png"/><Relationship Id="rId1" Type="http://schemas.openxmlformats.org/officeDocument/2006/relationships/slideLayout" Target="../slideLayouts/slideLayout6.xml"/><Relationship Id="rId6" Type="http://schemas.openxmlformats.org/officeDocument/2006/relationships/hyperlink" Target="http://www.primaryresourcecentre.com/ourshop/prod_532923-Diary-Success-Criteria-PosterMat.html" TargetMode="External"/><Relationship Id="rId11" Type="http://schemas.openxmlformats.org/officeDocument/2006/relationships/image" Target="../media/image16.jpeg"/><Relationship Id="rId5" Type="http://schemas.openxmlformats.org/officeDocument/2006/relationships/image" Target="../media/image13.jpeg"/><Relationship Id="rId15" Type="http://schemas.openxmlformats.org/officeDocument/2006/relationships/image" Target="../media/image18.jpeg"/><Relationship Id="rId10" Type="http://schemas.openxmlformats.org/officeDocument/2006/relationships/hyperlink" Target="http://www.primaryresourcecentre.com/ourshop/prod_532915-Letter-of-Complaint-Success-Criteria-PosterMat.html" TargetMode="External"/><Relationship Id="rId19" Type="http://schemas.openxmlformats.org/officeDocument/2006/relationships/image" Target="../media/image20.jpeg"/><Relationship Id="rId4" Type="http://schemas.openxmlformats.org/officeDocument/2006/relationships/hyperlink" Target="http://www.primaryresourcecentre.com/ourshop/prod_532928-Balanced-Argument-Success-Criteria-PosterMat.html" TargetMode="External"/><Relationship Id="rId9" Type="http://schemas.openxmlformats.org/officeDocument/2006/relationships/image" Target="../media/image15.jpeg"/><Relationship Id="rId14" Type="http://schemas.openxmlformats.org/officeDocument/2006/relationships/hyperlink" Target="http://www.primaryresourcecentre.com/ourshop/prod_532920-Playscript-Success-Criteria-PosterMat.html"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mailto:Year5@homefieldsprimary.org" TargetMode="External"/><Relationship Id="rId2" Type="http://schemas.openxmlformats.org/officeDocument/2006/relationships/hyperlink" Target="mailto:Year5-6@homefieldsprimary.org" TargetMode="Externa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gi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7"/>
            <a:ext cx="7772400" cy="1357321"/>
          </a:xfrm>
        </p:spPr>
        <p:txBody>
          <a:bodyPr/>
          <a:lstStyle/>
          <a:p>
            <a:r>
              <a:rPr lang="en-GB" dirty="0">
                <a:solidFill>
                  <a:srgbClr val="C00000"/>
                </a:solidFill>
                <a:latin typeface="Broadway" pitchFamily="82" charset="0"/>
              </a:rPr>
              <a:t>YEAR 5 AT HOMEFIELDS</a:t>
            </a:r>
          </a:p>
        </p:txBody>
      </p:sp>
      <p:sp>
        <p:nvSpPr>
          <p:cNvPr id="3" name="Subtitle 2"/>
          <p:cNvSpPr>
            <a:spLocks noGrp="1"/>
          </p:cNvSpPr>
          <p:nvPr>
            <p:ph type="subTitle" idx="1"/>
          </p:nvPr>
        </p:nvSpPr>
        <p:spPr>
          <a:xfrm>
            <a:off x="1371600" y="2207401"/>
            <a:ext cx="6400800" cy="1961231"/>
          </a:xfrm>
        </p:spPr>
        <p:txBody>
          <a:bodyPr>
            <a:normAutofit/>
          </a:bodyPr>
          <a:lstStyle/>
          <a:p>
            <a:r>
              <a:rPr lang="en-GB" sz="4800" dirty="0"/>
              <a:t>Mr Harrison</a:t>
            </a:r>
          </a:p>
          <a:p>
            <a:r>
              <a:rPr lang="en-GB" sz="4800" dirty="0"/>
              <a:t>Miss Clover</a:t>
            </a:r>
          </a:p>
        </p:txBody>
      </p:sp>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2082560"/>
          </a:xfrm>
        </p:spPr>
        <p:txBody>
          <a:bodyPr>
            <a:noAutofit/>
          </a:bodyPr>
          <a:lstStyle/>
          <a:p>
            <a:pPr>
              <a:lnSpc>
                <a:spcPct val="115000"/>
              </a:lnSpc>
              <a:spcAft>
                <a:spcPts val="0"/>
              </a:spcAft>
            </a:pPr>
            <a:br>
              <a:rPr lang="en-GB" sz="2900" dirty="0"/>
            </a:br>
            <a:br>
              <a:rPr lang="en-GB" sz="2900" dirty="0"/>
            </a:br>
            <a:br>
              <a:rPr lang="en-GB" sz="2900" dirty="0"/>
            </a:br>
            <a:br>
              <a:rPr lang="en-GB" sz="2900" dirty="0"/>
            </a:br>
            <a:br>
              <a:rPr lang="en-GB" sz="2900" dirty="0"/>
            </a:br>
            <a:br>
              <a:rPr lang="en-GB" sz="2900" dirty="0"/>
            </a:br>
            <a:br>
              <a:rPr lang="en-GB" sz="2900" dirty="0"/>
            </a:br>
            <a:br>
              <a:rPr lang="en-GB" sz="2900" dirty="0"/>
            </a:br>
            <a:r>
              <a:rPr lang="en-GB" sz="2900" dirty="0"/>
              <a:t>Equipment needed</a:t>
            </a:r>
            <a:br>
              <a:rPr lang="en-GB" sz="2900" dirty="0"/>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2 HB pencils</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Rollerball/ handwriting pens (blue and black ink) - not ballpoint</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whiteboard pens (we run out of these regularly) </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rubber</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30cm clear ruler</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pencil sharpener</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glue stick                            </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scissors</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protractor</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highlighters</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t>Colouring pencils and felt tips</a:t>
            </a:r>
            <a:br>
              <a:rPr lang="en-GB" sz="2900" dirty="0">
                <a:solidFill>
                  <a:schemeClr val="tx2"/>
                </a:solidFill>
                <a:latin typeface="Candara" panose="020E0502030303020204" pitchFamily="34" charset="0"/>
                <a:ea typeface="Calibri" panose="020F0502020204030204" pitchFamily="34" charset="0"/>
                <a:cs typeface="Times New Roman" panose="02020603050405020304" pitchFamily="18" charset="0"/>
              </a:rPr>
            </a:br>
            <a:endParaRPr lang="en-GB" sz="2900" dirty="0"/>
          </a:p>
        </p:txBody>
      </p:sp>
    </p:spTree>
    <p:extLst>
      <p:ext uri="{BB962C8B-B14F-4D97-AF65-F5344CB8AC3E}">
        <p14:creationId xmlns:p14="http://schemas.microsoft.com/office/powerpoint/2010/main" val="4051731135"/>
      </p:ext>
    </p:extLst>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2F1473B-6B89-48F0-B514-7A6A6D6EE561}"/>
              </a:ext>
            </a:extLst>
          </p:cNvPr>
          <p:cNvSpPr>
            <a:spLocks noGrp="1"/>
          </p:cNvSpPr>
          <p:nvPr>
            <p:ph idx="1"/>
          </p:nvPr>
        </p:nvSpPr>
        <p:spPr/>
        <p:txBody>
          <a:bodyPr/>
          <a:lstStyle/>
          <a:p>
            <a:r>
              <a:rPr lang="en-GB" u="sng" dirty="0">
                <a:hlinkClick r:id="rId2"/>
              </a:rPr>
              <a:t>Please follow this link to our school website to find information about school uniform:</a:t>
            </a:r>
          </a:p>
          <a:p>
            <a:endParaRPr lang="en-GB" dirty="0">
              <a:hlinkClick r:id="rId2"/>
            </a:endParaRPr>
          </a:p>
          <a:p>
            <a:r>
              <a:rPr lang="en-GB" dirty="0">
                <a:hlinkClick r:id="rId2"/>
              </a:rPr>
              <a:t>https://primarysite-prod-sorted.s3.amazonaws.com/homefields-primary-school/UploadedDocument/71503b8451ea496d8fa4e2f2d7a82f5e/homefields-primary-school-checklist.docx.pdf</a:t>
            </a:r>
            <a:endParaRPr lang="en-GB" dirty="0"/>
          </a:p>
        </p:txBody>
      </p:sp>
      <p:sp>
        <p:nvSpPr>
          <p:cNvPr id="3" name="Title 2">
            <a:extLst>
              <a:ext uri="{FF2B5EF4-FFF2-40B4-BE49-F238E27FC236}">
                <a16:creationId xmlns:a16="http://schemas.microsoft.com/office/drawing/2014/main" id="{E2646A7D-D13D-44FD-9A72-53D3DE097739}"/>
              </a:ext>
            </a:extLst>
          </p:cNvPr>
          <p:cNvSpPr>
            <a:spLocks noGrp="1"/>
          </p:cNvSpPr>
          <p:nvPr>
            <p:ph type="title"/>
          </p:nvPr>
        </p:nvSpPr>
        <p:spPr/>
        <p:txBody>
          <a:bodyPr/>
          <a:lstStyle/>
          <a:p>
            <a:r>
              <a:rPr lang="en-GB" dirty="0"/>
              <a:t>School Uniform</a:t>
            </a:r>
          </a:p>
        </p:txBody>
      </p:sp>
    </p:spTree>
    <p:extLst>
      <p:ext uri="{BB962C8B-B14F-4D97-AF65-F5344CB8AC3E}">
        <p14:creationId xmlns:p14="http://schemas.microsoft.com/office/powerpoint/2010/main" val="3070671271"/>
      </p:ext>
    </p:extLst>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2082560"/>
          </a:xfrm>
        </p:spPr>
        <p:txBody>
          <a:bodyPr>
            <a:noAutofit/>
          </a:bodyPr>
          <a:lstStyle/>
          <a:p>
            <a:pPr>
              <a:lnSpc>
                <a:spcPct val="115000"/>
              </a:lnSpc>
              <a:spcAft>
                <a:spcPts val="0"/>
              </a:spcAft>
            </a:pPr>
            <a:r>
              <a:rPr lang="en-GB" sz="2900" u="sng" dirty="0">
                <a:solidFill>
                  <a:schemeClr val="bg1"/>
                </a:solidFill>
              </a:rPr>
              <a:t>Desirable equipment</a:t>
            </a:r>
            <a:br>
              <a:rPr lang="en-GB" sz="2900" u="sng" dirty="0">
                <a:solidFill>
                  <a:schemeClr val="bg1"/>
                </a:solidFill>
              </a:rPr>
            </a:br>
            <a:br>
              <a:rPr lang="en-GB" sz="2900" dirty="0">
                <a:solidFill>
                  <a:schemeClr val="tx1"/>
                </a:solidFill>
              </a:rPr>
            </a:br>
            <a:r>
              <a:rPr lang="en-GB" sz="2900" dirty="0">
                <a:solidFill>
                  <a:schemeClr val="tx2">
                    <a:lumMod val="75000"/>
                  </a:schemeClr>
                </a:solidFill>
              </a:rPr>
              <a:t>Electronic spell-checker with thesaurus</a:t>
            </a:r>
            <a:br>
              <a:rPr lang="en-GB" sz="2900" dirty="0">
                <a:solidFill>
                  <a:schemeClr val="tx2">
                    <a:lumMod val="75000"/>
                  </a:schemeClr>
                </a:solidFill>
              </a:rPr>
            </a:br>
            <a:br>
              <a:rPr lang="en-GB" sz="2900" dirty="0">
                <a:solidFill>
                  <a:schemeClr val="tx2">
                    <a:lumMod val="75000"/>
                  </a:schemeClr>
                </a:solidFill>
              </a:rPr>
            </a:br>
            <a:r>
              <a:rPr lang="en-GB" sz="2900" dirty="0">
                <a:solidFill>
                  <a:schemeClr val="tx2">
                    <a:lumMod val="75000"/>
                  </a:schemeClr>
                </a:solidFill>
              </a:rPr>
              <a:t>This will really support their writing.</a:t>
            </a:r>
          </a:p>
        </p:txBody>
      </p:sp>
      <p:pic>
        <p:nvPicPr>
          <p:cNvPr id="1026" name="Picture 2" descr="Collins Pocket Spellchecker ...">
            <a:extLst>
              <a:ext uri="{FF2B5EF4-FFF2-40B4-BE49-F238E27FC236}">
                <a16:creationId xmlns:a16="http://schemas.microsoft.com/office/drawing/2014/main" id="{1D3849FB-9644-4831-A276-B58CC66CE2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6119" y="3350337"/>
            <a:ext cx="2871762" cy="2871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0303253"/>
      </p:ext>
    </p:extLst>
  </p:cSld>
  <p:clrMapOvr>
    <a:masterClrMapping/>
  </p:clrMapOvr>
  <p:transition advTm="43093">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6408712"/>
          </a:xfrm>
        </p:spPr>
        <p:txBody>
          <a:bodyPr>
            <a:noAutofit/>
          </a:bodyPr>
          <a:lstStyle/>
          <a:p>
            <a:pPr>
              <a:lnSpc>
                <a:spcPct val="115000"/>
              </a:lnSpc>
              <a:spcAft>
                <a:spcPts val="0"/>
              </a:spcAft>
            </a:pPr>
            <a:r>
              <a:rPr lang="en-GB" sz="2900" u="sng" dirty="0">
                <a:solidFill>
                  <a:schemeClr val="bg1"/>
                </a:solidFill>
              </a:rPr>
              <a:t>P.E. Days Autumn Term</a:t>
            </a:r>
            <a:br>
              <a:rPr lang="en-GB" sz="2900" u="sng" dirty="0">
                <a:solidFill>
                  <a:schemeClr val="bg1"/>
                </a:solidFill>
              </a:rPr>
            </a:br>
            <a:r>
              <a:rPr lang="en-GB" sz="2900" dirty="0">
                <a:solidFill>
                  <a:schemeClr val="tx2">
                    <a:lumMod val="75000"/>
                  </a:schemeClr>
                </a:solidFill>
              </a:rPr>
              <a:t> </a:t>
            </a:r>
            <a:br>
              <a:rPr lang="en-GB" sz="2900" dirty="0">
                <a:solidFill>
                  <a:schemeClr val="tx2">
                    <a:lumMod val="75000"/>
                  </a:schemeClr>
                </a:solidFill>
              </a:rPr>
            </a:br>
            <a:r>
              <a:rPr lang="en-GB" sz="2900" dirty="0">
                <a:solidFill>
                  <a:schemeClr val="tx2">
                    <a:lumMod val="75000"/>
                  </a:schemeClr>
                </a:solidFill>
              </a:rPr>
              <a:t>P.E. (Please come to school in P.E. clothes)</a:t>
            </a:r>
            <a:br>
              <a:rPr lang="en-GB" sz="2900" dirty="0">
                <a:solidFill>
                  <a:schemeClr val="tx2">
                    <a:lumMod val="75000"/>
                  </a:schemeClr>
                </a:solidFill>
              </a:rPr>
            </a:br>
            <a:r>
              <a:rPr lang="en-GB" sz="2900" dirty="0">
                <a:solidFill>
                  <a:schemeClr val="tx2">
                    <a:lumMod val="75000"/>
                  </a:schemeClr>
                </a:solidFill>
              </a:rPr>
              <a:t>Mr Harrison – Tuesday and Friday (rugby)</a:t>
            </a:r>
            <a:br>
              <a:rPr lang="en-GB" sz="2900" dirty="0">
                <a:solidFill>
                  <a:schemeClr val="tx2">
                    <a:lumMod val="75000"/>
                  </a:schemeClr>
                </a:solidFill>
              </a:rPr>
            </a:br>
            <a:r>
              <a:rPr lang="en-GB" sz="2900" dirty="0">
                <a:solidFill>
                  <a:schemeClr val="tx2">
                    <a:lumMod val="75000"/>
                  </a:schemeClr>
                </a:solidFill>
              </a:rPr>
              <a:t>Miss Clover – Tuesday and Friday (rugby)</a:t>
            </a:r>
            <a:br>
              <a:rPr lang="en-GB" sz="2900" dirty="0">
                <a:solidFill>
                  <a:schemeClr val="tx2">
                    <a:lumMod val="75000"/>
                  </a:schemeClr>
                </a:solidFill>
              </a:rPr>
            </a:br>
            <a:r>
              <a:rPr lang="en-GB" sz="2900" dirty="0">
                <a:solidFill>
                  <a:schemeClr val="tx2">
                    <a:lumMod val="75000"/>
                  </a:schemeClr>
                </a:solidFill>
              </a:rPr>
              <a:t>Please refer to the dress code information.</a:t>
            </a:r>
            <a:br>
              <a:rPr lang="en-GB" sz="2900" dirty="0">
                <a:solidFill>
                  <a:schemeClr val="tx2">
                    <a:lumMod val="75000"/>
                  </a:schemeClr>
                </a:solidFill>
              </a:rPr>
            </a:br>
            <a:br>
              <a:rPr lang="en-GB" sz="2900" dirty="0">
                <a:solidFill>
                  <a:schemeClr val="tx2">
                    <a:lumMod val="75000"/>
                  </a:schemeClr>
                </a:solidFill>
              </a:rPr>
            </a:br>
            <a:r>
              <a:rPr lang="en-GB" sz="2900" b="1" u="sng" dirty="0">
                <a:solidFill>
                  <a:schemeClr val="tx2">
                    <a:lumMod val="75000"/>
                  </a:schemeClr>
                </a:solidFill>
              </a:rPr>
              <a:t>OPAL Play</a:t>
            </a:r>
            <a:br>
              <a:rPr lang="en-GB" sz="2900" dirty="0">
                <a:solidFill>
                  <a:schemeClr val="tx2">
                    <a:lumMod val="75000"/>
                  </a:schemeClr>
                </a:solidFill>
              </a:rPr>
            </a:br>
            <a:r>
              <a:rPr lang="en-GB" sz="2900" dirty="0">
                <a:solidFill>
                  <a:schemeClr val="tx2">
                    <a:lumMod val="75000"/>
                  </a:schemeClr>
                </a:solidFill>
              </a:rPr>
              <a:t>Wellies needed for children to use the field when the weather becomes wet.</a:t>
            </a:r>
            <a:br>
              <a:rPr lang="en-GB" sz="2900" dirty="0">
                <a:solidFill>
                  <a:schemeClr val="tx2">
                    <a:lumMod val="75000"/>
                  </a:schemeClr>
                </a:solidFill>
              </a:rPr>
            </a:br>
            <a:br>
              <a:rPr lang="en-GB" sz="2900" dirty="0">
                <a:solidFill>
                  <a:schemeClr val="tx2">
                    <a:lumMod val="75000"/>
                  </a:schemeClr>
                </a:solidFill>
              </a:rPr>
            </a:br>
            <a:endParaRPr lang="en-GB" sz="2900" dirty="0">
              <a:solidFill>
                <a:schemeClr val="tx2">
                  <a:lumMod val="75000"/>
                </a:schemeClr>
              </a:solidFill>
            </a:endParaRPr>
          </a:p>
        </p:txBody>
      </p:sp>
    </p:spTree>
    <p:extLst>
      <p:ext uri="{BB962C8B-B14F-4D97-AF65-F5344CB8AC3E}">
        <p14:creationId xmlns:p14="http://schemas.microsoft.com/office/powerpoint/2010/main" val="2854755606"/>
      </p:ext>
    </p:extLst>
  </p:cSld>
  <p:clrMapOvr>
    <a:masterClrMapping/>
  </p:clrMapOvr>
  <p:transition advTm="43093">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A6B0A-5E4E-45E6-8659-8A7A70F56E99}"/>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CFA11F06-B94C-48A9-9C11-0348D9426FB7}"/>
              </a:ext>
            </a:extLst>
          </p:cNvPr>
          <p:cNvPicPr>
            <a:picLocks noChangeAspect="1"/>
          </p:cNvPicPr>
          <p:nvPr/>
        </p:nvPicPr>
        <p:blipFill>
          <a:blip r:embed="rId2"/>
          <a:stretch>
            <a:fillRect/>
          </a:stretch>
        </p:blipFill>
        <p:spPr>
          <a:xfrm>
            <a:off x="179512" y="188639"/>
            <a:ext cx="8964488" cy="6160361"/>
          </a:xfrm>
          <a:prstGeom prst="rect">
            <a:avLst/>
          </a:prstGeom>
        </p:spPr>
      </p:pic>
    </p:spTree>
    <p:extLst>
      <p:ext uri="{BB962C8B-B14F-4D97-AF65-F5344CB8AC3E}">
        <p14:creationId xmlns:p14="http://schemas.microsoft.com/office/powerpoint/2010/main" val="4267141789"/>
      </p:ext>
    </p:extLst>
  </p:cSld>
  <p:clrMapOvr>
    <a:masterClrMapping/>
  </p:clrMapOvr>
  <p:transition>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112"/>
            <a:ext cx="8229600" cy="1185640"/>
          </a:xfrm>
        </p:spPr>
        <p:txBody>
          <a:bodyPr>
            <a:normAutofit/>
          </a:bodyPr>
          <a:lstStyle/>
          <a:p>
            <a:r>
              <a:rPr lang="en-GB" sz="5400" dirty="0">
                <a:solidFill>
                  <a:srgbClr val="C00000"/>
                </a:solidFill>
                <a:latin typeface="Broadway" pitchFamily="82" charset="0"/>
              </a:rPr>
              <a:t>Reading</a:t>
            </a:r>
          </a:p>
        </p:txBody>
      </p:sp>
      <p:pic>
        <p:nvPicPr>
          <p:cNvPr id="3074" name="Picture 2" descr="http://t0.gstatic.com/images?q=tbn:ANd9GcQU0XWN7EbPPbUFZ0PhtA447kCQMwvLQVCn8BgLjGtZGbamOqBmbA"/>
          <p:cNvPicPr>
            <a:picLocks noChangeAspect="1" noChangeArrowheads="1"/>
          </p:cNvPicPr>
          <p:nvPr/>
        </p:nvPicPr>
        <p:blipFill>
          <a:blip r:embed="rId3"/>
          <a:srcRect/>
          <a:stretch>
            <a:fillRect/>
          </a:stretch>
        </p:blipFill>
        <p:spPr bwMode="auto">
          <a:xfrm rot="791487">
            <a:off x="494492" y="593740"/>
            <a:ext cx="1458979" cy="2240863"/>
          </a:xfrm>
          <a:prstGeom prst="rect">
            <a:avLst/>
          </a:prstGeom>
          <a:noFill/>
        </p:spPr>
      </p:pic>
      <p:sp>
        <p:nvSpPr>
          <p:cNvPr id="3076" name="AutoShape 4" descr="data:image/jpeg;base64,/9j/4AAQSkZJRgABAQAAAQABAAD/2wBDAAkGBwgHBgkIBwgKCgkLDRYPDQwMDRsUFRAWIB0iIiAdHx8kKDQsJCYxJx8fLT0tMTU3Ojo6Iys/RD84QzQ5Ojf/2wBDAQoKCg0MDRoPDxo3JR8lNzc3Nzc3Nzc3Nzc3Nzc3Nzc3Nzc3Nzc3Nzc3Nzc3Nzc3Nzc3Nzc3Nzc3Nzc3Nzc3Nzf/wAARCACsAHEDASIAAhEBAxEB/8QAHAAAAQUBAQEAAAAAAAAAAAAABgABBAUHAgMI/8QASRAAAQMDAgIGBQcKBAQHAAAAAQIDBAAFEQYhEjEHEyJBUWEUMnGB0RUjNVJzkbIWQlNUYpKTobHBJDNy4Rc0Y8IIN0NkorPw/8QAGQEBAQEBAQEAAAAAAAAAAAAAAAEEAwIF/8QAKBEAAgIABgEDBAMAAAAAAAAAAAECAwQREiExURMiMtEUQWGBkbHB/9oADAMBAAIRAxEAPwDH7jOlpnyUplyAA8vA61Ww4j51Lsdt1Hf1PIsyJkxTIBcDbpykE4HM1WXP6RlfbL/EaJ+iu9Jsmr4jsqcYkFSXfSFFZCFfNLCOLHPtEY88UBXO2nUzLtwacanJctqAuYkuH5lJGQTvXo1YtVvXP5MbjzlzeoEjqA6eLqzjCufLcURaK1PEiM6ulXp1mY/LjIDTUtRIlFKj2T3nbFEJ1HYpXSHNlm5w2YUjT3oiXVFfVJcKUjg7JCtvIg7bEUKZneoOobE82xdxMiOuJ40IcdOSM89jVb8oTf1yR/FV8avNasRmrkhUS9sXRtxBVlguFLG/qDrFKV95obxQEj5Qm/rkj+Kr40vlCb+uSP4qvjUalQhc2mXKcU4VypBxjGXVfHyrq3S5ToddVKfO/LrVbd/jUazEBToPM4P9a7tfZ65n84H/AGoDu1y5Trri1ynzwjbLqu/31ZCTIA/5h/8Aiq+NU9qPVvOtq9Y8h7KsuVCHt6VI/WH/AOKfjXK5MjgV/iH+X6VXxrjB/wDwrlfqK/0mgDLrZH6Z7+IfjSrnNKgBbSMONcOkWBEmsoejvTylxtYyFDiOxrSXujsK6W0BOm8aXCeFRCcNE9STnnn18D21nOjJUeF0kQJUx5tiO1PKnHXVBKUjJ3JPKtMV0hP/APF4Rfyijfkv63EHGuqHzH18Z/zPOh6Mt6RYMW2a2u8G3spZjMu8LbaOSRwjl99G3Stpqy2e8aTZtluZjtzFf4hKM4c7TfPfzP30FdJUuPP11eZcJ9p+O49lDragpKhwjcEbGtk1YjRmq5FllydYQIy7akKQhEhs8Ryk75O3q0Bn3ThYrVp+/wAGPZ4LURlcYrUhvPaPF35NGNp6OLNqHoshOxITLN5fipcRKGQVLB5HfGDyPtoS6d7vbrzqGA9ap0aY2iLwqWw6FgHi5HBonja5gWHo2025BuEV6fDca6+Eh5JcLfaCwUg55Hv5HFADnSNp21Wvo+0zOh21ESdJCfSVYIWT1eSFA8jmrLo0sumnOju5X6/WVqcqG64pR34yhIBwNwK9+nPUVlvmnLSmz3KLKWmSXFNtOpUpCSg+sAcj399N0YT7E50a3Ox3e+Qrc5NddQeteQlaUqSBxAEjPfQFXeJ2lrtYXhpfQ1ziynSnqZyYxUhICxxbhR/NCh76HtBW2Lcdf2uLMZQ/ClrWHGz6q+wo428wDWsaLVpfSMSXHa17HnxnGuFqO/MRwMnckpTxYGc71lHRlc4sXV1lfuEhuO1HdUVuuqCUpT1awCSdhuQPeKgNE1Sej/TNxlRZ2hpq245SDKaYJZVxBJGFFY8ce0VmkZ+2XHVTbcJnq4D9zQGoyxjDKnRhGM79k451quq4eltTT5L8rpIU1EfKT6Aie2phPCANkE45jPLmayePBg2/WDC4kxLsKJc04kZSUraS6O3kbAYGaFZsF5g6BtOroGm39KMrkzUoU26kAISFKUkZyrPNJ5DvrNOlKNb7Hq+4QLfHbjx0Ib6thoYAy2kk/eTWyHpD0wvULsRy42/0cRUOsz+MFHWcSgpsq+sAEqG/eawvXchV21NcLhNlxJByEJfh7NOpSkBKhue7GR3HI7qELnrXfBNKvXrGP2fupUIDGlrLH1Fr1i0THHW2JUh1K1skBQwFHbII5gd1HV60N0aWK4u267amu0eU0AVNkA4BGRuGiO+hfox/82bcf/dPfgXWk6v6PtQ3PX6tTWiTZghBbLTc1bhyUoA7SQgjGc7ZqlRjOr4lihXctaYnvTreGkkPP+txd49VPl3VZ9GGkWtY35yHMckMwmGFPPPM4BTuABkgjfP8jWi9P0ViPp2zFEeMh4yCHVMoCQTwHPIcs130eCDonoulX68JeSq5KyQwE9aUHsN8Oe/cqHtqAz7pP0Wzo66RG7c+9IgS2OsaceUCriB7Q2AHek++p/RPoK261TcvlGRMZ9FKOD0ZSRnOc54knwo01cq1646JPT7Kl7NnOW0ySnrUpQMLCsZG6N/cKif+G8gIvgJxlTWD+9VBQ6Y6KXLjrS7We6OyGoFuGfSGSApzi3bxkEbpyTttihPWun41g1rMskV15yOw42hK3SCshSUk5IAH5x7q33Tuuo96a00Yxa9NuYWZaeHdAaQQoeR4ynGe4msY6Vu10rXPH6wx/wDWigC/UPRr0f6Z9FF81BdoplJUWtkqCuHGfVbP1hzoL1LadKQnojmlLtLntcKy+qRtwEEcOOwnbHF48q3jWts1Bc0286ccsoDbaw/8ptFfMJxw4SrHI55d1YHrvSl00e3BjXF2GtMlKuExnVL2RjnxJTjmKFDXT3RzaZmk2b9qq8uQI0gBaAhSEIQgnCSpSwdzse7GQKGta6W0laokZzSeoV3CQt4pdT6QhzgRwk5wgA8wBnzrTeh5q/p0PBcauUFcRfGWGn2VlbQ41Ap4goZGRkbbZqq6fn7aLHbmpSmF30LBSWdlJRjtnnkIJ5A99QhjRizNgZR+85pnIACCuQ+pRAPPb+tV5kPfpV/vGuCoqOVEk+dUhpnzXl95pV4UqAArl9Iyvtl/iNRsjwqRc/pGV9sv8RqNQDg4PKnKio5PPGN6bBp8EDlQHY4xhQSoHxAxXKVlPqlQ3zsantXMoQlBZGwxsrH9q79LhPf5zWD3kp/uKArUr4c42yMbHFdtJckPBIJKld5OcCuXQhTxDAUUE4TnnVmhKLfHK3MF07f7UB5zAxFaDKUILhHrEAn21W5xyFdOLU4tS1HJUcmuKAcnNOlfCNgM+Nc0qAVOO+mpx30Bo1KlSoABuf0jK+2X+I14JTnJ8KkXEZuUkf8AWX+I0eaA0myYyb1eW0qZUOKLHc9VYGQVrBG6fAd/M7c+dtsaoa5HuEHZLTEi9HujF3mUiVdmXEWxAykHs+kqzsB+z4kewUTXno6tMm7TJBlvx23HPm2IzCEobGBsMn+3xojgzQ84t1ZVlR2zucchWS9JTrv5XzgXVFs8Cko6zISCgbY7q+RRiMRicTJRlpSXWZutorognJZhNK6MYRbBg3WSkjmX46VJ/wDiaDb9pG7WJsvSmkOxth6QweJAztvyKfeBVZEuMyGtLkSU+ysHIKHCKPdI67kyJbVvurRfLvYQ6w0VLJ8FIGeIewe41uf1VXqzUl/DM68M9uGBFubabCn3FjKQcDw868VdbcH1cA9UbA9wrRdc6Gt1kt8u7oS7xO4S1CYI4WVE7uKP1P2R3nnjlmsV7qX0q/N5H2VopuhdHXDg4Tg4PJnioFJIOxGxpqsbqxhSXkDZWyvbVea6nkalSpUAqcd9NTjvoDRqVKlQAxZ7X8s6vRBUPmlylF47jhbSolZ28gffitE1FeW29Q2mzNqbZaWsKdSfVSACGkezIH3Chzo2TnWF1WfzGHcD2upH9CaH9bulzVlyUrfDoT7kpAH9KxTj5cTofCWf7exqg/HVqXLf9GpWtzA4V5Ch2dweyfD+VD2ubKLzwOwWSu4tAJwk56xvwPcME5z4ZydhXpoWbdLpb1mQyp0xV9WX1DdQxyVnmRtvz8ak3BS0PphOqw4s5eSDjCB6qD7d1Y/057q+ZCDoxDye6PpvTfVuuQXtGiS8oGc+F7epHPZHtWf+0H2irqbLt2gmVi1pbN2kIwnbjUlB71KOcDbkME1bXC7RbFblynU5UBhtvOC6vuHxPhWSXCc/cpr0uWriedVxLVjA8AB4ADYVuoduJk5We3rsw3quhaYLc0jRGoHNRsz7VenPSHFoUsLXsXEHAKfdnbyPlWc3WEq3XKTCcO7LhRk94HI/dV/0fsy4+oYMvqnERHlqYLhTgLKkq2GefIHavLpHbDerZRT/AOohtZ9vCB/autcVXiZQjw1n+zjPOdKk+U8ilMtCrf1KxlYwB7M1CPOmpVtMwqVKlQCpx301OO+gNGpUqVAQtASUMa3ltqODIS82keJ4gr/tqFra39XrRxt5XAxLW24F/sqwFH3Hi+6qN2S5DvbkllWHWZJWg+YVmtH1DCZ1rpyPcbYOKYyFFLZ2J5cTZ89tv96w3PxXqx8NZfBqr9dTh91uFWpbk5pixmfb2E+juqC1hsYIVkBX37HPtoDXqO13qQ22xEMeU4SeJPZBPn5mo+ntZEw16f1Ol163u/NhxIJdYPLcfnY+/wBtUU+xIss9xm7TEpSg/Npj9px5OAQodyQQeZOcjlsa5UYJRclZ7u+zo8VJZOHBc3y3u3aKwpLbiZCCQyeMlLwPMYPqnYb8v61RPWuHbY7Ei4SW3n1qVmCwsFaMdzigezn7/wC2kNS7RF0la13WSIqX446sLKlrIGw2SMq2xk4xv3UD6yspjPRp0MB6PNA4VtdoOL7iPb/UHxrphb224SWSTaRcTCLXkjz90Eum9RPakv0JhMCNHYhNrfURlxWccIAJ9QZKeQHLGaDtdykydVz1IVlCFBpO+ccIAP8AMGjK3sI0JpZ6VL4Rc5QwEZzhWOyj3cz51mDrinFqW4pSlqJKiTkk+NeqUrLpWR4Wy/042NxrUXy9zzpUqVbTMKlSpUAqcd9NTjvoDRqVKlQAHcNrlJP/AFl/iNGFhh3rSkBN9fU0zCeUlLsNfEXVo/NVw4wM5wCSOfLFCM11bF2fdaVwrQ+spI7jxGvCRIckOqdfdcddUcqW4oqUT5k14nBTjpfB6jLS81yas2bFqxK5Nsl+gXNacLWhKQ9y7wefPmkg7c6oJmgb/wBU1GRIhyGY5UGfnClQBOSMEbb748SaBkJWs9lKlEb7DNWsbUl7iN9Wzc5KUjuUrix99ZlRbXtXPbp/J3dtc95x3/AVStD3+6ymTMehx2mWUMNpDhc6ttIxgADfvPPmTVvGdsehIa46prsuUtYcLaSCriAxlKeSNs7k5oBVfb3dMsuXSQU4yQV8IP3VUpaWtwtoHEsE5Ao6LbFlbLbpfIV0IPOC3/Ja6ru8q73RT77yHGgPmA36qUHyO+fHO9UtWSW2oKON7C3iMBI7q703bZd6vkWBbgyJL6yG+tVwoGAScnwwDWqMVGKjHhHBycnmyqxTUb3PR94t4lOLTaHmmYInKcju8aHGispykj1jkVPhdHmoZ02ZDQ5Y+vjvBpxl17BUrgSrKRjJHCR/OvRMl2Z1gUsb0bjSV4OmnLwBaFREJcfDXW/OLQ2vq1LSnvTkc/PzqS5obUEeaqDIi23LLzDe6yEqLoPCQcctjn2HaoVKPZn5FLxrQIehtQvyUxOptiHA4+xmQtQx1OOIk49XBBB7xQnqS2v2e8SbfKVFW6zw8Soq+Jo5SFDhPsI9+apGkuAypUqVCADc/pGV9sv8RqNUm5/SMr7Zf4jUagPaPIcYXls89iD31M9PYcB9Ijg+BGDVbSoCdGcbFwSWgUoUcAH2fGmkOLizHVN4SV+Izsd6itL6txC/qkGpl4T88hfcpNAQlLUtXEskq8TRL0aKlJ1xazAQw5J6xfAiQspQrsKyCQCRkZA88UMUR9HlpYvmsbdb5bjzbLhcWpTCuFfYbUsYPdumgNVlafcdFxttttKYVwmabSVW8SeMNr65XZBUrA2HiBTu2G5Oao1vfLRHMi4IQiBDbQ4lJS4tpHGvKsAcKcY37zQ3a7Xpe9asju2ufdlQhaHJUpBlfPpUkn5sq9mDgGurzp2HBf1GqDMuaGo9pYuEcLkniC14B4settQFxCQwz0VBh6OsTmrHNT1nWdlAEkhScd5yOflRhd5UaZMTwE+lxLzCiu+aMdYg49jhGfI1hfoQ/wCHPyuJEkSTdTCI65XB1RaLhHD/AKt6M9P6LiXm42yKZk5Ds/T3yipz0g/8zxhCVewZoA9beYuU+3yozKH3pLdwS+0SUpceShLSh5AlH8818/6xiPQNSTo0i2N2xxKkkwmnA4lnKUkAKB32OffR9aNKQ27u03NF5UljTqbk9GiOq61UhSwlaU+Gd9vGgXW8eJE1RPYt65a4yFJ4DNSoOjsJJCuIA7EkDI5AUAUUq5386VAAdz+kZX2y/wARqNUm5/SMr7Zf4jUagFSpV0hKlqCUjJPIUBzVjO+cgx3O8YH8v9qdMRiMjjlqClncIBr2bkuKGI0RXAOWTgUBT0TdHF1hWTWdvuFzcU3Fb61Li0IKykKbWkHA3O6hUFch8f50MlPkc4rz6mLLz1Pzbo5g/D4UBoFqu2iLLqiO3bZrwtqrM7EkzfRVhS3VE9opxnOMd2KnP6m0jPvl7jybu+zbJVpjwW5QirKllGM9nhyOXfisifQ4ysoWCD4+PnmvMEjlQGjWp/RzukJ9hud8kxkN3ZyXFWiKtSnkBvgST2cDO+1S4usrVEZiLYmqRJj6UVBQepUeCWFhSU8sd2c8qy7JpFRPMmgNhn6y05edcG6u3ada2nLKmOmTEDiVMv8AHkpKUjKhgn9nIHuA+ka6xL3rK43C3vLfjO9UEOLQUlfC2hJJB35g0NZPjSyTzoDRsUqVKgAG5/SMr7Zf4jUajKXpyG5LfWp1/KnFE4Unx9leX5MQv0sj95PwoATFWTCUwoweUniec2QKvEaYhFQHWyOf1k/CpTlhjOSkKU8+eAZAynH9KAGgluMn0iX2317hPhSDk6SOJkBpvuJ76I1adiPSeNb0jKTsOJONvdUoWSP+lePvT8KAEibgyCokOJG5GAacdTOGQOrkJ5UW/IkfudeHvT8KiP6diIeS8h6QlfPZSR/agB5P+MaUw9gPt8j41VKGFEEYIPKjldgi+kodDz4VjGxT8KjyNNQlOqUXZGTvspPh7KADaVFv5MQv0sj95PwpfkxC/SyP3k/CgBKnHfRZ+TEL9LI/eT8KZWmoQGzsjl9ZPwoC7pVY/J7X1l/ePhSoD//Z"/>
          <p:cNvSpPr>
            <a:spLocks noChangeAspect="1" noChangeArrowheads="1"/>
          </p:cNvSpPr>
          <p:nvPr/>
        </p:nvSpPr>
        <p:spPr bwMode="auto">
          <a:xfrm>
            <a:off x="63500" y="-584200"/>
            <a:ext cx="790575" cy="11906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8" name="AutoShape 6" descr="data:image/jpeg;base64,/9j/4AAQSkZJRgABAQAAAQABAAD/2wBDAAkGBwgHBgkIBwgKCgkLDRYPDQwMDRsUFRAWIB0iIiAdHx8kKDQsJCYxJx8fLT0tMTU3Ojo6Iys/RD84QzQ5Ojf/2wBDAQoKCg0MDRoPDxo3JR8lNzc3Nzc3Nzc3Nzc3Nzc3Nzc3Nzc3Nzc3Nzc3Nzc3Nzc3Nzc3Nzc3Nzc3Nzc3Nzc3Nzf/wAARCACsAHEDASIAAhEBAxEB/8QAHAAAAQUBAQEAAAAAAAAAAAAABgABBAUHAgMI/8QASRAAAQMDAgIGBQcKBAQHAAAAAQIDBAAFEQYhEjEHEyJBUWEUMnGB0RUjNVJzkbIWQlNUYpKTobHBJDNy4Rc0Y8IIN0NkorPw/8QAGQEBAQEBAQEAAAAAAAAAAAAAAAEEAwIF/8QAKBEAAgIABgEDBAMAAAAAAAAAAAECAwQREiExURMiMtEUQWGBkbHB/9oADAMBAAIRAxEAPwDH7jOlpnyUplyAA8vA61Ww4j51Lsdt1Hf1PIsyJkxTIBcDbpykE4HM1WXP6RlfbL/EaJ+iu9Jsmr4jsqcYkFSXfSFFZCFfNLCOLHPtEY88UBXO2nUzLtwacanJctqAuYkuH5lJGQTvXo1YtVvXP5MbjzlzeoEjqA6eLqzjCufLcURaK1PEiM6ulXp1mY/LjIDTUtRIlFKj2T3nbFEJ1HYpXSHNlm5w2YUjT3oiXVFfVJcKUjg7JCtvIg7bEUKZneoOobE82xdxMiOuJ40IcdOSM89jVb8oTf1yR/FV8avNasRmrkhUS9sXRtxBVlguFLG/qDrFKV95obxQEj5Qm/rkj+Kr40vlCb+uSP4qvjUalQhc2mXKcU4VypBxjGXVfHyrq3S5ToddVKfO/LrVbd/jUazEBToPM4P9a7tfZ65n84H/AGoDu1y5Trri1ynzwjbLqu/31ZCTIA/5h/8Aiq+NU9qPVvOtq9Y8h7KsuVCHt6VI/WH/AOKfjXK5MjgV/iH+X6VXxrjB/wDwrlfqK/0mgDLrZH6Z7+IfjSrnNKgBbSMONcOkWBEmsoejvTylxtYyFDiOxrSXujsK6W0BOm8aXCeFRCcNE9STnnn18D21nOjJUeF0kQJUx5tiO1PKnHXVBKUjJ3JPKtMV0hP/APF4Rfyijfkv63EHGuqHzH18Z/zPOh6Mt6RYMW2a2u8G3spZjMu8LbaOSRwjl99G3Stpqy2e8aTZtluZjtzFf4hKM4c7TfPfzP30FdJUuPP11eZcJ9p+O49lDragpKhwjcEbGtk1YjRmq5FllydYQIy7akKQhEhs8Ryk75O3q0Bn3ThYrVp+/wAGPZ4LURlcYrUhvPaPF35NGNp6OLNqHoshOxITLN5fipcRKGQVLB5HfGDyPtoS6d7vbrzqGA9ap0aY2iLwqWw6FgHi5HBonja5gWHo2025BuEV6fDca6+Eh5JcLfaCwUg55Hv5HFADnSNp21Wvo+0zOh21ESdJCfSVYIWT1eSFA8jmrLo0sumnOju5X6/WVqcqG64pR34yhIBwNwK9+nPUVlvmnLSmz3KLKWmSXFNtOpUpCSg+sAcj399N0YT7E50a3Ox3e+Qrc5NddQeteQlaUqSBxAEjPfQFXeJ2lrtYXhpfQ1ziynSnqZyYxUhICxxbhR/NCh76HtBW2Lcdf2uLMZQ/ClrWHGz6q+wo428wDWsaLVpfSMSXHa17HnxnGuFqO/MRwMnckpTxYGc71lHRlc4sXV1lfuEhuO1HdUVuuqCUpT1awCSdhuQPeKgNE1Sej/TNxlRZ2hpq245SDKaYJZVxBJGFFY8ce0VmkZ+2XHVTbcJnq4D9zQGoyxjDKnRhGM79k451quq4eltTT5L8rpIU1EfKT6Aie2phPCANkE45jPLmayePBg2/WDC4kxLsKJc04kZSUraS6O3kbAYGaFZsF5g6BtOroGm39KMrkzUoU26kAISFKUkZyrPNJ5DvrNOlKNb7Hq+4QLfHbjx0Ib6thoYAy2kk/eTWyHpD0wvULsRy42/0cRUOsz+MFHWcSgpsq+sAEqG/eawvXchV21NcLhNlxJByEJfh7NOpSkBKhue7GR3HI7qELnrXfBNKvXrGP2fupUIDGlrLH1Fr1i0THHW2JUh1K1skBQwFHbII5gd1HV60N0aWK4u267amu0eU0AVNkA4BGRuGiO+hfox/82bcf/dPfgXWk6v6PtQ3PX6tTWiTZghBbLTc1bhyUoA7SQgjGc7ZqlRjOr4lihXctaYnvTreGkkPP+txd49VPl3VZ9GGkWtY35yHMckMwmGFPPPM4BTuABkgjfP8jWi9P0ViPp2zFEeMh4yCHVMoCQTwHPIcs130eCDonoulX68JeSq5KyQwE9aUHsN8Oe/cqHtqAz7pP0Wzo66RG7c+9IgS2OsaceUCriB7Q2AHek++p/RPoK261TcvlGRMZ9FKOD0ZSRnOc54knwo01cq1646JPT7Kl7NnOW0ySnrUpQMLCsZG6N/cKif+G8gIvgJxlTWD+9VBQ6Y6KXLjrS7We6OyGoFuGfSGSApzi3bxkEbpyTttihPWun41g1rMskV15yOw42hK3SCshSUk5IAH5x7q33Tuuo96a00Yxa9NuYWZaeHdAaQQoeR4ynGe4msY6Vu10rXPH6wx/wDWigC/UPRr0f6Z9FF81BdoplJUWtkqCuHGfVbP1hzoL1LadKQnojmlLtLntcKy+qRtwEEcOOwnbHF48q3jWts1Bc0286ccsoDbaw/8ptFfMJxw4SrHI55d1YHrvSl00e3BjXF2GtMlKuExnVL2RjnxJTjmKFDXT3RzaZmk2b9qq8uQI0gBaAhSEIQgnCSpSwdzse7GQKGta6W0laokZzSeoV3CQt4pdT6QhzgRwk5wgA8wBnzrTeh5q/p0PBcauUFcRfGWGn2VlbQ41Ap4goZGRkbbZqq6fn7aLHbmpSmF30LBSWdlJRjtnnkIJ5A99QhjRizNgZR+85pnIACCuQ+pRAPPb+tV5kPfpV/vGuCoqOVEk+dUhpnzXl95pV4UqAArl9Iyvtl/iNRsjwqRc/pGV9sv8RqNQDg4PKnKio5PPGN6bBp8EDlQHY4xhQSoHxAxXKVlPqlQ3zsantXMoQlBZGwxsrH9q79LhPf5zWD3kp/uKArUr4c42yMbHFdtJckPBIJKld5OcCuXQhTxDAUUE4TnnVmhKLfHK3MF07f7UB5zAxFaDKUILhHrEAn21W5xyFdOLU4tS1HJUcmuKAcnNOlfCNgM+Nc0qAVOO+mpx30Bo1KlSoABuf0jK+2X+I14JTnJ8KkXEZuUkf8AWX+I0eaA0myYyb1eW0qZUOKLHc9VYGQVrBG6fAd/M7c+dtsaoa5HuEHZLTEi9HujF3mUiVdmXEWxAykHs+kqzsB+z4kewUTXno6tMm7TJBlvx23HPm2IzCEobGBsMn+3xojgzQ84t1ZVlR2zucchWS9JTrv5XzgXVFs8Cko6zISCgbY7q+RRiMRicTJRlpSXWZutorognJZhNK6MYRbBg3WSkjmX46VJ/wDiaDb9pG7WJsvSmkOxth6QweJAztvyKfeBVZEuMyGtLkSU+ysHIKHCKPdI67kyJbVvurRfLvYQ6w0VLJ8FIGeIewe41uf1VXqzUl/DM68M9uGBFubabCn3FjKQcDw868VdbcH1cA9UbA9wrRdc6Gt1kt8u7oS7xO4S1CYI4WVE7uKP1P2R3nnjlmsV7qX0q/N5H2VopuhdHXDg4Tg4PJnioFJIOxGxpqsbqxhSXkDZWyvbVea6nkalSpUAqcd9NTjvoDRqVKlQAxZ7X8s6vRBUPmlylF47jhbSolZ28gffitE1FeW29Q2mzNqbZaWsKdSfVSACGkezIH3Chzo2TnWF1WfzGHcD2upH9CaH9bulzVlyUrfDoT7kpAH9KxTj5cTofCWf7exqg/HVqXLf9GpWtzA4V5Ch2dweyfD+VD2ubKLzwOwWSu4tAJwk56xvwPcME5z4ZydhXpoWbdLpb1mQyp0xV9WX1DdQxyVnmRtvz8ak3BS0PphOqw4s5eSDjCB6qD7d1Y/057q+ZCDoxDye6PpvTfVuuQXtGiS8oGc+F7epHPZHtWf+0H2irqbLt2gmVi1pbN2kIwnbjUlB71KOcDbkME1bXC7RbFblynU5UBhtvOC6vuHxPhWSXCc/cpr0uWriedVxLVjA8AB4ADYVuoduJk5We3rsw3quhaYLc0jRGoHNRsz7VenPSHFoUsLXsXEHAKfdnbyPlWc3WEq3XKTCcO7LhRk94HI/dV/0fsy4+oYMvqnERHlqYLhTgLKkq2GefIHavLpHbDerZRT/AOohtZ9vCB/autcVXiZQjw1n+zjPOdKk+U8ilMtCrf1KxlYwB7M1CPOmpVtMwqVKlQCpx301OO+gNGpUqVAQtASUMa3ltqODIS82keJ4gr/tqFra39XrRxt5XAxLW24F/sqwFH3Hi+6qN2S5DvbkllWHWZJWg+YVmtH1DCZ1rpyPcbYOKYyFFLZ2J5cTZ89tv96w3PxXqx8NZfBqr9dTh91uFWpbk5pixmfb2E+juqC1hsYIVkBX37HPtoDXqO13qQ22xEMeU4SeJPZBPn5mo+ntZEw16f1Ol163u/NhxIJdYPLcfnY+/wBtUU+xIss9xm7TEpSg/Npj9px5OAQodyQQeZOcjlsa5UYJRclZ7u+zo8VJZOHBc3y3u3aKwpLbiZCCQyeMlLwPMYPqnYb8v61RPWuHbY7Ei4SW3n1qVmCwsFaMdzigezn7/wC2kNS7RF0la13WSIqX446sLKlrIGw2SMq2xk4xv3UD6yspjPRp0MB6PNA4VtdoOL7iPb/UHxrphb224SWSTaRcTCLXkjz90Eum9RPakv0JhMCNHYhNrfURlxWccIAJ9QZKeQHLGaDtdykydVz1IVlCFBpO+ccIAP8AMGjK3sI0JpZ6VL4Rc5QwEZzhWOyj3cz51mDrinFqW4pSlqJKiTkk+NeqUrLpWR4Wy/042NxrUXy9zzpUqVbTMKlSpUAqcd9NTjvoDRqVKlQAHcNrlJP/AFl/iNGFhh3rSkBN9fU0zCeUlLsNfEXVo/NVw4wM5wCSOfLFCM11bF2fdaVwrQ+spI7jxGvCRIckOqdfdcddUcqW4oqUT5k14nBTjpfB6jLS81yas2bFqxK5Nsl+gXNacLWhKQ9y7wefPmkg7c6oJmgb/wBU1GRIhyGY5UGfnClQBOSMEbb748SaBkJWs9lKlEb7DNWsbUl7iN9Wzc5KUjuUrix99ZlRbXtXPbp/J3dtc95x3/AVStD3+6ymTMehx2mWUMNpDhc6ttIxgADfvPPmTVvGdsehIa46prsuUtYcLaSCriAxlKeSNs7k5oBVfb3dMsuXSQU4yQV8IP3VUpaWtwtoHEsE5Ao6LbFlbLbpfIV0IPOC3/Ja6ru8q73RT77yHGgPmA36qUHyO+fHO9UtWSW2oKON7C3iMBI7q703bZd6vkWBbgyJL6yG+tVwoGAScnwwDWqMVGKjHhHBycnmyqxTUb3PR94t4lOLTaHmmYInKcju8aHGispykj1jkVPhdHmoZ02ZDQ5Y+vjvBpxl17BUrgSrKRjJHCR/OvRMl2Z1gUsb0bjSV4OmnLwBaFREJcfDXW/OLQ2vq1LSnvTkc/PzqS5obUEeaqDIi23LLzDe6yEqLoPCQcctjn2HaoVKPZn5FLxrQIehtQvyUxOptiHA4+xmQtQx1OOIk49XBBB7xQnqS2v2e8SbfKVFW6zw8Soq+Jo5SFDhPsI9+apGkuAypUqVCADc/pGV9sv8RqNUm5/SMr7Zf4jUagPaPIcYXls89iD31M9PYcB9Ijg+BGDVbSoCdGcbFwSWgUoUcAH2fGmkOLizHVN4SV+Izsd6itL6txC/qkGpl4T88hfcpNAQlLUtXEskq8TRL0aKlJ1xazAQw5J6xfAiQspQrsKyCQCRkZA88UMUR9HlpYvmsbdb5bjzbLhcWpTCuFfYbUsYPdumgNVlafcdFxttttKYVwmabSVW8SeMNr65XZBUrA2HiBTu2G5Oao1vfLRHMi4IQiBDbQ4lJS4tpHGvKsAcKcY37zQ3a7Xpe9asju2ufdlQhaHJUpBlfPpUkn5sq9mDgGurzp2HBf1GqDMuaGo9pYuEcLkniC14B4settQFxCQwz0VBh6OsTmrHNT1nWdlAEkhScd5yOflRhd5UaZMTwE+lxLzCiu+aMdYg49jhGfI1hfoQ/wCHPyuJEkSTdTCI65XB1RaLhHD/AKt6M9P6LiXm42yKZk5Ds/T3yipz0g/8zxhCVewZoA9beYuU+3yozKH3pLdwS+0SUpceShLSh5AlH8818/6xiPQNSTo0i2N2xxKkkwmnA4lnKUkAKB32OffR9aNKQ27u03NF5UljTqbk9GiOq61UhSwlaU+Gd9vGgXW8eJE1RPYt65a4yFJ4DNSoOjsJJCuIA7EkDI5AUAUUq5386VAAdz+kZX2y/wARqNUm5/SMr7Zf4jUagFSpV0hKlqCUjJPIUBzVjO+cgx3O8YH8v9qdMRiMjjlqClncIBr2bkuKGI0RXAOWTgUBT0TdHF1hWTWdvuFzcU3Fb61Li0IKykKbWkHA3O6hUFch8f50MlPkc4rz6mLLz1Pzbo5g/D4UBoFqu2iLLqiO3bZrwtqrM7EkzfRVhS3VE9opxnOMd2KnP6m0jPvl7jybu+zbJVpjwW5QirKllGM9nhyOXfisifQ4ysoWCD4+PnmvMEjlQGjWp/RzukJ9hud8kxkN3ZyXFWiKtSnkBvgST2cDO+1S4usrVEZiLYmqRJj6UVBQepUeCWFhSU8sd2c8qy7JpFRPMmgNhn6y05edcG6u3ada2nLKmOmTEDiVMv8AHkpKUjKhgn9nIHuA+ka6xL3rK43C3vLfjO9UEOLQUlfC2hJJB35g0NZPjSyTzoDRsUqVKgAG5/SMr7Zf4jUajKXpyG5LfWp1/KnFE4Unx9leX5MQv0sj95PwoATFWTCUwoweUniec2QKvEaYhFQHWyOf1k/CpTlhjOSkKU8+eAZAynH9KAGgluMn0iX2317hPhSDk6SOJkBpvuJ76I1adiPSeNb0jKTsOJONvdUoWSP+lePvT8KAEibgyCokOJG5GAacdTOGQOrkJ5UW/IkfudeHvT8KiP6diIeS8h6QlfPZSR/agB5P+MaUw9gPt8j41VKGFEEYIPKjldgi+kodDz4VjGxT8KjyNNQlOqUXZGTvspPh7KADaVFv5MQv0sj95PwpfkxC/SyP3k/CgBKnHfRZ+TEL9LI/eT8KZWmoQGzsjl9ZPwoC7pVY/J7X1l/ePhSoD//Z"/>
          <p:cNvSpPr>
            <a:spLocks noChangeAspect="1" noChangeArrowheads="1"/>
          </p:cNvSpPr>
          <p:nvPr/>
        </p:nvSpPr>
        <p:spPr bwMode="auto">
          <a:xfrm>
            <a:off x="63500" y="-584200"/>
            <a:ext cx="790575" cy="11906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050" name="Picture 2" descr="http://img3.wikia.nocookie.net/__cb20101024103857/thehungergames/images/thumb/1/16/HG-CF-MJ-Tril.png/280px-HG-CF-MJ-Tril.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98528" y="1196752"/>
            <a:ext cx="3552787" cy="192865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michaelmorpurgo.com/images/uploads/book-covers/_large/Listen-to-the-Moon-jacke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002608">
            <a:off x="1571380" y="1302836"/>
            <a:ext cx="1420647" cy="22218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iamo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072200">
            <a:off x="6537244" y="1747484"/>
            <a:ext cx="1428750" cy="20955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1613" y="3405194"/>
            <a:ext cx="2114550" cy="3267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7" y="548680"/>
            <a:ext cx="8424936" cy="5509200"/>
          </a:xfrm>
          <a:prstGeom prst="rect">
            <a:avLst/>
          </a:prstGeom>
          <a:noFill/>
        </p:spPr>
        <p:txBody>
          <a:bodyPr wrap="square" rtlCol="0">
            <a:spAutoFit/>
          </a:bodyPr>
          <a:lstStyle/>
          <a:p>
            <a:r>
              <a:rPr lang="en-GB" sz="3200" dirty="0">
                <a:latin typeface="XCCW Joined PC1a" panose="03050602040000000000" pitchFamily="66" charset="0"/>
              </a:rPr>
              <a:t>Children need to develop the skills to read with speed, stamina and understanding. It is important that children continue to read daily from a range of texts (fiction, non-fiction and poetry). </a:t>
            </a:r>
            <a:endParaRPr lang="en-GB" sz="3200" u="sng" dirty="0">
              <a:latin typeface="XCCW Joined PC1a" panose="03050602040000000000" pitchFamily="66" charset="0"/>
            </a:endParaRPr>
          </a:p>
          <a:p>
            <a:r>
              <a:rPr lang="en-GB" sz="3200" u="sng" dirty="0">
                <a:latin typeface="XCCW Joined PC1a" panose="03050602040000000000" pitchFamily="66" charset="0"/>
              </a:rPr>
              <a:t>Key Reading Skills:</a:t>
            </a:r>
          </a:p>
          <a:p>
            <a:r>
              <a:rPr lang="en-GB" sz="3200" dirty="0">
                <a:latin typeface="XCCW Joined PC1a" panose="03050602040000000000" pitchFamily="66" charset="0"/>
              </a:rPr>
              <a:t>Vocabulary</a:t>
            </a:r>
          </a:p>
          <a:p>
            <a:r>
              <a:rPr lang="en-GB" sz="3200" dirty="0">
                <a:latin typeface="XCCW Joined PC1a" panose="03050602040000000000" pitchFamily="66" charset="0"/>
              </a:rPr>
              <a:t>Inference</a:t>
            </a:r>
          </a:p>
          <a:p>
            <a:r>
              <a:rPr lang="en-GB" sz="3200" dirty="0">
                <a:latin typeface="XCCW Joined PC1a" panose="03050602040000000000" pitchFamily="66" charset="0"/>
              </a:rPr>
              <a:t>Predict</a:t>
            </a:r>
          </a:p>
          <a:p>
            <a:r>
              <a:rPr lang="en-GB" sz="3200" dirty="0">
                <a:latin typeface="XCCW Joined PC1a" panose="03050602040000000000" pitchFamily="66" charset="0"/>
              </a:rPr>
              <a:t>Explain</a:t>
            </a:r>
          </a:p>
          <a:p>
            <a:r>
              <a:rPr lang="en-GB" sz="3200" dirty="0">
                <a:latin typeface="XCCW Joined PC1a" panose="03050602040000000000" pitchFamily="66" charset="0"/>
              </a:rPr>
              <a:t>Retrieve </a:t>
            </a:r>
          </a:p>
          <a:p>
            <a:r>
              <a:rPr lang="en-GB" sz="3200" dirty="0">
                <a:latin typeface="XCCW Joined PC1a" panose="03050602040000000000" pitchFamily="66" charset="0"/>
              </a:rPr>
              <a:t>Summarise </a:t>
            </a:r>
          </a:p>
        </p:txBody>
      </p:sp>
    </p:spTree>
    <p:extLst>
      <p:ext uri="{BB962C8B-B14F-4D97-AF65-F5344CB8AC3E}">
        <p14:creationId xmlns:p14="http://schemas.microsoft.com/office/powerpoint/2010/main" val="426585683"/>
      </p:ext>
    </p:extLst>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FREE VIPERS display posters and... - The Literacy Shed | Facebook">
            <a:extLst>
              <a:ext uri="{FF2B5EF4-FFF2-40B4-BE49-F238E27FC236}">
                <a16:creationId xmlns:a16="http://schemas.microsoft.com/office/drawing/2014/main" id="{E0D1E553-9D5D-4CBA-ADDC-1FBB2D5986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856984" cy="6552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171848"/>
      </p:ext>
    </p:extLst>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4" y="2564904"/>
            <a:ext cx="9047130"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22247747"/>
      </p:ext>
    </p:extLst>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5439590"/>
            <a:ext cx="8229600" cy="1252728"/>
          </a:xfrm>
        </p:spPr>
        <p:txBody>
          <a:bodyPr/>
          <a:lstStyle/>
          <a:p>
            <a:r>
              <a:rPr lang="en-GB" dirty="0">
                <a:solidFill>
                  <a:schemeClr val="tx2"/>
                </a:solidFill>
              </a:rPr>
              <a:t>Get hooked on </a:t>
            </a:r>
            <a:r>
              <a:rPr lang="en-GB" dirty="0" err="1">
                <a:solidFill>
                  <a:schemeClr val="tx2"/>
                </a:solidFill>
              </a:rPr>
              <a:t>books!</a:t>
            </a:r>
            <a:r>
              <a:rPr lang="en-GB" dirty="0" err="1"/>
              <a:t>KGE</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423958"/>
            <a:ext cx="5015632" cy="5015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98282928"/>
      </p:ext>
    </p:extLst>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143000"/>
          </a:xfrm>
        </p:spPr>
        <p:txBody>
          <a:bodyPr/>
          <a:lstStyle/>
          <a:p>
            <a:r>
              <a:rPr lang="en-GB" dirty="0">
                <a:solidFill>
                  <a:srgbClr val="C00000"/>
                </a:solidFill>
                <a:latin typeface="Britannic Bold" pitchFamily="34" charset="0"/>
              </a:rPr>
              <a:t>Writing</a:t>
            </a:r>
          </a:p>
        </p:txBody>
      </p:sp>
      <p:pic>
        <p:nvPicPr>
          <p:cNvPr id="16386" name="Picture 2" descr="Advertisements Success Criteria Poster/Mat">
            <a:hlinkClick r:id="rId2"/>
          </p:cNvPr>
          <p:cNvPicPr>
            <a:picLocks noChangeAspect="1" noChangeArrowheads="1"/>
          </p:cNvPicPr>
          <p:nvPr/>
        </p:nvPicPr>
        <p:blipFill>
          <a:blip r:embed="rId3"/>
          <a:srcRect/>
          <a:stretch>
            <a:fillRect/>
          </a:stretch>
        </p:blipFill>
        <p:spPr bwMode="auto">
          <a:xfrm>
            <a:off x="857224" y="302873"/>
            <a:ext cx="1571636" cy="1173490"/>
          </a:xfrm>
          <a:prstGeom prst="rect">
            <a:avLst/>
          </a:prstGeom>
          <a:noFill/>
        </p:spPr>
      </p:pic>
      <p:pic>
        <p:nvPicPr>
          <p:cNvPr id="16388" name="Picture 4" descr="Balanced Argument Success Criteria Poster/Mat">
            <a:hlinkClick r:id="rId4"/>
          </p:cNvPr>
          <p:cNvPicPr>
            <a:picLocks noChangeAspect="1" noChangeArrowheads="1"/>
          </p:cNvPicPr>
          <p:nvPr/>
        </p:nvPicPr>
        <p:blipFill>
          <a:blip r:embed="rId5"/>
          <a:srcRect/>
          <a:stretch>
            <a:fillRect/>
          </a:stretch>
        </p:blipFill>
        <p:spPr bwMode="auto">
          <a:xfrm>
            <a:off x="1857356" y="1071546"/>
            <a:ext cx="1571636" cy="1204922"/>
          </a:xfrm>
          <a:prstGeom prst="rect">
            <a:avLst/>
          </a:prstGeom>
          <a:noFill/>
        </p:spPr>
      </p:pic>
      <p:pic>
        <p:nvPicPr>
          <p:cNvPr id="16390" name="Picture 6" descr="Diary Success Criteria Poster/Mat">
            <a:hlinkClick r:id="rId6"/>
          </p:cNvPr>
          <p:cNvPicPr>
            <a:picLocks noChangeAspect="1" noChangeArrowheads="1"/>
          </p:cNvPicPr>
          <p:nvPr/>
        </p:nvPicPr>
        <p:blipFill>
          <a:blip r:embed="rId7"/>
          <a:srcRect/>
          <a:stretch>
            <a:fillRect/>
          </a:stretch>
        </p:blipFill>
        <p:spPr bwMode="auto">
          <a:xfrm>
            <a:off x="428596" y="1500174"/>
            <a:ext cx="1428750" cy="1104901"/>
          </a:xfrm>
          <a:prstGeom prst="rect">
            <a:avLst/>
          </a:prstGeom>
          <a:noFill/>
        </p:spPr>
      </p:pic>
      <p:pic>
        <p:nvPicPr>
          <p:cNvPr id="16392" name="Picture 8" descr="Instructions Success Criteria Poster/Mat">
            <a:hlinkClick r:id="rId8"/>
          </p:cNvPr>
          <p:cNvPicPr>
            <a:picLocks noChangeAspect="1" noChangeArrowheads="1"/>
          </p:cNvPicPr>
          <p:nvPr/>
        </p:nvPicPr>
        <p:blipFill>
          <a:blip r:embed="rId9"/>
          <a:srcRect/>
          <a:stretch>
            <a:fillRect/>
          </a:stretch>
        </p:blipFill>
        <p:spPr bwMode="auto">
          <a:xfrm>
            <a:off x="7715250" y="357166"/>
            <a:ext cx="1428750" cy="1095376"/>
          </a:xfrm>
          <a:prstGeom prst="rect">
            <a:avLst/>
          </a:prstGeom>
          <a:noFill/>
        </p:spPr>
      </p:pic>
      <p:pic>
        <p:nvPicPr>
          <p:cNvPr id="16394" name="Picture 10" descr="Letter of Complaint Success Criteria Poster/Mat">
            <a:hlinkClick r:id="rId10"/>
          </p:cNvPr>
          <p:cNvPicPr>
            <a:picLocks noChangeAspect="1" noChangeArrowheads="1"/>
          </p:cNvPicPr>
          <p:nvPr/>
        </p:nvPicPr>
        <p:blipFill>
          <a:blip r:embed="rId11"/>
          <a:srcRect/>
          <a:stretch>
            <a:fillRect/>
          </a:stretch>
        </p:blipFill>
        <p:spPr bwMode="auto">
          <a:xfrm>
            <a:off x="5786446" y="357166"/>
            <a:ext cx="1428750" cy="1095376"/>
          </a:xfrm>
          <a:prstGeom prst="rect">
            <a:avLst/>
          </a:prstGeom>
          <a:noFill/>
        </p:spPr>
      </p:pic>
      <p:pic>
        <p:nvPicPr>
          <p:cNvPr id="16396" name="Picture 12" descr="Non-Chronological Report Success Criteria Poster/Mat">
            <a:hlinkClick r:id="rId12"/>
          </p:cNvPr>
          <p:cNvPicPr>
            <a:picLocks noChangeAspect="1" noChangeArrowheads="1"/>
          </p:cNvPicPr>
          <p:nvPr/>
        </p:nvPicPr>
        <p:blipFill>
          <a:blip r:embed="rId13"/>
          <a:srcRect/>
          <a:stretch>
            <a:fillRect/>
          </a:stretch>
        </p:blipFill>
        <p:spPr bwMode="auto">
          <a:xfrm>
            <a:off x="5429256" y="1714488"/>
            <a:ext cx="1571636" cy="1194443"/>
          </a:xfrm>
          <a:prstGeom prst="rect">
            <a:avLst/>
          </a:prstGeom>
          <a:noFill/>
        </p:spPr>
      </p:pic>
      <p:pic>
        <p:nvPicPr>
          <p:cNvPr id="16398" name="Picture 14" descr="Playscript Success Criteria Poster/Mat">
            <a:hlinkClick r:id="rId14"/>
          </p:cNvPr>
          <p:cNvPicPr>
            <a:picLocks noChangeAspect="1" noChangeArrowheads="1"/>
          </p:cNvPicPr>
          <p:nvPr/>
        </p:nvPicPr>
        <p:blipFill>
          <a:blip r:embed="rId15"/>
          <a:srcRect/>
          <a:stretch>
            <a:fillRect/>
          </a:stretch>
        </p:blipFill>
        <p:spPr bwMode="auto">
          <a:xfrm>
            <a:off x="6715140" y="1285860"/>
            <a:ext cx="1428750" cy="1085850"/>
          </a:xfrm>
          <a:prstGeom prst="rect">
            <a:avLst/>
          </a:prstGeom>
          <a:noFill/>
        </p:spPr>
      </p:pic>
      <p:pic>
        <p:nvPicPr>
          <p:cNvPr id="16400" name="Picture 16" descr="Recount Success Criteria Poster/Mat">
            <a:hlinkClick r:id="rId16"/>
          </p:cNvPr>
          <p:cNvPicPr>
            <a:picLocks noChangeAspect="1" noChangeArrowheads="1"/>
          </p:cNvPicPr>
          <p:nvPr/>
        </p:nvPicPr>
        <p:blipFill>
          <a:blip r:embed="rId17"/>
          <a:srcRect/>
          <a:stretch>
            <a:fillRect/>
          </a:stretch>
        </p:blipFill>
        <p:spPr bwMode="auto">
          <a:xfrm>
            <a:off x="3071802" y="1500174"/>
            <a:ext cx="1619253" cy="1230634"/>
          </a:xfrm>
          <a:prstGeom prst="rect">
            <a:avLst/>
          </a:prstGeom>
          <a:noFill/>
        </p:spPr>
      </p:pic>
      <p:pic>
        <p:nvPicPr>
          <p:cNvPr id="16403" name="Picture 19" descr="Story Writing Success Criteria Poster/Mat">
            <a:hlinkClick r:id="rId18"/>
          </p:cNvPr>
          <p:cNvPicPr>
            <a:picLocks noChangeAspect="1" noChangeArrowheads="1"/>
          </p:cNvPicPr>
          <p:nvPr/>
        </p:nvPicPr>
        <p:blipFill>
          <a:blip r:embed="rId19"/>
          <a:srcRect/>
          <a:stretch>
            <a:fillRect/>
          </a:stretch>
        </p:blipFill>
        <p:spPr bwMode="auto">
          <a:xfrm>
            <a:off x="7715250" y="1785926"/>
            <a:ext cx="1428750" cy="1085850"/>
          </a:xfrm>
          <a:prstGeom prst="rect">
            <a:avLst/>
          </a:prstGeom>
          <a:noFill/>
        </p:spPr>
      </p:pic>
      <p:pic>
        <p:nvPicPr>
          <p:cNvPr id="3" name="Picture 2" descr="http://www.keepcalmandposters.com/posters/2465979.pn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029175" y="1828785"/>
            <a:ext cx="1660028" cy="221224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2D867B1-F5B3-4A13-9AA5-F9530D116CB0}"/>
              </a:ext>
            </a:extLst>
          </p:cNvPr>
          <p:cNvSpPr/>
          <p:nvPr/>
        </p:nvSpPr>
        <p:spPr>
          <a:xfrm>
            <a:off x="267540" y="4323216"/>
            <a:ext cx="8424936" cy="1631216"/>
          </a:xfrm>
          <a:prstGeom prst="rect">
            <a:avLst/>
          </a:prstGeom>
        </p:spPr>
        <p:txBody>
          <a:bodyPr wrap="square">
            <a:spAutoFit/>
          </a:bodyPr>
          <a:lstStyle/>
          <a:p>
            <a:pPr algn="ctr"/>
            <a:r>
              <a:rPr lang="en-GB" sz="2000" dirty="0">
                <a:latin typeface="XCCW Joined PC1a" panose="03050602040000000000" pitchFamily="66" charset="0"/>
              </a:rPr>
              <a:t>Throughout the year, year 5 children will practise writing from a range of genres (see above). These will often be based on a class novel. In the first half of the autumn term, year 5 will be reading ‘Kensuke’s Kingdom’ by Michael Morpurgo’. It would be beneficial for all children to have their own copy of this novel to use during lessons. Writing is teacher assessed throughout the year.</a:t>
            </a:r>
            <a:endParaRPr lang="en-GB" sz="2000" dirty="0"/>
          </a:p>
        </p:txBody>
      </p:sp>
    </p:spTree>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br>
              <a:rPr lang="en-GB" dirty="0">
                <a:solidFill>
                  <a:schemeClr val="tx2"/>
                </a:solidFill>
                <a:latin typeface="Britannic Bold" panose="020B0903060703020204" pitchFamily="34" charset="0"/>
              </a:rPr>
            </a:br>
            <a:r>
              <a:rPr lang="en-GB" dirty="0">
                <a:solidFill>
                  <a:schemeClr val="tx2"/>
                </a:solidFill>
                <a:latin typeface="Britannic Bold" panose="020B0903060703020204" pitchFamily="34" charset="0"/>
              </a:rPr>
              <a:t>Children will continue to develop the skills to be responsible for editing and improving their work themselves! This is what the black pen is for. Year 5 children are responsible for completing and returning homework.</a:t>
            </a:r>
            <a:br>
              <a:rPr lang="en-GB" dirty="0">
                <a:solidFill>
                  <a:schemeClr val="tx2"/>
                </a:solidFill>
                <a:latin typeface="Britannic Bold" panose="020B0903060703020204" pitchFamily="34" charset="0"/>
              </a:rPr>
            </a:br>
            <a:endParaRPr lang="en-GB" dirty="0">
              <a:solidFill>
                <a:schemeClr val="tx2"/>
              </a:solidFill>
              <a:latin typeface="Britannic Bold" panose="020B0903060703020204" pitchFamily="34" charset="0"/>
            </a:endParaRPr>
          </a:p>
        </p:txBody>
      </p:sp>
    </p:spTree>
    <p:extLst>
      <p:ext uri="{BB962C8B-B14F-4D97-AF65-F5344CB8AC3E}">
        <p14:creationId xmlns:p14="http://schemas.microsoft.com/office/powerpoint/2010/main" val="3918165863"/>
      </p:ext>
    </p:extLst>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37429-7BEA-4978-AA2C-26F2166CFFE9}"/>
              </a:ext>
            </a:extLst>
          </p:cNvPr>
          <p:cNvSpPr>
            <a:spLocks noGrp="1"/>
          </p:cNvSpPr>
          <p:nvPr>
            <p:ph type="title"/>
          </p:nvPr>
        </p:nvSpPr>
        <p:spPr>
          <a:xfrm>
            <a:off x="457200" y="338328"/>
            <a:ext cx="8229600" cy="1252728"/>
          </a:xfrm>
        </p:spPr>
        <p:txBody>
          <a:bodyPr/>
          <a:lstStyle/>
          <a:p>
            <a:r>
              <a:rPr lang="en-GB" dirty="0">
                <a:solidFill>
                  <a:schemeClr val="tx2"/>
                </a:solidFill>
                <a:latin typeface="Britannic Bold" panose="020B0903060703020204" pitchFamily="34" charset="0"/>
              </a:rPr>
              <a:t>Calculation Workshop</a:t>
            </a:r>
            <a:endParaRPr lang="en-GB" dirty="0"/>
          </a:p>
        </p:txBody>
      </p:sp>
      <p:sp>
        <p:nvSpPr>
          <p:cNvPr id="3" name="TextBox 2">
            <a:extLst>
              <a:ext uri="{FF2B5EF4-FFF2-40B4-BE49-F238E27FC236}">
                <a16:creationId xmlns:a16="http://schemas.microsoft.com/office/drawing/2014/main" id="{CA9FF65D-38E9-435F-9F57-623B682DE913}"/>
              </a:ext>
            </a:extLst>
          </p:cNvPr>
          <p:cNvSpPr txBox="1"/>
          <p:nvPr/>
        </p:nvSpPr>
        <p:spPr>
          <a:xfrm>
            <a:off x="251520" y="1340768"/>
            <a:ext cx="8640960" cy="1200329"/>
          </a:xfrm>
          <a:prstGeom prst="rect">
            <a:avLst/>
          </a:prstGeom>
          <a:noFill/>
        </p:spPr>
        <p:txBody>
          <a:bodyPr wrap="square" rtlCol="0">
            <a:spAutoFit/>
          </a:bodyPr>
          <a:lstStyle/>
          <a:p>
            <a:r>
              <a:rPr lang="en-GB" sz="2400" dirty="0"/>
              <a:t>On Tuesday 22</a:t>
            </a:r>
            <a:r>
              <a:rPr lang="en-GB" sz="2400" baseline="30000" dirty="0"/>
              <a:t>nd</a:t>
            </a:r>
            <a:r>
              <a:rPr lang="en-GB" sz="2400" dirty="0"/>
              <a:t> September at 4.00 pm there will be a session to outline and explain the calculation methods that children will learn and develop in year 5 and 6. You are welcome to join us.</a:t>
            </a:r>
          </a:p>
        </p:txBody>
      </p:sp>
      <p:pic>
        <p:nvPicPr>
          <p:cNvPr id="5" name="Picture 4">
            <a:extLst>
              <a:ext uri="{FF2B5EF4-FFF2-40B4-BE49-F238E27FC236}">
                <a16:creationId xmlns:a16="http://schemas.microsoft.com/office/drawing/2014/main" id="{980D7091-C109-4237-9FEB-D8B65F137A88}"/>
              </a:ext>
            </a:extLst>
          </p:cNvPr>
          <p:cNvPicPr>
            <a:picLocks noChangeAspect="1"/>
          </p:cNvPicPr>
          <p:nvPr/>
        </p:nvPicPr>
        <p:blipFill>
          <a:blip r:embed="rId2"/>
          <a:stretch>
            <a:fillRect/>
          </a:stretch>
        </p:blipFill>
        <p:spPr>
          <a:xfrm>
            <a:off x="457200" y="2541097"/>
            <a:ext cx="8075240" cy="4169007"/>
          </a:xfrm>
          <a:prstGeom prst="rect">
            <a:avLst/>
          </a:prstGeom>
        </p:spPr>
      </p:pic>
    </p:spTree>
    <p:extLst>
      <p:ext uri="{BB962C8B-B14F-4D97-AF65-F5344CB8AC3E}">
        <p14:creationId xmlns:p14="http://schemas.microsoft.com/office/powerpoint/2010/main" val="3233077275"/>
      </p:ext>
    </p:extLst>
  </p:cSld>
  <p:clrMapOvr>
    <a:masterClrMapping/>
  </p:clrMapOvr>
  <p:transition>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36764-C875-4D5A-B2DD-4AF13150F227}"/>
              </a:ext>
            </a:extLst>
          </p:cNvPr>
          <p:cNvSpPr>
            <a:spLocks noGrp="1"/>
          </p:cNvSpPr>
          <p:nvPr>
            <p:ph type="ctrTitle"/>
          </p:nvPr>
        </p:nvSpPr>
        <p:spPr>
          <a:xfrm>
            <a:off x="685800" y="404664"/>
            <a:ext cx="7772400" cy="864096"/>
          </a:xfrm>
        </p:spPr>
        <p:txBody>
          <a:bodyPr/>
          <a:lstStyle/>
          <a:p>
            <a:r>
              <a:rPr lang="en-GB" dirty="0"/>
              <a:t>Communication</a:t>
            </a:r>
          </a:p>
        </p:txBody>
      </p:sp>
      <p:sp>
        <p:nvSpPr>
          <p:cNvPr id="3" name="Subtitle 2">
            <a:extLst>
              <a:ext uri="{FF2B5EF4-FFF2-40B4-BE49-F238E27FC236}">
                <a16:creationId xmlns:a16="http://schemas.microsoft.com/office/drawing/2014/main" id="{9B19F9B6-0015-4C94-91EB-F9BE5E418056}"/>
              </a:ext>
            </a:extLst>
          </p:cNvPr>
          <p:cNvSpPr>
            <a:spLocks noGrp="1"/>
          </p:cNvSpPr>
          <p:nvPr>
            <p:ph type="subTitle" idx="1"/>
          </p:nvPr>
        </p:nvSpPr>
        <p:spPr>
          <a:xfrm>
            <a:off x="685800" y="1268760"/>
            <a:ext cx="7846640" cy="5040560"/>
          </a:xfrm>
        </p:spPr>
        <p:txBody>
          <a:bodyPr>
            <a:normAutofit/>
          </a:bodyPr>
          <a:lstStyle/>
          <a:p>
            <a:r>
              <a:rPr lang="en-GB" sz="2400" u="sng" dirty="0" err="1">
                <a:solidFill>
                  <a:schemeClr val="tx1"/>
                </a:solidFill>
              </a:rPr>
              <a:t>Classdojo</a:t>
            </a:r>
            <a:r>
              <a:rPr lang="en-GB" sz="2400" dirty="0">
                <a:solidFill>
                  <a:schemeClr val="tx1"/>
                </a:solidFill>
              </a:rPr>
              <a:t> – this will now be used for class announcements and photos, etc. Not for communication with parents.</a:t>
            </a:r>
          </a:p>
          <a:p>
            <a:r>
              <a:rPr lang="en-GB" sz="2400" u="sng" dirty="0">
                <a:solidFill>
                  <a:schemeClr val="tx1"/>
                </a:solidFill>
              </a:rPr>
              <a:t>School Website </a:t>
            </a:r>
            <a:r>
              <a:rPr lang="en-GB" sz="2400" dirty="0">
                <a:solidFill>
                  <a:schemeClr val="tx1"/>
                </a:solidFill>
              </a:rPr>
              <a:t>– class pages for information about topics.</a:t>
            </a:r>
          </a:p>
          <a:p>
            <a:r>
              <a:rPr lang="en-GB" sz="2400" u="sng" dirty="0">
                <a:solidFill>
                  <a:schemeClr val="tx1"/>
                </a:solidFill>
                <a:cs typeface="Arial" panose="020B0604020202020204" pitchFamily="34" charset="0"/>
              </a:rPr>
              <a:t>E-mail</a:t>
            </a:r>
            <a:r>
              <a:rPr lang="en-GB" sz="2400" dirty="0">
                <a:solidFill>
                  <a:schemeClr val="tx1"/>
                </a:solidFill>
                <a:cs typeface="Arial" panose="020B0604020202020204" pitchFamily="34" charset="0"/>
              </a:rPr>
              <a:t> is the main form of communication with class. teachers and the office – please check details are correct. Please inform the office directly of absence.</a:t>
            </a:r>
          </a:p>
          <a:p>
            <a:r>
              <a:rPr lang="en-GB" sz="2400" dirty="0">
                <a:solidFill>
                  <a:schemeClr val="tx1"/>
                </a:solidFill>
                <a:cs typeface="Arial" panose="020B0604020202020204" pitchFamily="34" charset="0"/>
                <a:hlinkClick r:id="rId2">
                  <a:extLst>
                    <a:ext uri="{A12FA001-AC4F-418D-AE19-62706E023703}">
                      <ahyp:hlinkClr xmlns:ahyp="http://schemas.microsoft.com/office/drawing/2018/hyperlinkcolor" val="tx"/>
                    </a:ext>
                  </a:extLst>
                </a:hlinkClick>
              </a:rPr>
              <a:t>Mr Harrison: </a:t>
            </a:r>
            <a:r>
              <a:rPr lang="en-GB" sz="2400" dirty="0">
                <a:solidFill>
                  <a:schemeClr val="tx1"/>
                </a:solidFill>
                <a:cs typeface="Arial" panose="020B0604020202020204" pitchFamily="34" charset="0"/>
                <a:hlinkClick r:id="rId2"/>
              </a:rPr>
              <a:t>Year5-6@homefieldsprimary.org</a:t>
            </a:r>
            <a:endParaRPr lang="en-GB" sz="2400" dirty="0">
              <a:solidFill>
                <a:schemeClr val="tx1"/>
              </a:solidFill>
              <a:cs typeface="Arial" panose="020B0604020202020204" pitchFamily="34" charset="0"/>
            </a:endParaRPr>
          </a:p>
          <a:p>
            <a:r>
              <a:rPr lang="en-GB" sz="2400" u="sng">
                <a:solidFill>
                  <a:schemeClr val="tx1"/>
                </a:solidFill>
                <a:cs typeface="Arial" panose="020B0604020202020204" pitchFamily="34" charset="0"/>
              </a:rPr>
              <a:t>Miss </a:t>
            </a:r>
            <a:r>
              <a:rPr lang="en-GB" sz="2400" u="sng" dirty="0">
                <a:solidFill>
                  <a:schemeClr val="tx1"/>
                </a:solidFill>
                <a:cs typeface="Arial" panose="020B0604020202020204" pitchFamily="34" charset="0"/>
              </a:rPr>
              <a:t>Clover: </a:t>
            </a:r>
            <a:r>
              <a:rPr lang="en-GB" sz="2400" dirty="0">
                <a:solidFill>
                  <a:schemeClr val="tx1"/>
                </a:solidFill>
                <a:cs typeface="Arial" panose="020B0604020202020204" pitchFamily="34" charset="0"/>
                <a:hlinkClick r:id="rId3"/>
              </a:rPr>
              <a:t>Year5@homefieldsprimary.org</a:t>
            </a:r>
            <a:endParaRPr lang="en-GB" sz="2400" dirty="0">
              <a:solidFill>
                <a:schemeClr val="tx1"/>
              </a:solidFill>
              <a:cs typeface="Arial" panose="020B0604020202020204" pitchFamily="34" charset="0"/>
            </a:endParaRPr>
          </a:p>
          <a:p>
            <a:r>
              <a:rPr lang="en-GB" sz="2400" u="sng" dirty="0">
                <a:solidFill>
                  <a:schemeClr val="tx1"/>
                </a:solidFill>
                <a:cs typeface="Arial" panose="020B0604020202020204" pitchFamily="34" charset="0"/>
              </a:rPr>
              <a:t>Smart Watches </a:t>
            </a:r>
            <a:r>
              <a:rPr lang="en-GB" sz="2400" dirty="0">
                <a:solidFill>
                  <a:schemeClr val="tx1"/>
                </a:solidFill>
                <a:cs typeface="Arial" panose="020B0604020202020204" pitchFamily="34" charset="0"/>
              </a:rPr>
              <a:t>with a photographic function – please avoid children wearing these to school.</a:t>
            </a:r>
          </a:p>
          <a:p>
            <a:r>
              <a:rPr lang="en-GB" sz="2400" u="sng" dirty="0">
                <a:solidFill>
                  <a:schemeClr val="tx1"/>
                </a:solidFill>
                <a:cs typeface="Arial" panose="020B0604020202020204" pitchFamily="34" charset="0"/>
              </a:rPr>
              <a:t>Walking home permission</a:t>
            </a:r>
            <a:endParaRPr lang="en-GB" sz="2400" u="sng" dirty="0">
              <a:solidFill>
                <a:schemeClr val="tx1"/>
              </a:solidFill>
            </a:endParaRPr>
          </a:p>
        </p:txBody>
      </p:sp>
    </p:spTree>
    <p:extLst>
      <p:ext uri="{BB962C8B-B14F-4D97-AF65-F5344CB8AC3E}">
        <p14:creationId xmlns:p14="http://schemas.microsoft.com/office/powerpoint/2010/main" val="868784764"/>
      </p:ext>
    </p:extLst>
  </p:cSld>
  <p:clrMapOvr>
    <a:masterClrMapping/>
  </p:clrMapOvr>
  <p:transition>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6448A4-37F9-A78A-92CB-CEC54FC9A81C}"/>
              </a:ext>
            </a:extLst>
          </p:cNvPr>
          <p:cNvSpPr>
            <a:spLocks noGrp="1"/>
          </p:cNvSpPr>
          <p:nvPr>
            <p:ph type="title"/>
          </p:nvPr>
        </p:nvSpPr>
        <p:spPr/>
        <p:txBody>
          <a:bodyPr/>
          <a:lstStyle/>
          <a:p>
            <a:r>
              <a:rPr lang="en-US" dirty="0"/>
              <a:t>Children and Social Media</a:t>
            </a:r>
            <a:endParaRPr lang="en-GB" dirty="0"/>
          </a:p>
        </p:txBody>
      </p:sp>
      <p:pic>
        <p:nvPicPr>
          <p:cNvPr id="4" name="Picture 3">
            <a:extLst>
              <a:ext uri="{FF2B5EF4-FFF2-40B4-BE49-F238E27FC236}">
                <a16:creationId xmlns:a16="http://schemas.microsoft.com/office/drawing/2014/main" id="{C0392DC3-4725-03ED-79E3-4372D4115D4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88840"/>
            <a:ext cx="962025" cy="962025"/>
          </a:xfrm>
          <a:prstGeom prst="rect">
            <a:avLst/>
          </a:prstGeom>
          <a:noFill/>
        </p:spPr>
      </p:pic>
      <p:pic>
        <p:nvPicPr>
          <p:cNvPr id="5" name="Picture 4">
            <a:extLst>
              <a:ext uri="{FF2B5EF4-FFF2-40B4-BE49-F238E27FC236}">
                <a16:creationId xmlns:a16="http://schemas.microsoft.com/office/drawing/2014/main" id="{807026BC-5858-925A-5473-2F2D0E6E8A2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2073" y="3140968"/>
            <a:ext cx="1076325" cy="1076325"/>
          </a:xfrm>
          <a:prstGeom prst="rect">
            <a:avLst/>
          </a:prstGeom>
          <a:noFill/>
        </p:spPr>
      </p:pic>
      <p:pic>
        <p:nvPicPr>
          <p:cNvPr id="6" name="Picture 5">
            <a:extLst>
              <a:ext uri="{FF2B5EF4-FFF2-40B4-BE49-F238E27FC236}">
                <a16:creationId xmlns:a16="http://schemas.microsoft.com/office/drawing/2014/main" id="{F81350BC-089C-1A4C-2913-08B5CF02657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0139" y="4293096"/>
            <a:ext cx="1080770" cy="1094105"/>
          </a:xfrm>
          <a:prstGeom prst="rect">
            <a:avLst/>
          </a:prstGeom>
          <a:noFill/>
        </p:spPr>
      </p:pic>
      <p:pic>
        <p:nvPicPr>
          <p:cNvPr id="7" name="Picture 6">
            <a:extLst>
              <a:ext uri="{FF2B5EF4-FFF2-40B4-BE49-F238E27FC236}">
                <a16:creationId xmlns:a16="http://schemas.microsoft.com/office/drawing/2014/main" id="{9371283F-21B7-D184-7884-7CCB26B3F1E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860" y="5365364"/>
            <a:ext cx="1428750" cy="1095375"/>
          </a:xfrm>
          <a:prstGeom prst="rect">
            <a:avLst/>
          </a:prstGeom>
          <a:noFill/>
        </p:spPr>
      </p:pic>
      <p:pic>
        <p:nvPicPr>
          <p:cNvPr id="8" name="Picture 7">
            <a:extLst>
              <a:ext uri="{FF2B5EF4-FFF2-40B4-BE49-F238E27FC236}">
                <a16:creationId xmlns:a16="http://schemas.microsoft.com/office/drawing/2014/main" id="{E1962504-8336-A324-C82B-053F0095FE5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95936" y="1993318"/>
            <a:ext cx="866775" cy="866775"/>
          </a:xfrm>
          <a:prstGeom prst="rect">
            <a:avLst/>
          </a:prstGeom>
          <a:noFill/>
          <a:ln>
            <a:noFill/>
          </a:ln>
          <a:effectLst/>
        </p:spPr>
      </p:pic>
      <p:pic>
        <p:nvPicPr>
          <p:cNvPr id="9" name="Picture 8">
            <a:extLst>
              <a:ext uri="{FF2B5EF4-FFF2-40B4-BE49-F238E27FC236}">
                <a16:creationId xmlns:a16="http://schemas.microsoft.com/office/drawing/2014/main" id="{273BC85E-B5D8-921C-7CBF-B65D41D1BE39}"/>
              </a:ext>
            </a:extLst>
          </p:cNvPr>
          <p:cNvPicPr>
            <a:picLocks noChangeAspect="1"/>
          </p:cNvPicPr>
          <p:nvPr/>
        </p:nvPicPr>
        <p:blipFill rotWithShape="1">
          <a:blip r:embed="rId7">
            <a:extLst>
              <a:ext uri="{28A0092B-C50C-407E-A947-70E740481C1C}">
                <a14:useLocalDpi xmlns:a14="http://schemas.microsoft.com/office/drawing/2010/main" val="0"/>
              </a:ext>
            </a:extLst>
          </a:blip>
          <a:srcRect l="11561" t="12139" r="9247" b="11561"/>
          <a:stretch/>
        </p:blipFill>
        <p:spPr bwMode="auto">
          <a:xfrm>
            <a:off x="3900686" y="3014977"/>
            <a:ext cx="962025" cy="926465"/>
          </a:xfrm>
          <a:prstGeom prst="rect">
            <a:avLst/>
          </a:prstGeom>
          <a:noFill/>
          <a:ln>
            <a:noFill/>
          </a:ln>
          <a:extLst>
            <a:ext uri="{53640926-AAD7-44D8-BBD7-CCE9431645EC}">
              <a14:shadowObscured xmlns:a14="http://schemas.microsoft.com/office/drawing/2010/main"/>
            </a:ext>
          </a:extLst>
        </p:spPr>
      </p:pic>
      <p:sp>
        <p:nvSpPr>
          <p:cNvPr id="11" name="TextBox 10">
            <a:extLst>
              <a:ext uri="{FF2B5EF4-FFF2-40B4-BE49-F238E27FC236}">
                <a16:creationId xmlns:a16="http://schemas.microsoft.com/office/drawing/2014/main" id="{733F3E28-C8FC-13C9-2B47-2324116D83DA}"/>
              </a:ext>
            </a:extLst>
          </p:cNvPr>
          <p:cNvSpPr txBox="1"/>
          <p:nvPr/>
        </p:nvSpPr>
        <p:spPr>
          <a:xfrm>
            <a:off x="1454610" y="3014977"/>
            <a:ext cx="1076325" cy="1200329"/>
          </a:xfrm>
          <a:prstGeom prst="rect">
            <a:avLst/>
          </a:prstGeom>
          <a:noFill/>
        </p:spPr>
        <p:txBody>
          <a:bodyPr wrap="square" rtlCol="0">
            <a:spAutoFit/>
          </a:bodyPr>
          <a:lstStyle/>
          <a:p>
            <a:r>
              <a:rPr lang="en-US" sz="7200" dirty="0"/>
              <a:t>13</a:t>
            </a:r>
            <a:endParaRPr lang="en-GB" sz="7200" dirty="0"/>
          </a:p>
        </p:txBody>
      </p:sp>
      <p:sp>
        <p:nvSpPr>
          <p:cNvPr id="12" name="TextBox 11">
            <a:extLst>
              <a:ext uri="{FF2B5EF4-FFF2-40B4-BE49-F238E27FC236}">
                <a16:creationId xmlns:a16="http://schemas.microsoft.com/office/drawing/2014/main" id="{BCC827F2-CACD-A702-B7FE-B0F7116A7C97}"/>
              </a:ext>
            </a:extLst>
          </p:cNvPr>
          <p:cNvSpPr txBox="1"/>
          <p:nvPr/>
        </p:nvSpPr>
        <p:spPr>
          <a:xfrm>
            <a:off x="1425111" y="4087245"/>
            <a:ext cx="1076325" cy="1200329"/>
          </a:xfrm>
          <a:prstGeom prst="rect">
            <a:avLst/>
          </a:prstGeom>
          <a:noFill/>
        </p:spPr>
        <p:txBody>
          <a:bodyPr wrap="square" rtlCol="0">
            <a:spAutoFit/>
          </a:bodyPr>
          <a:lstStyle/>
          <a:p>
            <a:r>
              <a:rPr lang="en-US" sz="7200" dirty="0"/>
              <a:t>13</a:t>
            </a:r>
            <a:endParaRPr lang="en-GB" sz="7200" dirty="0"/>
          </a:p>
        </p:txBody>
      </p:sp>
      <p:sp>
        <p:nvSpPr>
          <p:cNvPr id="13" name="TextBox 12">
            <a:extLst>
              <a:ext uri="{FF2B5EF4-FFF2-40B4-BE49-F238E27FC236}">
                <a16:creationId xmlns:a16="http://schemas.microsoft.com/office/drawing/2014/main" id="{C29B9B7E-BED4-BC74-6630-E7CFADC24AA8}"/>
              </a:ext>
            </a:extLst>
          </p:cNvPr>
          <p:cNvSpPr txBox="1"/>
          <p:nvPr/>
        </p:nvSpPr>
        <p:spPr>
          <a:xfrm>
            <a:off x="1417850" y="5445076"/>
            <a:ext cx="1592212" cy="1015663"/>
          </a:xfrm>
          <a:prstGeom prst="rect">
            <a:avLst/>
          </a:prstGeom>
          <a:noFill/>
        </p:spPr>
        <p:txBody>
          <a:bodyPr wrap="square" rtlCol="0">
            <a:spAutoFit/>
          </a:bodyPr>
          <a:lstStyle/>
          <a:p>
            <a:r>
              <a:rPr lang="en-US" sz="2000" dirty="0"/>
              <a:t>18 or 13 with parental permission</a:t>
            </a:r>
            <a:endParaRPr lang="en-GB" dirty="0"/>
          </a:p>
        </p:txBody>
      </p:sp>
      <p:sp>
        <p:nvSpPr>
          <p:cNvPr id="14" name="TextBox 13">
            <a:extLst>
              <a:ext uri="{FF2B5EF4-FFF2-40B4-BE49-F238E27FC236}">
                <a16:creationId xmlns:a16="http://schemas.microsoft.com/office/drawing/2014/main" id="{39F14BC9-EE8B-54ED-78F2-4FDB1C32DE0B}"/>
              </a:ext>
            </a:extLst>
          </p:cNvPr>
          <p:cNvSpPr txBox="1"/>
          <p:nvPr/>
        </p:nvSpPr>
        <p:spPr>
          <a:xfrm>
            <a:off x="5017612" y="1702852"/>
            <a:ext cx="1076325" cy="1200329"/>
          </a:xfrm>
          <a:prstGeom prst="rect">
            <a:avLst/>
          </a:prstGeom>
          <a:noFill/>
        </p:spPr>
        <p:txBody>
          <a:bodyPr wrap="square" rtlCol="0">
            <a:spAutoFit/>
          </a:bodyPr>
          <a:lstStyle/>
          <a:p>
            <a:r>
              <a:rPr lang="en-US" sz="7200" dirty="0"/>
              <a:t>13</a:t>
            </a:r>
            <a:endParaRPr lang="en-GB" sz="7200" dirty="0"/>
          </a:p>
        </p:txBody>
      </p:sp>
      <p:sp>
        <p:nvSpPr>
          <p:cNvPr id="15" name="TextBox 14">
            <a:extLst>
              <a:ext uri="{FF2B5EF4-FFF2-40B4-BE49-F238E27FC236}">
                <a16:creationId xmlns:a16="http://schemas.microsoft.com/office/drawing/2014/main" id="{4502AF19-FBF2-DC50-A330-A03F5511F945}"/>
              </a:ext>
            </a:extLst>
          </p:cNvPr>
          <p:cNvSpPr txBox="1"/>
          <p:nvPr/>
        </p:nvSpPr>
        <p:spPr>
          <a:xfrm>
            <a:off x="5003737" y="2802886"/>
            <a:ext cx="1076325" cy="1200329"/>
          </a:xfrm>
          <a:prstGeom prst="rect">
            <a:avLst/>
          </a:prstGeom>
          <a:noFill/>
        </p:spPr>
        <p:txBody>
          <a:bodyPr wrap="square" rtlCol="0">
            <a:spAutoFit/>
          </a:bodyPr>
          <a:lstStyle/>
          <a:p>
            <a:r>
              <a:rPr lang="en-US" sz="7200" dirty="0"/>
              <a:t>16</a:t>
            </a:r>
            <a:endParaRPr lang="en-GB" sz="7200" dirty="0"/>
          </a:p>
        </p:txBody>
      </p:sp>
      <p:sp>
        <p:nvSpPr>
          <p:cNvPr id="16" name="TextBox 15">
            <a:extLst>
              <a:ext uri="{FF2B5EF4-FFF2-40B4-BE49-F238E27FC236}">
                <a16:creationId xmlns:a16="http://schemas.microsoft.com/office/drawing/2014/main" id="{20356040-01F6-01C0-92A8-4195E710B9C1}"/>
              </a:ext>
            </a:extLst>
          </p:cNvPr>
          <p:cNvSpPr txBox="1"/>
          <p:nvPr/>
        </p:nvSpPr>
        <p:spPr>
          <a:xfrm>
            <a:off x="1406915" y="1774792"/>
            <a:ext cx="1076325" cy="1200329"/>
          </a:xfrm>
          <a:prstGeom prst="rect">
            <a:avLst/>
          </a:prstGeom>
          <a:noFill/>
        </p:spPr>
        <p:txBody>
          <a:bodyPr wrap="square" rtlCol="0">
            <a:spAutoFit/>
          </a:bodyPr>
          <a:lstStyle/>
          <a:p>
            <a:r>
              <a:rPr lang="en-US" sz="7200" dirty="0"/>
              <a:t>13</a:t>
            </a:r>
            <a:endParaRPr lang="en-GB" sz="7200" dirty="0"/>
          </a:p>
        </p:txBody>
      </p:sp>
      <p:pic>
        <p:nvPicPr>
          <p:cNvPr id="17" name="Picture 16" descr="Image result for tiktok">
            <a:extLst>
              <a:ext uri="{FF2B5EF4-FFF2-40B4-BE49-F238E27FC236}">
                <a16:creationId xmlns:a16="http://schemas.microsoft.com/office/drawing/2014/main" id="{03CA56A6-381D-1770-F28A-C183DBD1D562}"/>
              </a:ext>
            </a:extLst>
          </p:cNvPr>
          <p:cNvPicPr>
            <a:picLocks noChangeAspect="1"/>
          </p:cNvPicPr>
          <p:nvPr/>
        </p:nvPicPr>
        <p:blipFill>
          <a:blip r:embed="rId8"/>
          <a:stretch>
            <a:fillRect/>
          </a:stretch>
        </p:blipFill>
        <p:spPr>
          <a:xfrm>
            <a:off x="3995936" y="4255819"/>
            <a:ext cx="866775" cy="863179"/>
          </a:xfrm>
          <a:prstGeom prst="rect">
            <a:avLst/>
          </a:prstGeom>
        </p:spPr>
      </p:pic>
      <p:sp>
        <p:nvSpPr>
          <p:cNvPr id="18" name="TextBox 17">
            <a:extLst>
              <a:ext uri="{FF2B5EF4-FFF2-40B4-BE49-F238E27FC236}">
                <a16:creationId xmlns:a16="http://schemas.microsoft.com/office/drawing/2014/main" id="{CA328609-0A70-F79E-6075-10C8BE6E20CB}"/>
              </a:ext>
            </a:extLst>
          </p:cNvPr>
          <p:cNvSpPr txBox="1"/>
          <p:nvPr/>
        </p:nvSpPr>
        <p:spPr>
          <a:xfrm>
            <a:off x="4974851" y="4201587"/>
            <a:ext cx="2102418" cy="1200329"/>
          </a:xfrm>
          <a:prstGeom prst="rect">
            <a:avLst/>
          </a:prstGeom>
          <a:noFill/>
        </p:spPr>
        <p:txBody>
          <a:bodyPr wrap="square" rtlCol="0">
            <a:spAutoFit/>
          </a:bodyPr>
          <a:lstStyle/>
          <a:p>
            <a:r>
              <a:rPr lang="en-US" dirty="0"/>
              <a:t>13 to create an account but 16 or 18 for some features</a:t>
            </a:r>
            <a:endParaRPr lang="en-GB" dirty="0"/>
          </a:p>
        </p:txBody>
      </p:sp>
    </p:spTree>
    <p:extLst>
      <p:ext uri="{BB962C8B-B14F-4D97-AF65-F5344CB8AC3E}">
        <p14:creationId xmlns:p14="http://schemas.microsoft.com/office/powerpoint/2010/main" val="2452897412"/>
      </p:ext>
    </p:extLst>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C00000"/>
                </a:solidFill>
                <a:latin typeface="Broadway" pitchFamily="82" charset="0"/>
              </a:rPr>
              <a:t>Trips!</a:t>
            </a:r>
          </a:p>
        </p:txBody>
      </p:sp>
      <p:sp>
        <p:nvSpPr>
          <p:cNvPr id="9" name="TextBox 8"/>
          <p:cNvSpPr txBox="1"/>
          <p:nvPr/>
        </p:nvSpPr>
        <p:spPr>
          <a:xfrm>
            <a:off x="457200" y="1591056"/>
            <a:ext cx="8435280" cy="1569660"/>
          </a:xfrm>
          <a:prstGeom prst="rect">
            <a:avLst/>
          </a:prstGeom>
          <a:noFill/>
        </p:spPr>
        <p:txBody>
          <a:bodyPr wrap="square" rtlCol="0">
            <a:spAutoFit/>
          </a:bodyPr>
          <a:lstStyle/>
          <a:p>
            <a:r>
              <a:rPr lang="en-GB" sz="4800" dirty="0"/>
              <a:t>Carsington –Rivers Topic – June 2027</a:t>
            </a:r>
          </a:p>
        </p:txBody>
      </p:sp>
    </p:spTree>
  </p:cSld>
  <p:clrMapOvr>
    <a:masterClrMapping/>
  </p:clrMapOvr>
  <p:transition>
    <p:dissolv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6963</TotalTime>
  <Words>569</Words>
  <Application>Microsoft Office PowerPoint</Application>
  <PresentationFormat>On-screen Show (4:3)</PresentationFormat>
  <Paragraphs>47</Paragraphs>
  <Slides>17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Britannic Bold</vt:lpstr>
      <vt:lpstr>Broadway</vt:lpstr>
      <vt:lpstr>Calibri</vt:lpstr>
      <vt:lpstr>Candara</vt:lpstr>
      <vt:lpstr>Symbol</vt:lpstr>
      <vt:lpstr>XCCW Joined PC1a</vt:lpstr>
      <vt:lpstr>Waveform</vt:lpstr>
      <vt:lpstr>YEAR 5 AT HOMEFIELDS</vt:lpstr>
      <vt:lpstr>        Equipment needed 2 HB pencils Rollerball/ handwriting pens (blue and black ink) - not ballpoint whiteboard pens (we run out of these regularly)  rubber 30cm clear ruler pencil sharpener glue stick                             scissors protractor highlighters Colouring pencils and felt tips </vt:lpstr>
      <vt:lpstr>School Uniform</vt:lpstr>
      <vt:lpstr>Desirable equipment  Electronic spell-checker with thesaurus  This will really support their writing.</vt:lpstr>
      <vt:lpstr>P.E. Days Autumn Term   P.E. (Please come to school in P.E. clothes) Mr Harrison – Tuesday and Friday (rugby) Miss Clover – Tuesday and Friday (rugby) Please refer to the dress code information.  OPAL Play Wellies needed for children to use the field when the weather becomes wet.  </vt:lpstr>
      <vt:lpstr>PowerPoint Presentation</vt:lpstr>
      <vt:lpstr>Reading</vt:lpstr>
      <vt:lpstr>PowerPoint Presentation</vt:lpstr>
      <vt:lpstr>PowerPoint Presentation</vt:lpstr>
      <vt:lpstr>PowerPoint Presentation</vt:lpstr>
      <vt:lpstr>Get hooked on books!KGE</vt:lpstr>
      <vt:lpstr>Writing</vt:lpstr>
      <vt:lpstr>        Children will continue to develop the skills to be responsible for editing and improving their work themselves! This is what the black pen is for. Year 5 children are responsible for completing and returning homework. </vt:lpstr>
      <vt:lpstr>Calculation Workshop</vt:lpstr>
      <vt:lpstr>Communication</vt:lpstr>
      <vt:lpstr>Children and Social Media</vt:lpstr>
      <vt:lpstr>Trips!</vt:lpstr>
    </vt:vector>
  </TitlesOfParts>
  <Company>Homefields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AT HOMEFIELDS</dc:title>
  <dc:creator>j.smith</dc:creator>
  <cp:lastModifiedBy>Stuart Harrison</cp:lastModifiedBy>
  <cp:revision>114</cp:revision>
  <dcterms:created xsi:type="dcterms:W3CDTF">2012-07-27T13:39:51Z</dcterms:created>
  <dcterms:modified xsi:type="dcterms:W3CDTF">2026-07-13T16:14:22Z</dcterms:modified>
</cp:coreProperties>
</file>