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32"/>
  </p:notesMasterIdLst>
  <p:handoutMasterIdLst>
    <p:handoutMasterId r:id="rId33"/>
  </p:handoutMasterIdLst>
  <p:sldIdLst>
    <p:sldId id="256" r:id="rId5"/>
    <p:sldId id="272" r:id="rId6"/>
    <p:sldId id="280" r:id="rId7"/>
    <p:sldId id="269" r:id="rId8"/>
    <p:sldId id="257" r:id="rId9"/>
    <p:sldId id="277" r:id="rId10"/>
    <p:sldId id="294" r:id="rId11"/>
    <p:sldId id="273" r:id="rId12"/>
    <p:sldId id="281" r:id="rId13"/>
    <p:sldId id="271" r:id="rId14"/>
    <p:sldId id="295" r:id="rId15"/>
    <p:sldId id="282" r:id="rId16"/>
    <p:sldId id="288" r:id="rId17"/>
    <p:sldId id="262" r:id="rId18"/>
    <p:sldId id="283" r:id="rId19"/>
    <p:sldId id="291" r:id="rId20"/>
    <p:sldId id="285" r:id="rId21"/>
    <p:sldId id="264" r:id="rId22"/>
    <p:sldId id="287" r:id="rId23"/>
    <p:sldId id="292" r:id="rId24"/>
    <p:sldId id="265" r:id="rId25"/>
    <p:sldId id="289" r:id="rId26"/>
    <p:sldId id="275" r:id="rId27"/>
    <p:sldId id="260" r:id="rId28"/>
    <p:sldId id="261" r:id="rId29"/>
    <p:sldId id="293" r:id="rId30"/>
    <p:sldId id="286" r:id="rId31"/>
  </p:sldIdLst>
  <p:sldSz cx="9144000" cy="6858000" type="screen4x3"/>
  <p:notesSz cx="6789738"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015" autoAdjust="0"/>
    <p:restoredTop sz="94671" autoAdjust="0"/>
  </p:normalViewPr>
  <p:slideViewPr>
    <p:cSldViewPr>
      <p:cViewPr varScale="1">
        <p:scale>
          <a:sx n="68" d="100"/>
          <a:sy n="68" d="100"/>
        </p:scale>
        <p:origin x="1002" y="66"/>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Wainwright" userId="cb423706-c3cf-42af-8465-8c7bc7948597" providerId="ADAL" clId="{6F8EBA78-7442-4126-AD18-84098E1FC714}"/>
    <pc:docChg chg="modSld">
      <pc:chgData name="Katie Wainwright" userId="cb423706-c3cf-42af-8465-8c7bc7948597" providerId="ADAL" clId="{6F8EBA78-7442-4126-AD18-84098E1FC714}" dt="2025-09-11T10:56:28.598" v="34" actId="20577"/>
      <pc:docMkLst>
        <pc:docMk/>
      </pc:docMkLst>
      <pc:sldChg chg="modSp">
        <pc:chgData name="Katie Wainwright" userId="cb423706-c3cf-42af-8465-8c7bc7948597" providerId="ADAL" clId="{6F8EBA78-7442-4126-AD18-84098E1FC714}" dt="2025-09-11T10:56:28.598" v="34" actId="20577"/>
        <pc:sldMkLst>
          <pc:docMk/>
          <pc:sldMk cId="3957877738" sldId="287"/>
        </pc:sldMkLst>
        <pc:graphicFrameChg chg="modGraphic">
          <ac:chgData name="Katie Wainwright" userId="cb423706-c3cf-42af-8465-8c7bc7948597" providerId="ADAL" clId="{6F8EBA78-7442-4126-AD18-84098E1FC714}" dt="2025-09-11T10:56:28.598" v="34" actId="20577"/>
          <ac:graphicFrameMkLst>
            <pc:docMk/>
            <pc:sldMk cId="3957877738" sldId="287"/>
            <ac:graphicFrameMk id="7" creationId="{0010EF1C-9555-4DA6-AB73-CAA9B517F91B}"/>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6513" y="0"/>
            <a:ext cx="2941637" cy="496888"/>
          </a:xfrm>
          <a:prstGeom prst="rect">
            <a:avLst/>
          </a:prstGeom>
        </p:spPr>
        <p:txBody>
          <a:bodyPr vert="horz" lIns="91440" tIns="45720" rIns="91440" bIns="45720" rtlCol="0"/>
          <a:lstStyle>
            <a:lvl1pPr algn="r">
              <a:defRPr sz="1200"/>
            </a:lvl1pPr>
          </a:lstStyle>
          <a:p>
            <a:fld id="{8774F2C7-4A59-420F-9EB2-876232F20007}" type="datetimeFigureOut">
              <a:rPr lang="en-GB" smtClean="0"/>
              <a:t>11/09/2025</a:t>
            </a:fld>
            <a:endParaRPr lang="en-GB" dirty="0"/>
          </a:p>
        </p:txBody>
      </p:sp>
      <p:sp>
        <p:nvSpPr>
          <p:cNvPr id="4" name="Footer Placeholder 3"/>
          <p:cNvSpPr>
            <a:spLocks noGrp="1"/>
          </p:cNvSpPr>
          <p:nvPr>
            <p:ph type="ftr" sz="quarter" idx="2"/>
          </p:nvPr>
        </p:nvSpPr>
        <p:spPr>
          <a:xfrm>
            <a:off x="0" y="9431338"/>
            <a:ext cx="2941638"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6513" y="9431338"/>
            <a:ext cx="2941637" cy="496887"/>
          </a:xfrm>
          <a:prstGeom prst="rect">
            <a:avLst/>
          </a:prstGeom>
        </p:spPr>
        <p:txBody>
          <a:bodyPr vert="horz" lIns="91440" tIns="45720" rIns="91440" bIns="45720" rtlCol="0" anchor="b"/>
          <a:lstStyle>
            <a:lvl1pPr algn="r">
              <a:defRPr sz="1200"/>
            </a:lvl1pPr>
          </a:lstStyle>
          <a:p>
            <a:fld id="{5E7B810B-F586-4634-B427-E2CB8440F4C9}" type="slidenum">
              <a:rPr lang="en-GB" smtClean="0"/>
              <a:t>‹#›</a:t>
            </a:fld>
            <a:endParaRPr lang="en-GB" dirty="0"/>
          </a:p>
        </p:txBody>
      </p:sp>
    </p:spTree>
    <p:extLst>
      <p:ext uri="{BB962C8B-B14F-4D97-AF65-F5344CB8AC3E}">
        <p14:creationId xmlns:p14="http://schemas.microsoft.com/office/powerpoint/2010/main" val="16368987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6513" y="0"/>
            <a:ext cx="2941637" cy="498475"/>
          </a:xfrm>
          <a:prstGeom prst="rect">
            <a:avLst/>
          </a:prstGeom>
        </p:spPr>
        <p:txBody>
          <a:bodyPr vert="horz" lIns="91440" tIns="45720" rIns="91440" bIns="45720" rtlCol="0"/>
          <a:lstStyle>
            <a:lvl1pPr algn="r">
              <a:defRPr sz="1200"/>
            </a:lvl1pPr>
          </a:lstStyle>
          <a:p>
            <a:fld id="{951451E0-90D8-4C07-9CA6-A0AA11066B09}" type="datetimeFigureOut">
              <a:rPr lang="en-GB" smtClean="0"/>
              <a:t>11/09/2025</a:t>
            </a:fld>
            <a:endParaRPr lang="en-GB" dirty="0"/>
          </a:p>
        </p:txBody>
      </p:sp>
      <p:sp>
        <p:nvSpPr>
          <p:cNvPr id="4" name="Slide Image Placeholder 3"/>
          <p:cNvSpPr>
            <a:spLocks noGrp="1" noRot="1" noChangeAspect="1"/>
          </p:cNvSpPr>
          <p:nvPr>
            <p:ph type="sldImg" idx="2"/>
          </p:nvPr>
        </p:nvSpPr>
        <p:spPr>
          <a:xfrm>
            <a:off x="1160463" y="1241425"/>
            <a:ext cx="4468812"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8375"/>
            <a:ext cx="5430838"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1638"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6513" y="9431338"/>
            <a:ext cx="2941637" cy="498475"/>
          </a:xfrm>
          <a:prstGeom prst="rect">
            <a:avLst/>
          </a:prstGeom>
        </p:spPr>
        <p:txBody>
          <a:bodyPr vert="horz" lIns="91440" tIns="45720" rIns="91440" bIns="45720" rtlCol="0" anchor="b"/>
          <a:lstStyle>
            <a:lvl1pPr algn="r">
              <a:defRPr sz="1200"/>
            </a:lvl1pPr>
          </a:lstStyle>
          <a:p>
            <a:fld id="{A70CEF19-3CD3-4396-B0CF-2424FA5AAC81}" type="slidenum">
              <a:rPr lang="en-GB" smtClean="0"/>
              <a:t>‹#›</a:t>
            </a:fld>
            <a:endParaRPr lang="en-GB" dirty="0"/>
          </a:p>
        </p:txBody>
      </p:sp>
    </p:spTree>
    <p:extLst>
      <p:ext uri="{BB962C8B-B14F-4D97-AF65-F5344CB8AC3E}">
        <p14:creationId xmlns:p14="http://schemas.microsoft.com/office/powerpoint/2010/main" val="639125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0CEF19-3CD3-4396-B0CF-2424FA5AAC81}" type="slidenum">
              <a:rPr lang="en-GB" smtClean="0"/>
              <a:t>2</a:t>
            </a:fld>
            <a:endParaRPr lang="en-GB" dirty="0"/>
          </a:p>
        </p:txBody>
      </p:sp>
    </p:spTree>
    <p:extLst>
      <p:ext uri="{BB962C8B-B14F-4D97-AF65-F5344CB8AC3E}">
        <p14:creationId xmlns:p14="http://schemas.microsoft.com/office/powerpoint/2010/main" val="2743011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Our skills based Curriculum is designed to teach all the skills and attitudes the children need for life long learning through interesting and fun topics. </a:t>
            </a:r>
          </a:p>
          <a:p>
            <a:endParaRPr lang="en-GB" dirty="0"/>
          </a:p>
        </p:txBody>
      </p:sp>
      <p:sp>
        <p:nvSpPr>
          <p:cNvPr id="4" name="Slide Number Placeholder 3"/>
          <p:cNvSpPr>
            <a:spLocks noGrp="1"/>
          </p:cNvSpPr>
          <p:nvPr>
            <p:ph type="sldNum" sz="quarter" idx="5"/>
          </p:nvPr>
        </p:nvSpPr>
        <p:spPr/>
        <p:txBody>
          <a:bodyPr/>
          <a:lstStyle/>
          <a:p>
            <a:fld id="{A70CEF19-3CD3-4396-B0CF-2424FA5AAC81}" type="slidenum">
              <a:rPr lang="en-GB" smtClean="0"/>
              <a:t>5</a:t>
            </a:fld>
            <a:endParaRPr lang="en-GB" dirty="0"/>
          </a:p>
        </p:txBody>
      </p:sp>
    </p:spTree>
    <p:extLst>
      <p:ext uri="{BB962C8B-B14F-4D97-AF65-F5344CB8AC3E}">
        <p14:creationId xmlns:p14="http://schemas.microsoft.com/office/powerpoint/2010/main" val="3527981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C30BDD6F-146A-4AFA-BE8C-D2DADED3BCDA}" type="datetimeFigureOut">
              <a:rPr lang="en-GB" smtClean="0"/>
              <a:pPr/>
              <a:t>11/09/2025</a:t>
            </a:fld>
            <a:endParaRPr lang="en-GB"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5730EEBA-A8FA-4261-9145-495D7CE8327E}" type="slidenum">
              <a:rPr lang="en-GB" smtClean="0"/>
              <a:pPr/>
              <a:t>‹#›</a:t>
            </a:fld>
            <a:endParaRPr lang="en-GB"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C30BDD6F-146A-4AFA-BE8C-D2DADED3BCDA}" type="datetimeFigureOut">
              <a:rPr lang="en-GB" smtClean="0"/>
              <a:pPr/>
              <a:t>11/09/2025</a:t>
            </a:fld>
            <a:endParaRPr lang="en-GB"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5730EEBA-A8FA-4261-9145-495D7CE8327E}"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homefields.derby.sch.uk/phonics-6/"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88024" y="3789040"/>
            <a:ext cx="3313355" cy="1368596"/>
          </a:xfrm>
        </p:spPr>
        <p:txBody>
          <a:bodyPr>
            <a:normAutofit/>
          </a:bodyPr>
          <a:lstStyle/>
          <a:p>
            <a:pPr algn="ctr"/>
            <a:r>
              <a:rPr lang="en-GB" dirty="0"/>
              <a:t>Year 2 Information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59632" y="1700808"/>
            <a:ext cx="6777037" cy="3282627"/>
          </a:xfrm>
        </p:spPr>
      </p:pic>
      <p:sp>
        <p:nvSpPr>
          <p:cNvPr id="6" name="Title 1"/>
          <p:cNvSpPr>
            <a:spLocks noGrp="1"/>
          </p:cNvSpPr>
          <p:nvPr>
            <p:ph type="title"/>
          </p:nvPr>
        </p:nvSpPr>
        <p:spPr>
          <a:xfrm>
            <a:off x="1115616" y="5301208"/>
            <a:ext cx="7024744" cy="792088"/>
          </a:xfrm>
        </p:spPr>
        <p:txBody>
          <a:bodyPr>
            <a:normAutofit/>
          </a:bodyPr>
          <a:lstStyle/>
          <a:p>
            <a:pPr algn="ctr"/>
            <a:r>
              <a:rPr lang="en-GB" b="1" dirty="0"/>
              <a:t>2025-2026</a:t>
            </a:r>
          </a:p>
        </p:txBody>
      </p:sp>
    </p:spTree>
    <p:extLst>
      <p:ext uri="{BB962C8B-B14F-4D97-AF65-F5344CB8AC3E}">
        <p14:creationId xmlns:p14="http://schemas.microsoft.com/office/powerpoint/2010/main" val="1521425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1649DEC3-FE4C-4F09-84D0-50F77C8AC57D}"/>
              </a:ext>
            </a:extLst>
          </p:cNvPr>
          <p:cNvSpPr txBox="1">
            <a:spLocks/>
          </p:cNvSpPr>
          <p:nvPr/>
        </p:nvSpPr>
        <p:spPr>
          <a:xfrm>
            <a:off x="1183341" y="5244345"/>
            <a:ext cx="6777317" cy="740878"/>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endParaRPr lang="en-GB" sz="18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A6219872-905D-49DC-848D-34888D901D5D}"/>
              </a:ext>
            </a:extLst>
          </p:cNvPr>
          <p:cNvSpPr txBox="1">
            <a:spLocks/>
          </p:cNvSpPr>
          <p:nvPr/>
        </p:nvSpPr>
        <p:spPr>
          <a:xfrm>
            <a:off x="1110927" y="642151"/>
            <a:ext cx="7024744" cy="740878"/>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latin typeface="Arial" panose="020B0604020202020204" pitchFamily="34" charset="0"/>
                <a:cs typeface="Arial" panose="020B0604020202020204" pitchFamily="34" charset="0"/>
              </a:rPr>
              <a:t>In Year 2</a:t>
            </a:r>
          </a:p>
        </p:txBody>
      </p:sp>
      <p:sp>
        <p:nvSpPr>
          <p:cNvPr id="8" name="Content Placeholder 2">
            <a:extLst>
              <a:ext uri="{FF2B5EF4-FFF2-40B4-BE49-F238E27FC236}">
                <a16:creationId xmlns:a16="http://schemas.microsoft.com/office/drawing/2014/main" id="{A4C5A953-FF49-4405-B6D0-537755BFCA61}"/>
              </a:ext>
            </a:extLst>
          </p:cNvPr>
          <p:cNvSpPr txBox="1">
            <a:spLocks/>
          </p:cNvSpPr>
          <p:nvPr/>
        </p:nvSpPr>
        <p:spPr>
          <a:xfrm>
            <a:off x="1358354" y="4396358"/>
            <a:ext cx="6777317" cy="1437433"/>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endParaRPr lang="en-GB" sz="18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1F1367F9-ABFE-BEE7-7D41-F568752657FE}"/>
              </a:ext>
            </a:extLst>
          </p:cNvPr>
          <p:cNvSpPr txBox="1">
            <a:spLocks/>
          </p:cNvSpPr>
          <p:nvPr/>
        </p:nvSpPr>
        <p:spPr>
          <a:xfrm>
            <a:off x="648262" y="3882826"/>
            <a:ext cx="3394452" cy="2333023"/>
          </a:xfrm>
          <a:prstGeom prst="rect">
            <a:avLst/>
          </a:prstGeom>
        </p:spPr>
        <p:txBody>
          <a:bodyPr vert="horz" lIns="91440" tIns="45720" rIns="91440" bIns="45720" rtlCol="0" anchor="b">
            <a:no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Mrs. Bull, Mr. Scales and  Mrs. Rashid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PPA</a:t>
            </a:r>
          </a:p>
          <a:p>
            <a:pPr algn="ct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Miss. </a:t>
            </a:r>
            <a:r>
              <a:rPr lang="en-GB" sz="2000" b="1" dirty="0" err="1">
                <a:latin typeface="Arial" panose="020B0604020202020204" pitchFamily="34" charset="0"/>
                <a:cs typeface="Arial" panose="020B0604020202020204" pitchFamily="34" charset="0"/>
              </a:rPr>
              <a:t>Langworthy</a:t>
            </a:r>
            <a:r>
              <a:rPr lang="en-GB" sz="2000" b="1" dirty="0">
                <a:latin typeface="Arial" panose="020B0604020202020204" pitchFamily="34" charset="0"/>
                <a:cs typeface="Arial" panose="020B0604020202020204" pitchFamily="34" charset="0"/>
              </a:rPr>
              <a:t>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Class Teacher (Thursday AM)</a:t>
            </a:r>
          </a:p>
        </p:txBody>
      </p:sp>
      <p:pic>
        <p:nvPicPr>
          <p:cNvPr id="2050" name="Picture 2">
            <a:extLst>
              <a:ext uri="{FF2B5EF4-FFF2-40B4-BE49-F238E27FC236}">
                <a16:creationId xmlns:a16="http://schemas.microsoft.com/office/drawing/2014/main" id="{661D2BA1-97F1-C7B0-FADA-401DBA0F9C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021" t="6586"/>
          <a:stretch/>
        </p:blipFill>
        <p:spPr bwMode="auto">
          <a:xfrm>
            <a:off x="851453" y="1491362"/>
            <a:ext cx="2311905" cy="21536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E1037AA-1FAF-BDA1-6852-D72B77253017}"/>
              </a:ext>
            </a:extLst>
          </p:cNvPr>
          <p:cNvSpPr txBox="1"/>
          <p:nvPr/>
        </p:nvSpPr>
        <p:spPr>
          <a:xfrm>
            <a:off x="4314110" y="1975910"/>
            <a:ext cx="4290338" cy="707886"/>
          </a:xfrm>
          <a:prstGeom prst="rect">
            <a:avLst/>
          </a:prstGeom>
          <a:noFill/>
        </p:spPr>
        <p:txBody>
          <a:bodyPr wrap="square">
            <a:spAutoFit/>
          </a:bodyPr>
          <a:lstStyle/>
          <a:p>
            <a:pPr algn="ctr"/>
            <a:r>
              <a:rPr lang="en-GB" sz="2000" b="1" dirty="0">
                <a:solidFill>
                  <a:schemeClr val="accent1"/>
                </a:solidFill>
                <a:latin typeface="Arial" panose="020B0604020202020204" pitchFamily="34" charset="0"/>
                <a:cs typeface="Arial" panose="020B0604020202020204" pitchFamily="34" charset="0"/>
              </a:rPr>
              <a:t>Mrs. Wainwright – Class Teacher</a:t>
            </a:r>
            <a:br>
              <a:rPr lang="en-GB" sz="2000" b="1" dirty="0">
                <a:solidFill>
                  <a:schemeClr val="accent1"/>
                </a:solidFill>
                <a:latin typeface="Arial" panose="020B0604020202020204" pitchFamily="34" charset="0"/>
                <a:cs typeface="Arial" panose="020B0604020202020204" pitchFamily="34" charset="0"/>
              </a:rPr>
            </a:br>
            <a:endParaRPr lang="en-GB" sz="2000" b="1" dirty="0">
              <a:solidFill>
                <a:schemeClr val="accent1"/>
              </a:solidFill>
              <a:latin typeface="Arial" panose="020B0604020202020204" pitchFamily="34" charset="0"/>
              <a:cs typeface="Arial" panose="020B0604020202020204" pitchFamily="34" charset="0"/>
            </a:endParaRPr>
          </a:p>
        </p:txBody>
      </p:sp>
      <p:pic>
        <p:nvPicPr>
          <p:cNvPr id="2052" name="Picture 4">
            <a:extLst>
              <a:ext uri="{FF2B5EF4-FFF2-40B4-BE49-F238E27FC236}">
                <a16:creationId xmlns:a16="http://schemas.microsoft.com/office/drawing/2014/main" id="{BCCA1746-DDC4-537E-093A-0A97E512A9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8490" y="3811182"/>
            <a:ext cx="1394321" cy="141998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FF5A7E4D-3271-B69E-35B0-8A0D5B8BA9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3813374"/>
            <a:ext cx="1394321" cy="14027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2CAF173-8F8F-47F9-A9FC-A6E0B4EAAD65}"/>
              </a:ext>
            </a:extLst>
          </p:cNvPr>
          <p:cNvPicPr>
            <a:picLocks noChangeAspect="1"/>
          </p:cNvPicPr>
          <p:nvPr/>
        </p:nvPicPr>
        <p:blipFill>
          <a:blip r:embed="rId5"/>
          <a:stretch>
            <a:fillRect/>
          </a:stretch>
        </p:blipFill>
        <p:spPr>
          <a:xfrm>
            <a:off x="5736726" y="4813077"/>
            <a:ext cx="1402772" cy="1402772"/>
          </a:xfrm>
          <a:prstGeom prst="rect">
            <a:avLst/>
          </a:prstGeom>
        </p:spPr>
      </p:pic>
    </p:spTree>
    <p:extLst>
      <p:ext uri="{BB962C8B-B14F-4D97-AF65-F5344CB8AC3E}">
        <p14:creationId xmlns:p14="http://schemas.microsoft.com/office/powerpoint/2010/main" val="4143741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6C7EC66-1904-4DD8-A1EF-B748A4693BED}"/>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Please feel free to contact us via class dojo if you have any questions. We will respond between the hours of 8am – 6pm. </a:t>
            </a:r>
          </a:p>
          <a:p>
            <a:r>
              <a:rPr lang="en-GB" dirty="0">
                <a:latin typeface="Arial" panose="020B0604020202020204" pitchFamily="34" charset="0"/>
                <a:cs typeface="Arial" panose="020B0604020202020204" pitchFamily="34" charset="0"/>
              </a:rPr>
              <a:t>If your child is away from school or your message is timely and important please phone our school office – 01332 691351</a:t>
            </a:r>
          </a:p>
          <a:p>
            <a:r>
              <a:rPr lang="en-GB" dirty="0">
                <a:latin typeface="Arial" panose="020B0604020202020204" pitchFamily="34" charset="0"/>
                <a:cs typeface="Arial" panose="020B0604020202020204" pitchFamily="34" charset="0"/>
              </a:rPr>
              <a:t>We will be putting the skills and vocabulary mats available on our school website for this term. </a:t>
            </a:r>
          </a:p>
          <a:p>
            <a:endParaRPr lang="en-GB" dirty="0">
              <a:latin typeface="Arial" panose="020B0604020202020204" pitchFamily="34" charset="0"/>
              <a:cs typeface="Arial" panose="020B0604020202020204" pitchFamily="34" charset="0"/>
            </a:endParaRPr>
          </a:p>
        </p:txBody>
      </p:sp>
      <p:sp>
        <p:nvSpPr>
          <p:cNvPr id="7" name="Title 6">
            <a:extLst>
              <a:ext uri="{FF2B5EF4-FFF2-40B4-BE49-F238E27FC236}">
                <a16:creationId xmlns:a16="http://schemas.microsoft.com/office/drawing/2014/main" id="{A4CB74AF-BF94-4C31-993B-8C434FBF2BF8}"/>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Class Dojo &amp; Our school website</a:t>
            </a:r>
          </a:p>
        </p:txBody>
      </p:sp>
      <p:pic>
        <p:nvPicPr>
          <p:cNvPr id="8" name="Picture 7">
            <a:extLst>
              <a:ext uri="{FF2B5EF4-FFF2-40B4-BE49-F238E27FC236}">
                <a16:creationId xmlns:a16="http://schemas.microsoft.com/office/drawing/2014/main" id="{95E6D07F-20EF-41DB-B89B-891EABB82248}"/>
              </a:ext>
            </a:extLst>
          </p:cNvPr>
          <p:cNvPicPr>
            <a:picLocks noChangeAspect="1"/>
          </p:cNvPicPr>
          <p:nvPr/>
        </p:nvPicPr>
        <p:blipFill>
          <a:blip r:embed="rId2"/>
          <a:stretch>
            <a:fillRect/>
          </a:stretch>
        </p:blipFill>
        <p:spPr>
          <a:xfrm>
            <a:off x="5294916" y="171361"/>
            <a:ext cx="2775078" cy="864096"/>
          </a:xfrm>
          <a:prstGeom prst="rect">
            <a:avLst/>
          </a:prstGeom>
        </p:spPr>
      </p:pic>
    </p:spTree>
    <p:extLst>
      <p:ext uri="{BB962C8B-B14F-4D97-AF65-F5344CB8AC3E}">
        <p14:creationId xmlns:p14="http://schemas.microsoft.com/office/powerpoint/2010/main" val="2597802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7735" y="812194"/>
            <a:ext cx="7024744" cy="1152128"/>
          </a:xfrm>
        </p:spPr>
        <p:txBody>
          <a:bodyPr>
            <a:normAutofit fontScale="90000"/>
          </a:bodyPr>
          <a:lstStyle/>
          <a:p>
            <a:pPr algn="ctr"/>
            <a:r>
              <a:rPr lang="en-GB" b="1" dirty="0">
                <a:latin typeface="Arial" panose="020B0604020202020204" pitchFamily="34" charset="0"/>
                <a:cs typeface="Arial" panose="020B0604020202020204" pitchFamily="34" charset="0"/>
              </a:rPr>
              <a:t>Our Topic based approach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to learning </a:t>
            </a:r>
          </a:p>
        </p:txBody>
      </p:sp>
      <p:sp>
        <p:nvSpPr>
          <p:cNvPr id="3" name="Content Placeholder 2"/>
          <p:cNvSpPr>
            <a:spLocks noGrp="1"/>
          </p:cNvSpPr>
          <p:nvPr>
            <p:ph idx="1"/>
          </p:nvPr>
        </p:nvSpPr>
        <p:spPr>
          <a:xfrm>
            <a:off x="683510" y="1932064"/>
            <a:ext cx="7776980" cy="4248472"/>
          </a:xfrm>
        </p:spPr>
        <p:txBody>
          <a:bodyPr>
            <a:normAutofit fontScale="92500" lnSpcReduction="20000"/>
          </a:bodyPr>
          <a:lstStyle/>
          <a:p>
            <a:pPr marL="68580" indent="0">
              <a:buNone/>
            </a:pPr>
            <a:r>
              <a:rPr lang="en-GB" dirty="0">
                <a:latin typeface="Arial" panose="020B0604020202020204" pitchFamily="34" charset="0"/>
                <a:cs typeface="Arial" panose="020B0604020202020204" pitchFamily="34" charset="0"/>
              </a:rPr>
              <a:t>Our school delivers a skills based thematic Curriculum, which is designed to teach all of the national curriculum content for their year group alongside the  L2L attitudes and skills which the children need for life long learning. We do this through interesting and fun topics.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Our topics this year are:</a:t>
            </a:r>
          </a:p>
          <a:p>
            <a:pPr marL="68580" indent="0">
              <a:buNone/>
            </a:pPr>
            <a:r>
              <a:rPr lang="en-GB" b="1" dirty="0">
                <a:latin typeface="Arial" panose="020B0604020202020204" pitchFamily="34" charset="0"/>
                <a:cs typeface="Arial" panose="020B0604020202020204" pitchFamily="34" charset="0"/>
              </a:rPr>
              <a:t>Autumn – Gruffalo and Light and Dark</a:t>
            </a:r>
            <a:endParaRPr lang="en-GB" b="1" dirty="0">
              <a:solidFill>
                <a:schemeClr val="accent1"/>
              </a:solidFill>
              <a:latin typeface="Arial" panose="020B0604020202020204" pitchFamily="34" charset="0"/>
              <a:cs typeface="Arial" panose="020B0604020202020204" pitchFamily="34" charset="0"/>
            </a:endParaRPr>
          </a:p>
          <a:p>
            <a:pPr marL="68580" indent="0">
              <a:buNone/>
            </a:pPr>
            <a:r>
              <a:rPr lang="en-GB" b="1" dirty="0">
                <a:solidFill>
                  <a:schemeClr val="tx1"/>
                </a:solidFill>
                <a:latin typeface="Arial" panose="020B0604020202020204" pitchFamily="34" charset="0"/>
                <a:cs typeface="Arial" panose="020B0604020202020204" pitchFamily="34" charset="0"/>
              </a:rPr>
              <a:t>Spring – Where in the world? and Toys</a:t>
            </a:r>
          </a:p>
          <a:p>
            <a:pPr marL="68580" indent="0">
              <a:buNone/>
            </a:pPr>
            <a:r>
              <a:rPr lang="en-GB" b="1" dirty="0">
                <a:solidFill>
                  <a:schemeClr val="tx1"/>
                </a:solidFill>
                <a:latin typeface="Arial" panose="020B0604020202020204" pitchFamily="34" charset="0"/>
                <a:cs typeface="Arial" panose="020B0604020202020204" pitchFamily="34" charset="0"/>
              </a:rPr>
              <a:t>Summer – Up, up and away and Chocs away!</a:t>
            </a:r>
            <a:endParaRPr lang="en-GB" b="1" dirty="0">
              <a:solidFill>
                <a:schemeClr val="accent1"/>
              </a:solidFill>
              <a:latin typeface="Arial" panose="020B0604020202020204" pitchFamily="34" charset="0"/>
              <a:cs typeface="Arial" panose="020B0604020202020204" pitchFamily="34" charset="0"/>
            </a:endParaRPr>
          </a:p>
          <a:p>
            <a:pPr marL="68580" indent="0">
              <a:buNone/>
            </a:pPr>
            <a:r>
              <a:rPr lang="en-GB" dirty="0">
                <a:latin typeface="Arial" panose="020B0604020202020204" pitchFamily="34" charset="0"/>
                <a:cs typeface="Arial" panose="020B0604020202020204" pitchFamily="34" charset="0"/>
              </a:rPr>
              <a:t>Our topics rotate over a two year cycle. Before each topic, we share the learning overview and new vocabulary with parents on our school website. </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7EE1-96C3-4DDA-8568-BA3A1A422D7A}"/>
              </a:ext>
            </a:extLst>
          </p:cNvPr>
          <p:cNvSpPr>
            <a:spLocks noGrp="1"/>
          </p:cNvSpPr>
          <p:nvPr>
            <p:ph type="title"/>
          </p:nvPr>
        </p:nvSpPr>
        <p:spPr>
          <a:xfrm>
            <a:off x="1059628" y="908720"/>
            <a:ext cx="7024744" cy="685880"/>
          </a:xfrm>
        </p:spPr>
        <p:txBody>
          <a:bodyPr>
            <a:normAutofit fontScale="90000"/>
          </a:bodyPr>
          <a:lstStyle/>
          <a:p>
            <a:r>
              <a:rPr lang="en-GB" dirty="0">
                <a:latin typeface="Arial" panose="020B0604020202020204" pitchFamily="34" charset="0"/>
                <a:cs typeface="Arial" panose="020B0604020202020204" pitchFamily="34" charset="0"/>
              </a:rPr>
              <a:t>Our School Values</a:t>
            </a:r>
          </a:p>
        </p:txBody>
      </p:sp>
      <p:sp>
        <p:nvSpPr>
          <p:cNvPr id="3" name="Content Placeholder 2">
            <a:extLst>
              <a:ext uri="{FF2B5EF4-FFF2-40B4-BE49-F238E27FC236}">
                <a16:creationId xmlns:a16="http://schemas.microsoft.com/office/drawing/2014/main" id="{A23DFBA9-3DC9-45AD-88A1-E8EC25AA3FE2}"/>
              </a:ext>
            </a:extLst>
          </p:cNvPr>
          <p:cNvSpPr>
            <a:spLocks noGrp="1"/>
          </p:cNvSpPr>
          <p:nvPr>
            <p:ph idx="1"/>
          </p:nvPr>
        </p:nvSpPr>
        <p:spPr>
          <a:xfrm>
            <a:off x="1059628" y="1689091"/>
            <a:ext cx="6777317" cy="4620229"/>
          </a:xfrm>
        </p:spPr>
        <p:txBody>
          <a:bodyPr>
            <a:normAutofit/>
          </a:bodyPr>
          <a:lstStyle/>
          <a:p>
            <a:r>
              <a:rPr lang="en-GB" dirty="0">
                <a:latin typeface="Arial" panose="020B0604020202020204" pitchFamily="34" charset="0"/>
                <a:cs typeface="Arial" panose="020B0604020202020204" pitchFamily="34" charset="0"/>
              </a:rPr>
              <a:t>Be kind</a:t>
            </a:r>
          </a:p>
          <a:p>
            <a:r>
              <a:rPr lang="en-GB" dirty="0">
                <a:latin typeface="Arial" panose="020B0604020202020204" pitchFamily="34" charset="0"/>
                <a:cs typeface="Arial" panose="020B0604020202020204" pitchFamily="34" charset="0"/>
              </a:rPr>
              <a:t>Be courageous</a:t>
            </a:r>
          </a:p>
          <a:p>
            <a:r>
              <a:rPr lang="en-GB" dirty="0">
                <a:latin typeface="Arial" panose="020B0604020202020204" pitchFamily="34" charset="0"/>
                <a:cs typeface="Arial" panose="020B0604020202020204" pitchFamily="34" charset="0"/>
              </a:rPr>
              <a:t>Be respectful</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68580" indent="0">
              <a:buNone/>
            </a:pPr>
            <a:r>
              <a:rPr lang="en-GB" dirty="0">
                <a:latin typeface="Arial" panose="020B0604020202020204" pitchFamily="34" charset="0"/>
                <a:cs typeface="Arial" panose="020B0604020202020204" pitchFamily="34" charset="0"/>
              </a:rPr>
              <a:t>These values will be used to underpin all activities in school.</a:t>
            </a:r>
          </a:p>
          <a:p>
            <a:pPr marL="68580" indent="0">
              <a:buNone/>
            </a:pPr>
            <a:r>
              <a:rPr lang="en-GB" dirty="0">
                <a:latin typeface="Arial" panose="020B0604020202020204" pitchFamily="34" charset="0"/>
                <a:cs typeface="Arial" panose="020B0604020202020204" pitchFamily="34" charset="0"/>
              </a:rPr>
              <a:t>Children showing these values will collect team points and be celebrated in assemblies in classes etc.</a:t>
            </a:r>
          </a:p>
        </p:txBody>
      </p:sp>
      <p:pic>
        <p:nvPicPr>
          <p:cNvPr id="1026" name="Picture 2" descr="Logo">
            <a:extLst>
              <a:ext uri="{FF2B5EF4-FFF2-40B4-BE49-F238E27FC236}">
                <a16:creationId xmlns:a16="http://schemas.microsoft.com/office/drawing/2014/main" id="{C0E6F2E9-4D59-461B-07BF-1789E0C0C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340768"/>
            <a:ext cx="1989327"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180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7EE1-96C3-4DDA-8568-BA3A1A422D7A}"/>
              </a:ext>
            </a:extLst>
          </p:cNvPr>
          <p:cNvSpPr>
            <a:spLocks noGrp="1"/>
          </p:cNvSpPr>
          <p:nvPr>
            <p:ph type="title"/>
          </p:nvPr>
        </p:nvSpPr>
        <p:spPr>
          <a:xfrm>
            <a:off x="1059628" y="908720"/>
            <a:ext cx="7024744" cy="685880"/>
          </a:xfrm>
        </p:spPr>
        <p:txBody>
          <a:bodyPr>
            <a:normAutofit fontScale="90000"/>
          </a:bodyPr>
          <a:lstStyle/>
          <a:p>
            <a:r>
              <a:rPr lang="en-GB" dirty="0">
                <a:latin typeface="Arial" panose="020B0604020202020204" pitchFamily="34" charset="0"/>
                <a:cs typeface="Arial" panose="020B0604020202020204" pitchFamily="34" charset="0"/>
              </a:rPr>
              <a:t>Our Learn 2 Learn attitudes. </a:t>
            </a:r>
          </a:p>
        </p:txBody>
      </p:sp>
      <p:sp>
        <p:nvSpPr>
          <p:cNvPr id="3" name="Content Placeholder 2">
            <a:extLst>
              <a:ext uri="{FF2B5EF4-FFF2-40B4-BE49-F238E27FC236}">
                <a16:creationId xmlns:a16="http://schemas.microsoft.com/office/drawing/2014/main" id="{A23DFBA9-3DC9-45AD-88A1-E8EC25AA3FE2}"/>
              </a:ext>
            </a:extLst>
          </p:cNvPr>
          <p:cNvSpPr>
            <a:spLocks noGrp="1"/>
          </p:cNvSpPr>
          <p:nvPr>
            <p:ph idx="1"/>
          </p:nvPr>
        </p:nvSpPr>
        <p:spPr>
          <a:xfrm>
            <a:off x="1059628" y="1689091"/>
            <a:ext cx="6777317" cy="4620229"/>
          </a:xfrm>
        </p:spPr>
        <p:txBody>
          <a:bodyPr>
            <a:normAutofit fontScale="85000" lnSpcReduction="20000"/>
          </a:bodyPr>
          <a:lstStyle/>
          <a:p>
            <a:pPr marL="68580" indent="0">
              <a:buNone/>
            </a:pPr>
            <a:r>
              <a:rPr lang="en-GB" dirty="0">
                <a:latin typeface="Arial" panose="020B0604020202020204" pitchFamily="34" charset="0"/>
                <a:cs typeface="Arial" panose="020B0604020202020204" pitchFamily="34" charset="0"/>
              </a:rPr>
              <a:t>At Homefields we believe that children need skills which will support not only their learning within school but their life beyond the classroom. Our Learn 2 learn attitudes are the attitudes and skills we believe they will need. We teach these explicitly and they are embedded into our learning activities. Your child will receive house team points for showing these skills during the school day. </a:t>
            </a:r>
            <a:endParaRPr lang="en-GB" b="1" u="sng" dirty="0">
              <a:latin typeface="Arial" panose="020B0604020202020204" pitchFamily="34" charset="0"/>
              <a:cs typeface="Arial" panose="020B0604020202020204" pitchFamily="34" charset="0"/>
            </a:endParaRPr>
          </a:p>
          <a:p>
            <a:pPr marL="68580" indent="0">
              <a:buNone/>
            </a:pPr>
            <a:endParaRPr lang="en-GB" b="1" u="sng"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The 6 R’s:</a:t>
            </a:r>
          </a:p>
          <a:p>
            <a:r>
              <a:rPr lang="en-GB" dirty="0">
                <a:latin typeface="Arial" panose="020B0604020202020204" pitchFamily="34" charset="0"/>
                <a:cs typeface="Arial" panose="020B0604020202020204" pitchFamily="34" charset="0"/>
              </a:rPr>
              <a:t>Responsible </a:t>
            </a:r>
          </a:p>
          <a:p>
            <a:r>
              <a:rPr lang="en-GB" dirty="0">
                <a:latin typeface="Arial" panose="020B0604020202020204" pitchFamily="34" charset="0"/>
                <a:cs typeface="Arial" panose="020B0604020202020204" pitchFamily="34" charset="0"/>
              </a:rPr>
              <a:t>Resourceful </a:t>
            </a:r>
          </a:p>
          <a:p>
            <a:r>
              <a:rPr lang="en-GB" dirty="0">
                <a:latin typeface="Arial" panose="020B0604020202020204" pitchFamily="34" charset="0"/>
                <a:cs typeface="Arial" panose="020B0604020202020204" pitchFamily="34" charset="0"/>
              </a:rPr>
              <a:t>Resilient </a:t>
            </a:r>
          </a:p>
          <a:p>
            <a:r>
              <a:rPr lang="en-GB" dirty="0">
                <a:latin typeface="Arial" panose="020B0604020202020204" pitchFamily="34" charset="0"/>
                <a:cs typeface="Arial" panose="020B0604020202020204" pitchFamily="34" charset="0"/>
              </a:rPr>
              <a:t>Respect</a:t>
            </a:r>
          </a:p>
          <a:p>
            <a:r>
              <a:rPr lang="en-GB" dirty="0">
                <a:latin typeface="Arial" panose="020B0604020202020204" pitchFamily="34" charset="0"/>
                <a:cs typeface="Arial" panose="020B0604020202020204" pitchFamily="34" charset="0"/>
              </a:rPr>
              <a:t>Reciprocal </a:t>
            </a:r>
          </a:p>
          <a:p>
            <a:r>
              <a:rPr lang="en-GB" dirty="0">
                <a:latin typeface="Arial" panose="020B0604020202020204" pitchFamily="34" charset="0"/>
                <a:cs typeface="Arial" panose="020B0604020202020204" pitchFamily="34" charset="0"/>
              </a:rPr>
              <a:t>Reflect</a:t>
            </a:r>
          </a:p>
        </p:txBody>
      </p:sp>
      <p:grpSp>
        <p:nvGrpSpPr>
          <p:cNvPr id="4" name="Group 3">
            <a:extLst>
              <a:ext uri="{FF2B5EF4-FFF2-40B4-BE49-F238E27FC236}">
                <a16:creationId xmlns:a16="http://schemas.microsoft.com/office/drawing/2014/main" id="{E78E0714-74AE-094B-7BBA-83A691B9F25A}"/>
              </a:ext>
            </a:extLst>
          </p:cNvPr>
          <p:cNvGrpSpPr/>
          <p:nvPr/>
        </p:nvGrpSpPr>
        <p:grpSpPr>
          <a:xfrm>
            <a:off x="3851920" y="3429000"/>
            <a:ext cx="3841009" cy="2952328"/>
            <a:chOff x="952524" y="620688"/>
            <a:chExt cx="7299223" cy="5915000"/>
          </a:xfrm>
        </p:grpSpPr>
        <p:pic>
          <p:nvPicPr>
            <p:cNvPr id="5" name="Picture 4">
              <a:extLst>
                <a:ext uri="{FF2B5EF4-FFF2-40B4-BE49-F238E27FC236}">
                  <a16:creationId xmlns:a16="http://schemas.microsoft.com/office/drawing/2014/main" id="{D2954F81-035E-41D4-9EFF-B7D20CC8485D}"/>
                </a:ext>
              </a:extLst>
            </p:cNvPr>
            <p:cNvPicPr>
              <a:picLocks noChangeAspect="1"/>
            </p:cNvPicPr>
            <p:nvPr/>
          </p:nvPicPr>
          <p:blipFill>
            <a:blip r:embed="rId2"/>
            <a:stretch>
              <a:fillRect/>
            </a:stretch>
          </p:blipFill>
          <p:spPr>
            <a:xfrm>
              <a:off x="952524" y="620688"/>
              <a:ext cx="2153648" cy="2964954"/>
            </a:xfrm>
            <a:prstGeom prst="rect">
              <a:avLst/>
            </a:prstGeom>
          </p:spPr>
        </p:pic>
        <p:pic>
          <p:nvPicPr>
            <p:cNvPr id="6" name="Picture 5">
              <a:extLst>
                <a:ext uri="{FF2B5EF4-FFF2-40B4-BE49-F238E27FC236}">
                  <a16:creationId xmlns:a16="http://schemas.microsoft.com/office/drawing/2014/main" id="{703D4212-D41C-4430-AB16-0481CA619487}"/>
                </a:ext>
              </a:extLst>
            </p:cNvPr>
            <p:cNvPicPr>
              <a:picLocks noChangeAspect="1"/>
            </p:cNvPicPr>
            <p:nvPr/>
          </p:nvPicPr>
          <p:blipFill>
            <a:blip r:embed="rId3"/>
            <a:stretch>
              <a:fillRect/>
            </a:stretch>
          </p:blipFill>
          <p:spPr>
            <a:xfrm>
              <a:off x="3471865" y="637670"/>
              <a:ext cx="2200270" cy="2964954"/>
            </a:xfrm>
            <a:prstGeom prst="rect">
              <a:avLst/>
            </a:prstGeom>
          </p:spPr>
        </p:pic>
        <p:pic>
          <p:nvPicPr>
            <p:cNvPr id="7" name="Picture 6">
              <a:extLst>
                <a:ext uri="{FF2B5EF4-FFF2-40B4-BE49-F238E27FC236}">
                  <a16:creationId xmlns:a16="http://schemas.microsoft.com/office/drawing/2014/main" id="{53E546D9-198E-42E5-9DD7-05B00C19342A}"/>
                </a:ext>
              </a:extLst>
            </p:cNvPr>
            <p:cNvPicPr>
              <a:picLocks noChangeAspect="1"/>
            </p:cNvPicPr>
            <p:nvPr/>
          </p:nvPicPr>
          <p:blipFill>
            <a:blip r:embed="rId4"/>
            <a:stretch>
              <a:fillRect/>
            </a:stretch>
          </p:blipFill>
          <p:spPr>
            <a:xfrm>
              <a:off x="6033313" y="620688"/>
              <a:ext cx="2218434" cy="2964954"/>
            </a:xfrm>
            <a:prstGeom prst="rect">
              <a:avLst/>
            </a:prstGeom>
          </p:spPr>
        </p:pic>
        <p:pic>
          <p:nvPicPr>
            <p:cNvPr id="8" name="Picture 7">
              <a:extLst>
                <a:ext uri="{FF2B5EF4-FFF2-40B4-BE49-F238E27FC236}">
                  <a16:creationId xmlns:a16="http://schemas.microsoft.com/office/drawing/2014/main" id="{58D9D986-D139-48D2-B355-15621F313AB5}"/>
                </a:ext>
              </a:extLst>
            </p:cNvPr>
            <p:cNvPicPr>
              <a:picLocks noChangeAspect="1"/>
            </p:cNvPicPr>
            <p:nvPr/>
          </p:nvPicPr>
          <p:blipFill>
            <a:blip r:embed="rId5"/>
            <a:stretch>
              <a:fillRect/>
            </a:stretch>
          </p:blipFill>
          <p:spPr>
            <a:xfrm>
              <a:off x="953700" y="3602624"/>
              <a:ext cx="2153648" cy="2933064"/>
            </a:xfrm>
            <a:prstGeom prst="rect">
              <a:avLst/>
            </a:prstGeom>
          </p:spPr>
        </p:pic>
        <p:pic>
          <p:nvPicPr>
            <p:cNvPr id="9" name="Picture 8">
              <a:extLst>
                <a:ext uri="{FF2B5EF4-FFF2-40B4-BE49-F238E27FC236}">
                  <a16:creationId xmlns:a16="http://schemas.microsoft.com/office/drawing/2014/main" id="{40EDAFCA-2518-4416-80FD-2AB0B5CE2039}"/>
                </a:ext>
              </a:extLst>
            </p:cNvPr>
            <p:cNvPicPr>
              <a:picLocks noChangeAspect="1"/>
            </p:cNvPicPr>
            <p:nvPr/>
          </p:nvPicPr>
          <p:blipFill>
            <a:blip r:embed="rId6"/>
            <a:stretch>
              <a:fillRect/>
            </a:stretch>
          </p:blipFill>
          <p:spPr>
            <a:xfrm>
              <a:off x="3547999" y="3585642"/>
              <a:ext cx="2124135" cy="2943340"/>
            </a:xfrm>
            <a:prstGeom prst="rect">
              <a:avLst/>
            </a:prstGeom>
          </p:spPr>
        </p:pic>
        <p:pic>
          <p:nvPicPr>
            <p:cNvPr id="10" name="Picture 9">
              <a:extLst>
                <a:ext uri="{FF2B5EF4-FFF2-40B4-BE49-F238E27FC236}">
                  <a16:creationId xmlns:a16="http://schemas.microsoft.com/office/drawing/2014/main" id="{44354297-7CE6-412A-9BC6-CDCAD133EF23}"/>
                </a:ext>
              </a:extLst>
            </p:cNvPr>
            <p:cNvPicPr>
              <a:picLocks noChangeAspect="1"/>
            </p:cNvPicPr>
            <p:nvPr/>
          </p:nvPicPr>
          <p:blipFill>
            <a:blip r:embed="rId7"/>
            <a:stretch>
              <a:fillRect/>
            </a:stretch>
          </p:blipFill>
          <p:spPr>
            <a:xfrm>
              <a:off x="6127612" y="3640361"/>
              <a:ext cx="2124135" cy="2861777"/>
            </a:xfrm>
            <a:prstGeom prst="rect">
              <a:avLst/>
            </a:prstGeom>
          </p:spPr>
        </p:pic>
      </p:grpSp>
    </p:spTree>
    <p:extLst>
      <p:ext uri="{BB962C8B-B14F-4D97-AF65-F5344CB8AC3E}">
        <p14:creationId xmlns:p14="http://schemas.microsoft.com/office/powerpoint/2010/main" val="3812486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1" y="1196752"/>
            <a:ext cx="4392488" cy="685880"/>
          </a:xfrm>
        </p:spPr>
        <p:txBody>
          <a:bodyPr>
            <a:normAutofit fontScale="90000"/>
          </a:bodyPr>
          <a:lstStyle/>
          <a:p>
            <a:pPr algn="ctr"/>
            <a:r>
              <a:rPr lang="en-GB" dirty="0">
                <a:latin typeface="Arial" panose="020B0604020202020204" pitchFamily="34" charset="0"/>
                <a:cs typeface="Arial" panose="020B0604020202020204" pitchFamily="34" charset="0"/>
              </a:rPr>
              <a:t>Mental Health and Well-Being</a:t>
            </a:r>
          </a:p>
        </p:txBody>
      </p:sp>
      <p:sp>
        <p:nvSpPr>
          <p:cNvPr id="3" name="Content Placeholder 2"/>
          <p:cNvSpPr>
            <a:spLocks noGrp="1"/>
          </p:cNvSpPr>
          <p:nvPr>
            <p:ph idx="1"/>
          </p:nvPr>
        </p:nvSpPr>
        <p:spPr>
          <a:xfrm>
            <a:off x="683568" y="2323652"/>
            <a:ext cx="7776864" cy="3841652"/>
          </a:xfrm>
        </p:spPr>
        <p:txBody>
          <a:bodyPr>
            <a:normAutofit fontScale="92500" lnSpcReduction="10000"/>
          </a:bodyPr>
          <a:lstStyle/>
          <a:p>
            <a:r>
              <a:rPr lang="en-GB" dirty="0">
                <a:latin typeface="Arial" panose="020B0604020202020204" pitchFamily="34" charset="0"/>
                <a:cs typeface="Arial" panose="020B0604020202020204" pitchFamily="34" charset="0"/>
              </a:rPr>
              <a:t>Our school was recently accredited with our Bronze School mental health award. We are continuing to strive to achieve the next level. </a:t>
            </a:r>
          </a:p>
          <a:p>
            <a:r>
              <a:rPr lang="en-GB" dirty="0">
                <a:latin typeface="Arial" panose="020B0604020202020204" pitchFamily="34" charset="0"/>
                <a:cs typeface="Arial" panose="020B0604020202020204" pitchFamily="34" charset="0"/>
              </a:rPr>
              <a:t>We care about the mental health and well-being of our children and spend time teaching children about emotions, ways to solve problems and how to communicate with adults for support and with each other. The children are able to post worries into our school ‘Worry box’ which is collected and supported by our Well-being coaches.  </a:t>
            </a:r>
          </a:p>
          <a:p>
            <a:r>
              <a:rPr lang="en-GB" dirty="0">
                <a:latin typeface="Arial" panose="020B0604020202020204" pitchFamily="34" charset="0"/>
                <a:cs typeface="Arial" panose="020B0604020202020204" pitchFamily="34" charset="0"/>
              </a:rPr>
              <a:t>We also take part in mindfulness activities each week to help us regulate our breathing and find time to just be.</a:t>
            </a:r>
          </a:p>
        </p:txBody>
      </p:sp>
      <p:pic>
        <p:nvPicPr>
          <p:cNvPr id="4" name="Picture 3">
            <a:extLst>
              <a:ext uri="{FF2B5EF4-FFF2-40B4-BE49-F238E27FC236}">
                <a16:creationId xmlns:a16="http://schemas.microsoft.com/office/drawing/2014/main" id="{1FA38844-275B-486D-AAC2-D4ADAFA0C001}"/>
              </a:ext>
            </a:extLst>
          </p:cNvPr>
          <p:cNvPicPr>
            <a:picLocks noChangeAspect="1"/>
          </p:cNvPicPr>
          <p:nvPr/>
        </p:nvPicPr>
        <p:blipFill>
          <a:blip r:embed="rId2"/>
          <a:stretch>
            <a:fillRect/>
          </a:stretch>
        </p:blipFill>
        <p:spPr>
          <a:xfrm>
            <a:off x="6588224" y="60890"/>
            <a:ext cx="1283766" cy="1494796"/>
          </a:xfrm>
          <a:prstGeom prst="rect">
            <a:avLst/>
          </a:prstGeom>
        </p:spPr>
      </p:pic>
    </p:spTree>
    <p:extLst>
      <p:ext uri="{BB962C8B-B14F-4D97-AF65-F5344CB8AC3E}">
        <p14:creationId xmlns:p14="http://schemas.microsoft.com/office/powerpoint/2010/main" val="1897659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06690-73EC-4785-AB55-2A2DDC87317B}"/>
              </a:ext>
            </a:extLst>
          </p:cNvPr>
          <p:cNvSpPr>
            <a:spLocks noGrp="1"/>
          </p:cNvSpPr>
          <p:nvPr>
            <p:ph type="title"/>
          </p:nvPr>
        </p:nvSpPr>
        <p:spPr>
          <a:xfrm>
            <a:off x="1043490" y="1027664"/>
            <a:ext cx="7024744" cy="529128"/>
          </a:xfrm>
        </p:spPr>
        <p:txBody>
          <a:bodyPr>
            <a:normAutofit fontScale="90000"/>
          </a:bodyPr>
          <a:lstStyle/>
          <a:p>
            <a:r>
              <a:rPr lang="en-GB" dirty="0">
                <a:latin typeface="Arial" panose="020B0604020202020204" pitchFamily="34" charset="0"/>
                <a:cs typeface="Arial" panose="020B0604020202020204" pitchFamily="34" charset="0"/>
              </a:rPr>
              <a:t>Snacks and Water</a:t>
            </a:r>
          </a:p>
        </p:txBody>
      </p:sp>
      <p:sp>
        <p:nvSpPr>
          <p:cNvPr id="3" name="Content Placeholder 2">
            <a:extLst>
              <a:ext uri="{FF2B5EF4-FFF2-40B4-BE49-F238E27FC236}">
                <a16:creationId xmlns:a16="http://schemas.microsoft.com/office/drawing/2014/main" id="{0F141CB1-790F-430B-B147-37A267DB0391}"/>
              </a:ext>
            </a:extLst>
          </p:cNvPr>
          <p:cNvSpPr>
            <a:spLocks noGrp="1"/>
          </p:cNvSpPr>
          <p:nvPr>
            <p:ph idx="1"/>
          </p:nvPr>
        </p:nvSpPr>
        <p:spPr>
          <a:xfrm>
            <a:off x="611560" y="2323652"/>
            <a:ext cx="7992888" cy="4057676"/>
          </a:xfrm>
        </p:spPr>
        <p:txBody>
          <a:bodyPr>
            <a:normAutofit/>
          </a:bodyPr>
          <a:lstStyle/>
          <a:p>
            <a:r>
              <a:rPr lang="en-GB" dirty="0">
                <a:latin typeface="Arial" panose="020B0604020202020204" pitchFamily="34" charset="0"/>
                <a:cs typeface="Arial" panose="020B0604020202020204" pitchFamily="34" charset="0"/>
              </a:rPr>
              <a:t>The children need to bring a water bottle to school everyday. </a:t>
            </a:r>
          </a:p>
          <a:p>
            <a:r>
              <a:rPr lang="en-GB" dirty="0">
                <a:latin typeface="Arial" panose="020B0604020202020204" pitchFamily="34" charset="0"/>
                <a:cs typeface="Arial" panose="020B0604020202020204" pitchFamily="34" charset="0"/>
              </a:rPr>
              <a:t>School are supplied with free fruit but the children can also bring ‘Healthy snacks’ from home. </a:t>
            </a:r>
          </a:p>
          <a:p>
            <a:r>
              <a:rPr lang="en-GB" dirty="0">
                <a:latin typeface="Arial" panose="020B0604020202020204" pitchFamily="34" charset="0"/>
                <a:cs typeface="Arial" panose="020B0604020202020204" pitchFamily="34" charset="0"/>
              </a:rPr>
              <a:t>We are a nut free school which includes foods like Nutella which are nut based. </a:t>
            </a:r>
          </a:p>
          <a:p>
            <a:r>
              <a:rPr lang="en-GB" dirty="0">
                <a:latin typeface="Arial" panose="020B0604020202020204" pitchFamily="34" charset="0"/>
                <a:cs typeface="Arial" panose="020B0604020202020204" pitchFamily="34" charset="0"/>
              </a:rPr>
              <a:t>Friday children can bring in a small treat snack e.g. small snack size chocolate bar or mini bag of sweets, please be mindful that children cannot share snacks and find concentration after large snacks too difficult. </a:t>
            </a:r>
          </a:p>
        </p:txBody>
      </p:sp>
      <p:pic>
        <p:nvPicPr>
          <p:cNvPr id="5" name="Picture 4">
            <a:extLst>
              <a:ext uri="{FF2B5EF4-FFF2-40B4-BE49-F238E27FC236}">
                <a16:creationId xmlns:a16="http://schemas.microsoft.com/office/drawing/2014/main" id="{61ADDF99-D9E4-46F4-B50E-38773484CD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208" y="410048"/>
            <a:ext cx="1255898" cy="1530174"/>
          </a:xfrm>
          <a:prstGeom prst="rect">
            <a:avLst/>
          </a:prstGeom>
        </p:spPr>
      </p:pic>
    </p:spTree>
    <p:extLst>
      <p:ext uri="{BB962C8B-B14F-4D97-AF65-F5344CB8AC3E}">
        <p14:creationId xmlns:p14="http://schemas.microsoft.com/office/powerpoint/2010/main" val="38140071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28" y="764704"/>
            <a:ext cx="7024744" cy="757888"/>
          </a:xfrm>
        </p:spPr>
        <p:txBody>
          <a:bodyPr>
            <a:normAutofit fontScale="90000"/>
          </a:bodyPr>
          <a:lstStyle/>
          <a:p>
            <a:pPr algn="ctr"/>
            <a:r>
              <a:rPr lang="en-GB" sz="4400" dirty="0">
                <a:latin typeface="Arial" panose="020B0604020202020204" pitchFamily="34" charset="0"/>
                <a:cs typeface="Arial" panose="020B0604020202020204" pitchFamily="34" charset="0"/>
              </a:rPr>
              <a:t>PE/Outdoor clothing</a:t>
            </a:r>
          </a:p>
        </p:txBody>
      </p:sp>
      <p:sp>
        <p:nvSpPr>
          <p:cNvPr id="3" name="Content Placeholder 2"/>
          <p:cNvSpPr>
            <a:spLocks noGrp="1"/>
          </p:cNvSpPr>
          <p:nvPr>
            <p:ph idx="1"/>
          </p:nvPr>
        </p:nvSpPr>
        <p:spPr>
          <a:xfrm>
            <a:off x="899592" y="1628799"/>
            <a:ext cx="7632848" cy="4464497"/>
          </a:xfrm>
        </p:spPr>
        <p:txBody>
          <a:bodyPr>
            <a:normAutofit/>
          </a:bodyPr>
          <a:lstStyle/>
          <a:p>
            <a:pPr marL="68580" indent="0">
              <a:buNone/>
            </a:pPr>
            <a:r>
              <a:rPr lang="en-GB" dirty="0">
                <a:latin typeface="Arial" panose="020B0604020202020204" pitchFamily="34" charset="0"/>
                <a:cs typeface="Arial" panose="020B0604020202020204" pitchFamily="34" charset="0"/>
              </a:rPr>
              <a:t>The children arrive in their PE kits on their PE days.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u="sng" dirty="0">
                <a:latin typeface="Arial" panose="020B0604020202020204" pitchFamily="34" charset="0"/>
                <a:cs typeface="Arial" panose="020B0604020202020204" pitchFamily="34" charset="0"/>
              </a:rPr>
              <a:t>Our PE days are: Monday and Thursday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No earrings</a:t>
            </a:r>
          </a:p>
          <a:p>
            <a:r>
              <a:rPr lang="en-GB" dirty="0">
                <a:latin typeface="Arial" panose="020B0604020202020204" pitchFamily="34" charset="0"/>
                <a:cs typeface="Arial" panose="020B0604020202020204" pitchFamily="34" charset="0"/>
              </a:rPr>
              <a:t>Girls long hair tied up </a:t>
            </a:r>
          </a:p>
          <a:p>
            <a:r>
              <a:rPr lang="en-GB" dirty="0">
                <a:latin typeface="Arial" panose="020B0604020202020204" pitchFamily="34" charset="0"/>
                <a:cs typeface="Arial" panose="020B0604020202020204" pitchFamily="34" charset="0"/>
              </a:rPr>
              <a:t>If your child wears religious jewellery please notify a member of staff who will speak with you.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Wellies for OPAL play.</a:t>
            </a:r>
          </a:p>
        </p:txBody>
      </p:sp>
      <p:pic>
        <p:nvPicPr>
          <p:cNvPr id="5" name="Picture 4">
            <a:extLst>
              <a:ext uri="{FF2B5EF4-FFF2-40B4-BE49-F238E27FC236}">
                <a16:creationId xmlns:a16="http://schemas.microsoft.com/office/drawing/2014/main" id="{98018E43-9E89-4950-8743-87560B5996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2280" y="-16752"/>
            <a:ext cx="1152128" cy="998997"/>
          </a:xfrm>
          <a:prstGeom prst="rect">
            <a:avLst/>
          </a:prstGeom>
        </p:spPr>
      </p:pic>
    </p:spTree>
    <p:extLst>
      <p:ext uri="{BB962C8B-B14F-4D97-AF65-F5344CB8AC3E}">
        <p14:creationId xmlns:p14="http://schemas.microsoft.com/office/powerpoint/2010/main" val="3684291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28" y="764704"/>
            <a:ext cx="7024744" cy="757888"/>
          </a:xfrm>
        </p:spPr>
        <p:txBody>
          <a:bodyPr>
            <a:normAutofit fontScale="90000"/>
          </a:bodyPr>
          <a:lstStyle/>
          <a:p>
            <a:pPr algn="ctr"/>
            <a:r>
              <a:rPr lang="en-GB" sz="4400" dirty="0">
                <a:latin typeface="Arial" panose="020B0604020202020204" pitchFamily="34" charset="0"/>
                <a:cs typeface="Arial" panose="020B0604020202020204" pitchFamily="34" charset="0"/>
              </a:rPr>
              <a:t>Zones of Regulation</a:t>
            </a:r>
          </a:p>
        </p:txBody>
      </p:sp>
      <p:pic>
        <p:nvPicPr>
          <p:cNvPr id="1026" name="Picture 2" descr="https://m.media-amazon.com/images/I/61vVQv8MfJL._AC_SL1428_.jpg">
            <a:extLst>
              <a:ext uri="{FF2B5EF4-FFF2-40B4-BE49-F238E27FC236}">
                <a16:creationId xmlns:a16="http://schemas.microsoft.com/office/drawing/2014/main" id="{4D150F04-56F8-4304-B02B-7815A3A51B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493321"/>
            <a:ext cx="7236296" cy="488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6559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70B47-1E1A-4592-84AC-C6DF6DDAA9D4}"/>
              </a:ext>
            </a:extLst>
          </p:cNvPr>
          <p:cNvSpPr>
            <a:spLocks noGrp="1"/>
          </p:cNvSpPr>
          <p:nvPr>
            <p:ph type="title"/>
          </p:nvPr>
        </p:nvSpPr>
        <p:spPr>
          <a:xfrm>
            <a:off x="-1044624" y="476672"/>
            <a:ext cx="7024744" cy="1143000"/>
          </a:xfrm>
        </p:spPr>
        <p:txBody>
          <a:bodyPr/>
          <a:lstStyle/>
          <a:p>
            <a:pPr algn="ctr"/>
            <a:r>
              <a:rPr lang="en-GB" dirty="0">
                <a:latin typeface="Arial" panose="020B0604020202020204" pitchFamily="34" charset="0"/>
                <a:cs typeface="Arial" panose="020B0604020202020204" pitchFamily="34" charset="0"/>
              </a:rPr>
              <a:t>Phonics</a:t>
            </a:r>
          </a:p>
        </p:txBody>
      </p:sp>
      <p:sp>
        <p:nvSpPr>
          <p:cNvPr id="3" name="Content Placeholder 2">
            <a:extLst>
              <a:ext uri="{FF2B5EF4-FFF2-40B4-BE49-F238E27FC236}">
                <a16:creationId xmlns:a16="http://schemas.microsoft.com/office/drawing/2014/main" id="{E2142013-F390-413D-94AD-CFF4DE3FEE17}"/>
              </a:ext>
            </a:extLst>
          </p:cNvPr>
          <p:cNvSpPr>
            <a:spLocks noGrp="1"/>
          </p:cNvSpPr>
          <p:nvPr>
            <p:ph idx="1"/>
          </p:nvPr>
        </p:nvSpPr>
        <p:spPr>
          <a:xfrm>
            <a:off x="1043490" y="2160942"/>
            <a:ext cx="6777317" cy="4024870"/>
          </a:xfrm>
        </p:spPr>
        <p:txBody>
          <a:bodyPr>
            <a:noAutofit/>
          </a:bodyPr>
          <a:lstStyle/>
          <a:p>
            <a:r>
              <a:rPr lang="en-GB" sz="1800" dirty="0">
                <a:latin typeface="Arial" panose="020B0604020202020204" pitchFamily="34" charset="0"/>
                <a:cs typeface="Arial" panose="020B0604020202020204" pitchFamily="34" charset="0"/>
              </a:rPr>
              <a:t>The Phonics scheme we use at Homefields is called ‘Essential Letters and Sounds’. This scheme teaches the children phase 2-5. This is for children who did not pass or Phonics Screening in Year 1 or children that we felt may benefit from recapping phase 5 phonics.</a:t>
            </a:r>
          </a:p>
          <a:p>
            <a:r>
              <a:rPr lang="en-GB" sz="1800" dirty="0">
                <a:latin typeface="Arial" panose="020B0604020202020204" pitchFamily="34" charset="0"/>
                <a:cs typeface="Arial" panose="020B0604020202020204" pitchFamily="34" charset="0"/>
              </a:rPr>
              <a:t>Those children will take part in a phonics session every day and will practise reading decodable books alongside their lessons.</a:t>
            </a:r>
          </a:p>
          <a:p>
            <a:r>
              <a:rPr lang="en-GB" sz="1800" dirty="0">
                <a:latin typeface="Arial" panose="020B0604020202020204" pitchFamily="34" charset="0"/>
                <a:cs typeface="Arial" panose="020B0604020202020204" pitchFamily="34" charset="0"/>
              </a:rPr>
              <a:t>To listen to the correct pronunciation of the phonemes please visit our website.  </a:t>
            </a:r>
          </a:p>
          <a:p>
            <a:r>
              <a:rPr lang="en-GB" sz="1800" dirty="0">
                <a:latin typeface="Arial" panose="020B0604020202020204" pitchFamily="34" charset="0"/>
                <a:cs typeface="Arial" panose="020B0604020202020204" pitchFamily="34" charset="0"/>
                <a:hlinkClick r:id="rId2"/>
              </a:rPr>
              <a:t>Phonics | Homefields Primary School</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Children that did not pass will retake their Screening Check in June 2025.</a:t>
            </a:r>
          </a:p>
        </p:txBody>
      </p:sp>
      <p:pic>
        <p:nvPicPr>
          <p:cNvPr id="1026" name="Picture 2" descr="Essential Letters and Sounds | Oxford Owl">
            <a:extLst>
              <a:ext uri="{FF2B5EF4-FFF2-40B4-BE49-F238E27FC236}">
                <a16:creationId xmlns:a16="http://schemas.microsoft.com/office/drawing/2014/main" id="{4C06BD20-5D03-40C3-AE5C-F26FAB5383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1259" y="103739"/>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8852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2F3A9-96C6-48EB-9645-D66D6FB3EE76}"/>
              </a:ext>
            </a:extLst>
          </p:cNvPr>
          <p:cNvSpPr>
            <a:spLocks noGrp="1"/>
          </p:cNvSpPr>
          <p:nvPr>
            <p:ph type="title"/>
          </p:nvPr>
        </p:nvSpPr>
        <p:spPr>
          <a:xfrm>
            <a:off x="1059628" y="332656"/>
            <a:ext cx="7024744" cy="1143000"/>
          </a:xfrm>
        </p:spPr>
        <p:txBody>
          <a:bodyPr/>
          <a:lstStyle/>
          <a:p>
            <a:r>
              <a:rPr lang="en-GB" dirty="0">
                <a:latin typeface="Arial" panose="020B0604020202020204" pitchFamily="34" charset="0"/>
                <a:cs typeface="Arial" panose="020B0604020202020204" pitchFamily="34" charset="0"/>
              </a:rPr>
              <a:t>Daily Phonics/Spellings</a:t>
            </a:r>
          </a:p>
        </p:txBody>
      </p:sp>
      <p:sp>
        <p:nvSpPr>
          <p:cNvPr id="3" name="Content Placeholder 2">
            <a:extLst>
              <a:ext uri="{FF2B5EF4-FFF2-40B4-BE49-F238E27FC236}">
                <a16:creationId xmlns:a16="http://schemas.microsoft.com/office/drawing/2014/main" id="{AF860FC6-A3D6-F528-7560-F77F9C91ABB0}"/>
              </a:ext>
            </a:extLst>
          </p:cNvPr>
          <p:cNvSpPr>
            <a:spLocks noGrp="1"/>
          </p:cNvSpPr>
          <p:nvPr>
            <p:ph idx="1"/>
          </p:nvPr>
        </p:nvSpPr>
        <p:spPr>
          <a:xfrm>
            <a:off x="899592" y="1475656"/>
            <a:ext cx="7760844" cy="4024870"/>
          </a:xfrm>
        </p:spPr>
        <p:txBody>
          <a:bodyPr>
            <a:noAutofit/>
          </a:bodyPr>
          <a:lstStyle/>
          <a:p>
            <a:r>
              <a:rPr lang="en-GB" sz="1800" dirty="0">
                <a:latin typeface="Arial" panose="020B0604020202020204" pitchFamily="34" charset="0"/>
                <a:cs typeface="Arial" panose="020B0604020202020204" pitchFamily="34" charset="0"/>
              </a:rPr>
              <a:t>Children will be in an appropriate phonics/spelling group</a:t>
            </a:r>
          </a:p>
          <a:p>
            <a:r>
              <a:rPr lang="en-GB" sz="1800" dirty="0">
                <a:latin typeface="Arial" panose="020B0604020202020204" pitchFamily="34" charset="0"/>
                <a:cs typeface="Arial" panose="020B0604020202020204" pitchFamily="34" charset="0"/>
              </a:rPr>
              <a:t>Children will have daily sessions in these groups </a:t>
            </a:r>
          </a:p>
          <a:p>
            <a:r>
              <a:rPr lang="en-GB" sz="1800" dirty="0">
                <a:latin typeface="Arial" panose="020B0604020202020204" pitchFamily="34" charset="0"/>
                <a:cs typeface="Arial" panose="020B0604020202020204" pitchFamily="34" charset="0"/>
              </a:rPr>
              <a:t>They will have some spelling homework each week, the sheet has a whole half term of spellings on it and the children will complete a quiz each ‘Friday’. These will be phonic sounds or spelling rules which have been taught and explored in their groups.</a:t>
            </a:r>
          </a:p>
        </p:txBody>
      </p:sp>
      <p:pic>
        <p:nvPicPr>
          <p:cNvPr id="6" name="Picture 5">
            <a:extLst>
              <a:ext uri="{FF2B5EF4-FFF2-40B4-BE49-F238E27FC236}">
                <a16:creationId xmlns:a16="http://schemas.microsoft.com/office/drawing/2014/main" id="{612447F7-B9C6-F260-C67D-6B95FBAD0E07}"/>
              </a:ext>
            </a:extLst>
          </p:cNvPr>
          <p:cNvPicPr>
            <a:picLocks noChangeAspect="1"/>
          </p:cNvPicPr>
          <p:nvPr/>
        </p:nvPicPr>
        <p:blipFill>
          <a:blip r:embed="rId2"/>
          <a:stretch>
            <a:fillRect/>
          </a:stretch>
        </p:blipFill>
        <p:spPr>
          <a:xfrm>
            <a:off x="1864286" y="3488091"/>
            <a:ext cx="5415427" cy="2692852"/>
          </a:xfrm>
          <a:prstGeom prst="rect">
            <a:avLst/>
          </a:prstGeom>
        </p:spPr>
      </p:pic>
    </p:spTree>
    <p:extLst>
      <p:ext uri="{BB962C8B-B14F-4D97-AF65-F5344CB8AC3E}">
        <p14:creationId xmlns:p14="http://schemas.microsoft.com/office/powerpoint/2010/main" val="2096112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757888"/>
          </a:xfrm>
        </p:spPr>
        <p:txBody>
          <a:bodyPr/>
          <a:lstStyle/>
          <a:p>
            <a:r>
              <a:rPr lang="en-GB" dirty="0">
                <a:latin typeface="Arial" panose="020B0604020202020204" pitchFamily="34" charset="0"/>
                <a:cs typeface="Arial" panose="020B0604020202020204" pitchFamily="34" charset="0"/>
              </a:rPr>
              <a:t>Reading</a:t>
            </a:r>
          </a:p>
        </p:txBody>
      </p:sp>
      <p:sp>
        <p:nvSpPr>
          <p:cNvPr id="3" name="Content Placeholder 2"/>
          <p:cNvSpPr>
            <a:spLocks noGrp="1"/>
          </p:cNvSpPr>
          <p:nvPr>
            <p:ph idx="1"/>
          </p:nvPr>
        </p:nvSpPr>
        <p:spPr>
          <a:xfrm>
            <a:off x="611560" y="1674511"/>
            <a:ext cx="7920880" cy="4778825"/>
          </a:xfrm>
        </p:spPr>
        <p:txBody>
          <a:bodyPr>
            <a:normAutofit/>
          </a:bodyPr>
          <a:lstStyle/>
          <a:p>
            <a:r>
              <a:rPr lang="en-GB" dirty="0">
                <a:latin typeface="Arial" panose="020B0604020202020204" pitchFamily="34" charset="0"/>
                <a:cs typeface="Arial" panose="020B0604020202020204" pitchFamily="34" charset="0"/>
              </a:rPr>
              <a:t>Reading is incredibly important at this age, not only reading their own books but also having stories read to them. It develops imagination, an ability to understand and interpret (inference) and a love of books. Many messages and morals are written within stories which we love to hunt for in class.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Please record any reading at home in your diary so that we can work together to support reading and instil a love for books too</a:t>
            </a:r>
          </a:p>
        </p:txBody>
      </p:sp>
      <p:pic>
        <p:nvPicPr>
          <p:cNvPr id="4" name="Picture 3">
            <a:extLst>
              <a:ext uri="{FF2B5EF4-FFF2-40B4-BE49-F238E27FC236}">
                <a16:creationId xmlns:a16="http://schemas.microsoft.com/office/drawing/2014/main" id="{F935D5BE-152E-4729-8CF3-80982C15AD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192" y="317491"/>
            <a:ext cx="1210156" cy="111662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08D7C-248F-41D6-B191-8B1CF0961D6D}"/>
              </a:ext>
            </a:extLst>
          </p:cNvPr>
          <p:cNvSpPr>
            <a:spLocks noGrp="1"/>
          </p:cNvSpPr>
          <p:nvPr>
            <p:ph type="title"/>
          </p:nvPr>
        </p:nvSpPr>
        <p:spPr>
          <a:xfrm>
            <a:off x="-684584" y="620688"/>
            <a:ext cx="7024744" cy="1143000"/>
          </a:xfrm>
        </p:spPr>
        <p:txBody>
          <a:bodyPr/>
          <a:lstStyle/>
          <a:p>
            <a:pPr algn="ctr"/>
            <a:r>
              <a:rPr lang="en-GB" dirty="0">
                <a:latin typeface="Arial" panose="020B0604020202020204" pitchFamily="34" charset="0"/>
                <a:cs typeface="Arial" panose="020B0604020202020204" pitchFamily="34" charset="0"/>
              </a:rPr>
              <a:t>Reading books</a:t>
            </a:r>
          </a:p>
        </p:txBody>
      </p:sp>
      <p:sp>
        <p:nvSpPr>
          <p:cNvPr id="3" name="Content Placeholder 2">
            <a:extLst>
              <a:ext uri="{FF2B5EF4-FFF2-40B4-BE49-F238E27FC236}">
                <a16:creationId xmlns:a16="http://schemas.microsoft.com/office/drawing/2014/main" id="{FB2C3ED8-7B45-41A7-BED2-F97238C8FD6D}"/>
              </a:ext>
            </a:extLst>
          </p:cNvPr>
          <p:cNvSpPr>
            <a:spLocks noGrp="1"/>
          </p:cNvSpPr>
          <p:nvPr>
            <p:ph idx="1"/>
          </p:nvPr>
        </p:nvSpPr>
        <p:spPr/>
        <p:txBody>
          <a:bodyPr>
            <a:normAutofit fontScale="92500" lnSpcReduction="20000"/>
          </a:bodyPr>
          <a:lstStyle/>
          <a:p>
            <a:r>
              <a:rPr lang="en-GB" dirty="0">
                <a:latin typeface="Arial" panose="020B0604020202020204" pitchFamily="34" charset="0"/>
                <a:cs typeface="Arial" panose="020B0604020202020204" pitchFamily="34" charset="0"/>
              </a:rPr>
              <a:t>If your child is still working through the phonetically decodable books we will continue to support this along side an alternative VIPER ‘family book.</a:t>
            </a:r>
          </a:p>
          <a:p>
            <a:r>
              <a:rPr lang="en-GB" dirty="0">
                <a:latin typeface="Arial" panose="020B0604020202020204" pitchFamily="34" charset="0"/>
                <a:cs typeface="Arial" panose="020B0604020202020204" pitchFamily="34" charset="0"/>
              </a:rPr>
              <a:t>These are books from our bookcase which do not match our phonics scheme and are not phonetic. </a:t>
            </a:r>
          </a:p>
          <a:p>
            <a:r>
              <a:rPr lang="en-GB" dirty="0">
                <a:latin typeface="Arial" panose="020B0604020202020204" pitchFamily="34" charset="0"/>
                <a:cs typeface="Arial" panose="020B0604020202020204" pitchFamily="34" charset="0"/>
              </a:rPr>
              <a:t>The parent/carer will read the book to the child and discuss the story, characters, events, make predictions and retell the story at the end. These books help to develop the children’s comprehension skills. </a:t>
            </a: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89E79EA-BE0A-476E-828B-82650E520FF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96136" y="188640"/>
            <a:ext cx="1656184" cy="1247390"/>
          </a:xfrm>
          <a:prstGeom prst="rect">
            <a:avLst/>
          </a:prstGeom>
        </p:spPr>
      </p:pic>
    </p:spTree>
    <p:extLst>
      <p:ext uri="{BB962C8B-B14F-4D97-AF65-F5344CB8AC3E}">
        <p14:creationId xmlns:p14="http://schemas.microsoft.com/office/powerpoint/2010/main" val="4071855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E7787-A7B4-4762-BDAB-BE77C7F3FC77}"/>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          Oxford Owl Books</a:t>
            </a:r>
          </a:p>
        </p:txBody>
      </p:sp>
      <p:sp>
        <p:nvSpPr>
          <p:cNvPr id="3" name="Content Placeholder 2">
            <a:extLst>
              <a:ext uri="{FF2B5EF4-FFF2-40B4-BE49-F238E27FC236}">
                <a16:creationId xmlns:a16="http://schemas.microsoft.com/office/drawing/2014/main" id="{02B96D45-6C7D-4172-9201-8AF522AD6A34}"/>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Children who have successfully completed their Phonics Screening Check will be moving away from the ELS books and onto Oxford Owl books. The books are organised into levels and colour. </a:t>
            </a:r>
          </a:p>
          <a:p>
            <a:r>
              <a:rPr lang="en-GB" dirty="0">
                <a:latin typeface="Arial" panose="020B0604020202020204" pitchFamily="34" charset="0"/>
                <a:cs typeface="Arial" panose="020B0604020202020204" pitchFamily="34" charset="0"/>
              </a:rPr>
              <a:t> Oxford owl have a range of different books and the covers vary. To ensure your child is reading a book of the correct challenge, please refer to the book band colour. </a:t>
            </a:r>
          </a:p>
          <a:p>
            <a:endParaRPr lang="en-GB" dirty="0">
              <a:latin typeface="Arial" panose="020B0604020202020204" pitchFamily="34" charset="0"/>
              <a:cs typeface="Arial" panose="020B0604020202020204" pitchFamily="34" charset="0"/>
            </a:endParaRPr>
          </a:p>
        </p:txBody>
      </p:sp>
      <p:pic>
        <p:nvPicPr>
          <p:cNvPr id="4" name="Picture 2" descr="free_page_literacy_nav_Content Stub 2016_v06">
            <a:extLst>
              <a:ext uri="{FF2B5EF4-FFF2-40B4-BE49-F238E27FC236}">
                <a16:creationId xmlns:a16="http://schemas.microsoft.com/office/drawing/2014/main" id="{AD2CA6A3-DCE5-4149-AC89-3CC77CFBD4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84218">
            <a:off x="7204610" y="479066"/>
            <a:ext cx="1727248" cy="19861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tage 2 (Oxford Level 2 &amp; 3 Archives - Oxford Owl for Home">
            <a:extLst>
              <a:ext uri="{FF2B5EF4-FFF2-40B4-BE49-F238E27FC236}">
                <a16:creationId xmlns:a16="http://schemas.microsoft.com/office/drawing/2014/main" id="{5743D57C-C775-4D31-86B0-494CB72FE6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921531">
            <a:off x="79716" y="269111"/>
            <a:ext cx="2951773" cy="1844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48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3B3CF-FCE1-49AA-B408-BD69DFAA3B9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VIPERS</a:t>
            </a:r>
          </a:p>
        </p:txBody>
      </p:sp>
      <p:sp>
        <p:nvSpPr>
          <p:cNvPr id="3" name="Content Placeholder 2">
            <a:extLst>
              <a:ext uri="{FF2B5EF4-FFF2-40B4-BE49-F238E27FC236}">
                <a16:creationId xmlns:a16="http://schemas.microsoft.com/office/drawing/2014/main" id="{F8364207-1CAD-4119-9783-62160ACB75D8}"/>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V – Vocabulary</a:t>
            </a:r>
          </a:p>
          <a:p>
            <a:r>
              <a:rPr lang="en-GB" dirty="0">
                <a:latin typeface="Arial" panose="020B0604020202020204" pitchFamily="34" charset="0"/>
                <a:cs typeface="Arial" panose="020B0604020202020204" pitchFamily="34" charset="0"/>
              </a:rPr>
              <a:t>I – Inference</a:t>
            </a:r>
          </a:p>
          <a:p>
            <a:r>
              <a:rPr lang="en-GB" dirty="0">
                <a:latin typeface="Arial" panose="020B0604020202020204" pitchFamily="34" charset="0"/>
                <a:cs typeface="Arial" panose="020B0604020202020204" pitchFamily="34" charset="0"/>
              </a:rPr>
              <a:t>P – Prediction</a:t>
            </a:r>
          </a:p>
          <a:p>
            <a:r>
              <a:rPr lang="en-GB" dirty="0">
                <a:latin typeface="Arial" panose="020B0604020202020204" pitchFamily="34" charset="0"/>
                <a:cs typeface="Arial" panose="020B0604020202020204" pitchFamily="34" charset="0"/>
              </a:rPr>
              <a:t>E – Explain</a:t>
            </a:r>
          </a:p>
          <a:p>
            <a:r>
              <a:rPr lang="en-GB" dirty="0">
                <a:latin typeface="Arial" panose="020B0604020202020204" pitchFamily="34" charset="0"/>
                <a:cs typeface="Arial" panose="020B0604020202020204" pitchFamily="34" charset="0"/>
              </a:rPr>
              <a:t>R – Retrieve </a:t>
            </a:r>
          </a:p>
          <a:p>
            <a:r>
              <a:rPr lang="en-GB" dirty="0">
                <a:latin typeface="Arial" panose="020B0604020202020204" pitchFamily="34" charset="0"/>
                <a:cs typeface="Arial" panose="020B0604020202020204" pitchFamily="34" charset="0"/>
              </a:rPr>
              <a:t>S – Sequence. </a:t>
            </a:r>
          </a:p>
          <a:p>
            <a:pPr marL="68580" indent="0">
              <a:buNone/>
            </a:pP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E7DDA95-8574-427F-8646-DFD93597AD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1960" y="901149"/>
            <a:ext cx="4572000" cy="2493818"/>
          </a:xfrm>
          <a:prstGeom prst="rect">
            <a:avLst/>
          </a:prstGeom>
        </p:spPr>
      </p:pic>
    </p:spTree>
    <p:extLst>
      <p:ext uri="{BB962C8B-B14F-4D97-AF65-F5344CB8AC3E}">
        <p14:creationId xmlns:p14="http://schemas.microsoft.com/office/powerpoint/2010/main" val="3668527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613872"/>
          </a:xfrm>
        </p:spPr>
        <p:txBody>
          <a:bodyPr>
            <a:normAutofit fontScale="90000"/>
          </a:bodyPr>
          <a:lstStyle/>
          <a:p>
            <a:r>
              <a:rPr lang="en-GB" dirty="0">
                <a:latin typeface="Arial" panose="020B0604020202020204" pitchFamily="34" charset="0"/>
                <a:cs typeface="Arial" panose="020B0604020202020204" pitchFamily="34" charset="0"/>
              </a:rPr>
              <a:t>Shared Reading </a:t>
            </a:r>
          </a:p>
        </p:txBody>
      </p:sp>
      <p:sp>
        <p:nvSpPr>
          <p:cNvPr id="3" name="Content Placeholder 2"/>
          <p:cNvSpPr>
            <a:spLocks noGrp="1"/>
          </p:cNvSpPr>
          <p:nvPr>
            <p:ph idx="1"/>
          </p:nvPr>
        </p:nvSpPr>
        <p:spPr>
          <a:xfrm>
            <a:off x="611560" y="1700808"/>
            <a:ext cx="7920880" cy="3528392"/>
          </a:xfrm>
        </p:spPr>
        <p:txBody>
          <a:bodyPr>
            <a:normAutofit/>
          </a:bodyPr>
          <a:lstStyle/>
          <a:p>
            <a:pPr marL="68580" indent="0">
              <a:buNone/>
            </a:pPr>
            <a:r>
              <a:rPr lang="en-GB" dirty="0">
                <a:latin typeface="Arial" panose="020B0604020202020204" pitchFamily="34" charset="0"/>
                <a:cs typeface="Arial" panose="020B0604020202020204" pitchFamily="34" charset="0"/>
              </a:rPr>
              <a:t>As well as individually hearing your child read every other week they will take part in shared reading within the classroom. The whole class will look at a range of texts or stories together and will work on their VIPER skills. Shared read develops their understanding of vocabulary and comprehension skills.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14AB4-5A6C-4A5C-B4C6-4D0B78941488}"/>
              </a:ext>
            </a:extLst>
          </p:cNvPr>
          <p:cNvSpPr>
            <a:spLocks noGrp="1"/>
          </p:cNvSpPr>
          <p:nvPr>
            <p:ph type="title"/>
          </p:nvPr>
        </p:nvSpPr>
        <p:spPr>
          <a:xfrm>
            <a:off x="1059628" y="1042289"/>
            <a:ext cx="7024744" cy="901904"/>
          </a:xfrm>
        </p:spPr>
        <p:txBody>
          <a:bodyPr>
            <a:normAutofit fontScale="90000"/>
          </a:bodyPr>
          <a:lstStyle/>
          <a:p>
            <a:pPr algn="ctr"/>
            <a:r>
              <a:rPr lang="en-GB" dirty="0"/>
              <a:t>Reading &amp; Homework Overview</a:t>
            </a:r>
          </a:p>
        </p:txBody>
      </p:sp>
      <p:graphicFrame>
        <p:nvGraphicFramePr>
          <p:cNvPr id="7" name="Content Placeholder 6">
            <a:extLst>
              <a:ext uri="{FF2B5EF4-FFF2-40B4-BE49-F238E27FC236}">
                <a16:creationId xmlns:a16="http://schemas.microsoft.com/office/drawing/2014/main" id="{0010EF1C-9555-4DA6-AB73-CAA9B517F91B}"/>
              </a:ext>
            </a:extLst>
          </p:cNvPr>
          <p:cNvGraphicFramePr>
            <a:graphicFrameLocks noGrp="1"/>
          </p:cNvGraphicFramePr>
          <p:nvPr>
            <p:ph idx="1"/>
            <p:extLst>
              <p:ext uri="{D42A27DB-BD31-4B8C-83A1-F6EECF244321}">
                <p14:modId xmlns:p14="http://schemas.microsoft.com/office/powerpoint/2010/main" val="2071972469"/>
              </p:ext>
            </p:extLst>
          </p:nvPr>
        </p:nvGraphicFramePr>
        <p:xfrm>
          <a:off x="647564" y="1944193"/>
          <a:ext cx="7848872" cy="4028440"/>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342469709"/>
                    </a:ext>
                  </a:extLst>
                </a:gridCol>
                <a:gridCol w="5184576">
                  <a:extLst>
                    <a:ext uri="{9D8B030D-6E8A-4147-A177-3AD203B41FA5}">
                      <a16:colId xmlns:a16="http://schemas.microsoft.com/office/drawing/2014/main" val="3193451144"/>
                    </a:ext>
                  </a:extLst>
                </a:gridCol>
              </a:tblGrid>
              <a:tr h="370840">
                <a:tc>
                  <a:txBody>
                    <a:bodyPr/>
                    <a:lstStyle/>
                    <a:p>
                      <a:endParaRPr lang="en-GB" dirty="0"/>
                    </a:p>
                  </a:txBody>
                  <a:tcPr/>
                </a:tc>
                <a:tc>
                  <a:txBody>
                    <a:bodyPr/>
                    <a:lstStyle/>
                    <a:p>
                      <a:endParaRPr lang="en-GB"/>
                    </a:p>
                  </a:txBody>
                  <a:tcPr/>
                </a:tc>
                <a:extLst>
                  <a:ext uri="{0D108BD9-81ED-4DB2-BD59-A6C34878D82A}">
                    <a16:rowId xmlns:a16="http://schemas.microsoft.com/office/drawing/2014/main" val="3398998925"/>
                  </a:ext>
                </a:extLst>
              </a:tr>
              <a:tr h="370840">
                <a:tc>
                  <a:txBody>
                    <a:bodyPr/>
                    <a:lstStyle/>
                    <a:p>
                      <a:r>
                        <a:rPr lang="en-GB" sz="1800" dirty="0"/>
                        <a:t>Reading books</a:t>
                      </a:r>
                    </a:p>
                  </a:txBody>
                  <a:tcPr/>
                </a:tc>
                <a:tc>
                  <a:txBody>
                    <a:bodyPr/>
                    <a:lstStyle/>
                    <a:p>
                      <a:r>
                        <a:rPr lang="en-GB" sz="1800" dirty="0"/>
                        <a:t>Books will be changed on your child’s reading day. Please refer to your child’s reading record or reading wallet to find out your child's reading day. </a:t>
                      </a:r>
                    </a:p>
                  </a:txBody>
                  <a:tcPr/>
                </a:tc>
                <a:extLst>
                  <a:ext uri="{0D108BD9-81ED-4DB2-BD59-A6C34878D82A}">
                    <a16:rowId xmlns:a16="http://schemas.microsoft.com/office/drawing/2014/main" val="2930706307"/>
                  </a:ext>
                </a:extLst>
              </a:tr>
              <a:tr h="370840">
                <a:tc>
                  <a:txBody>
                    <a:bodyPr/>
                    <a:lstStyle/>
                    <a:p>
                      <a:endParaRPr lang="en-GB" sz="1800" dirty="0"/>
                    </a:p>
                  </a:txBody>
                  <a:tcPr/>
                </a:tc>
                <a:tc>
                  <a:txBody>
                    <a:bodyPr/>
                    <a:lstStyle/>
                    <a:p>
                      <a:r>
                        <a:rPr lang="en-GB" sz="1800" dirty="0"/>
                        <a:t>Please try and keep your child’s reading book in their book bags throughout the week. </a:t>
                      </a:r>
                    </a:p>
                  </a:txBody>
                  <a:tcPr/>
                </a:tc>
                <a:extLst>
                  <a:ext uri="{0D108BD9-81ED-4DB2-BD59-A6C34878D82A}">
                    <a16:rowId xmlns:a16="http://schemas.microsoft.com/office/drawing/2014/main" val="3338352637"/>
                  </a:ext>
                </a:extLst>
              </a:tr>
              <a:tr h="370840">
                <a:tc>
                  <a:txBody>
                    <a:bodyPr/>
                    <a:lstStyle/>
                    <a:p>
                      <a:r>
                        <a:rPr lang="en-GB" sz="1800" dirty="0"/>
                        <a:t>Spellings</a:t>
                      </a:r>
                    </a:p>
                  </a:txBody>
                  <a:tcPr/>
                </a:tc>
                <a:tc>
                  <a:txBody>
                    <a:bodyPr/>
                    <a:lstStyle/>
                    <a:p>
                      <a:r>
                        <a:rPr lang="en-GB" sz="1800" dirty="0"/>
                        <a:t>Given out half termly and tested on a Friday.  The date of the quiz can be seen on the spelling sheet.</a:t>
                      </a:r>
                    </a:p>
                  </a:txBody>
                  <a:tcPr/>
                </a:tc>
                <a:extLst>
                  <a:ext uri="{0D108BD9-81ED-4DB2-BD59-A6C34878D82A}">
                    <a16:rowId xmlns:a16="http://schemas.microsoft.com/office/drawing/2014/main" val="2899364743"/>
                  </a:ext>
                </a:extLst>
              </a:tr>
              <a:tr h="370840">
                <a:tc>
                  <a:txBody>
                    <a:bodyPr/>
                    <a:lstStyle/>
                    <a:p>
                      <a:r>
                        <a:rPr lang="en-GB" sz="1800" dirty="0"/>
                        <a:t>Homework</a:t>
                      </a:r>
                    </a:p>
                  </a:txBody>
                  <a:tcPr/>
                </a:tc>
                <a:tc>
                  <a:txBody>
                    <a:bodyPr/>
                    <a:lstStyle/>
                    <a:p>
                      <a:r>
                        <a:rPr lang="en-GB" sz="1800" dirty="0"/>
                        <a:t>Given out on a Thursday and handed in for the following Wednesday</a:t>
                      </a:r>
                    </a:p>
                  </a:txBody>
                  <a:tcPr/>
                </a:tc>
                <a:extLst>
                  <a:ext uri="{0D108BD9-81ED-4DB2-BD59-A6C34878D82A}">
                    <a16:rowId xmlns:a16="http://schemas.microsoft.com/office/drawing/2014/main" val="1939251611"/>
                  </a:ext>
                </a:extLst>
              </a:tr>
            </a:tbl>
          </a:graphicData>
        </a:graphic>
      </p:graphicFrame>
    </p:spTree>
    <p:extLst>
      <p:ext uri="{BB962C8B-B14F-4D97-AF65-F5344CB8AC3E}">
        <p14:creationId xmlns:p14="http://schemas.microsoft.com/office/powerpoint/2010/main" val="3957877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F2F3-127B-4BAB-BDE7-D789ECD418DE}"/>
              </a:ext>
            </a:extLst>
          </p:cNvPr>
          <p:cNvSpPr>
            <a:spLocks noGrp="1"/>
          </p:cNvSpPr>
          <p:nvPr>
            <p:ph type="title"/>
          </p:nvPr>
        </p:nvSpPr>
        <p:spPr>
          <a:xfrm>
            <a:off x="683568" y="476672"/>
            <a:ext cx="7024744" cy="1143000"/>
          </a:xfrm>
        </p:spPr>
        <p:txBody>
          <a:bodyPr/>
          <a:lstStyle/>
          <a:p>
            <a:r>
              <a:rPr lang="en-GB" dirty="0">
                <a:latin typeface="Arial" panose="020B0604020202020204" pitchFamily="34" charset="0"/>
                <a:cs typeface="Arial" panose="020B0604020202020204" pitchFamily="34" charset="0"/>
              </a:rPr>
              <a:t>Maths in school</a:t>
            </a:r>
          </a:p>
        </p:txBody>
      </p:sp>
      <p:sp>
        <p:nvSpPr>
          <p:cNvPr id="4" name="Content Placeholder 2">
            <a:extLst>
              <a:ext uri="{FF2B5EF4-FFF2-40B4-BE49-F238E27FC236}">
                <a16:creationId xmlns:a16="http://schemas.microsoft.com/office/drawing/2014/main" id="{05444866-02E6-418B-B0E7-1347325D7679}"/>
              </a:ext>
            </a:extLst>
          </p:cNvPr>
          <p:cNvSpPr>
            <a:spLocks noGrp="1"/>
          </p:cNvSpPr>
          <p:nvPr>
            <p:ph idx="1"/>
          </p:nvPr>
        </p:nvSpPr>
        <p:spPr>
          <a:xfrm>
            <a:off x="467544" y="1793939"/>
            <a:ext cx="7344816" cy="3228366"/>
          </a:xfrm>
        </p:spPr>
        <p:txBody>
          <a:bodyPr>
            <a:noAutofit/>
          </a:bodyPr>
          <a:lstStyle/>
          <a:p>
            <a:r>
              <a:rPr lang="en-GB" sz="2000" dirty="0">
                <a:latin typeface="Arial" panose="020B0604020202020204" pitchFamily="34" charset="0"/>
                <a:cs typeface="Arial" panose="020B0604020202020204" pitchFamily="34" charset="0"/>
              </a:rPr>
              <a:t>As a school we focus our Maths planning around the White Rose Scheme.</a:t>
            </a:r>
          </a:p>
          <a:p>
            <a:r>
              <a:rPr lang="en-GB" sz="2000" dirty="0">
                <a:latin typeface="Arial" panose="020B0604020202020204" pitchFamily="34" charset="0"/>
                <a:cs typeface="Arial" panose="020B0604020202020204" pitchFamily="34" charset="0"/>
              </a:rPr>
              <a:t>It allows us to explore different elements of maths throughout the year.</a:t>
            </a:r>
          </a:p>
          <a:p>
            <a:r>
              <a:rPr lang="en-GB" sz="2000" dirty="0">
                <a:latin typeface="Arial" panose="020B0604020202020204" pitchFamily="34" charset="0"/>
                <a:cs typeface="Arial" panose="020B0604020202020204" pitchFamily="34" charset="0"/>
              </a:rPr>
              <a:t>We have started with place value </a:t>
            </a:r>
          </a:p>
          <a:p>
            <a:r>
              <a:rPr lang="en-GB" sz="2000" dirty="0">
                <a:latin typeface="Arial" panose="020B0604020202020204" pitchFamily="34" charset="0"/>
                <a:cs typeface="Arial" panose="020B0604020202020204" pitchFamily="34" charset="0"/>
              </a:rPr>
              <a:t>In school we will encourage all children to have a go using resources and concrete examples to support their maths and understanding</a:t>
            </a:r>
          </a:p>
          <a:p>
            <a:r>
              <a:rPr lang="en-GB" sz="2000" dirty="0">
                <a:latin typeface="Arial" panose="020B0604020202020204" pitchFamily="34" charset="0"/>
                <a:cs typeface="Arial" panose="020B0604020202020204" pitchFamily="34" charset="0"/>
              </a:rPr>
              <a:t>As they develop these skills we will then support them in trying to solve problems within mathematics.</a:t>
            </a:r>
          </a:p>
          <a:p>
            <a:r>
              <a:rPr lang="en-GB" sz="2000" dirty="0">
                <a:latin typeface="Arial" panose="020B0604020202020204" pitchFamily="34" charset="0"/>
                <a:cs typeface="Arial" panose="020B0604020202020204" pitchFamily="34" charset="0"/>
              </a:rPr>
              <a:t>Please do ask if you would like methods or ideas for any maths skills at home to be shared.</a:t>
            </a:r>
          </a:p>
        </p:txBody>
      </p:sp>
      <p:pic>
        <p:nvPicPr>
          <p:cNvPr id="5" name="Picture 4">
            <a:extLst>
              <a:ext uri="{FF2B5EF4-FFF2-40B4-BE49-F238E27FC236}">
                <a16:creationId xmlns:a16="http://schemas.microsoft.com/office/drawing/2014/main" id="{62BFFE64-2927-4CB4-91EA-8EE0E4FBEAED}"/>
              </a:ext>
            </a:extLst>
          </p:cNvPr>
          <p:cNvPicPr>
            <a:picLocks noChangeAspect="1"/>
          </p:cNvPicPr>
          <p:nvPr/>
        </p:nvPicPr>
        <p:blipFill>
          <a:blip r:embed="rId2"/>
          <a:stretch>
            <a:fillRect/>
          </a:stretch>
        </p:blipFill>
        <p:spPr>
          <a:xfrm>
            <a:off x="5364088" y="168960"/>
            <a:ext cx="1800200" cy="1455607"/>
          </a:xfrm>
          <a:prstGeom prst="rect">
            <a:avLst/>
          </a:prstGeom>
        </p:spPr>
      </p:pic>
    </p:spTree>
    <p:extLst>
      <p:ext uri="{BB962C8B-B14F-4D97-AF65-F5344CB8AC3E}">
        <p14:creationId xmlns:p14="http://schemas.microsoft.com/office/powerpoint/2010/main" val="4018223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92696"/>
            <a:ext cx="7024744" cy="685880"/>
          </a:xfrm>
        </p:spPr>
        <p:txBody>
          <a:bodyPr>
            <a:normAutofit fontScale="90000"/>
          </a:bodyPr>
          <a:lstStyle/>
          <a:p>
            <a:r>
              <a:rPr lang="en-GB" dirty="0">
                <a:latin typeface="Arial" panose="020B0604020202020204" pitchFamily="34" charset="0"/>
                <a:cs typeface="Arial" panose="020B0604020202020204" pitchFamily="34" charset="0"/>
              </a:rPr>
              <a:t>Maths </a:t>
            </a:r>
          </a:p>
        </p:txBody>
      </p:sp>
      <p:pic>
        <p:nvPicPr>
          <p:cNvPr id="4" name="Picture 3">
            <a:extLst>
              <a:ext uri="{FF2B5EF4-FFF2-40B4-BE49-F238E27FC236}">
                <a16:creationId xmlns:a16="http://schemas.microsoft.com/office/drawing/2014/main" id="{9281BCE5-4150-4B32-BCBA-71A528F1FB6A}"/>
              </a:ext>
            </a:extLst>
          </p:cNvPr>
          <p:cNvPicPr>
            <a:picLocks noChangeAspect="1"/>
          </p:cNvPicPr>
          <p:nvPr/>
        </p:nvPicPr>
        <p:blipFill>
          <a:blip r:embed="rId2"/>
          <a:stretch>
            <a:fillRect/>
          </a:stretch>
        </p:blipFill>
        <p:spPr>
          <a:xfrm>
            <a:off x="5220072" y="141382"/>
            <a:ext cx="2368885" cy="1384374"/>
          </a:xfrm>
          <a:prstGeom prst="rect">
            <a:avLst/>
          </a:prstGeom>
        </p:spPr>
      </p:pic>
      <p:sp>
        <p:nvSpPr>
          <p:cNvPr id="7" name="Content Placeholder 2">
            <a:extLst>
              <a:ext uri="{FF2B5EF4-FFF2-40B4-BE49-F238E27FC236}">
                <a16:creationId xmlns:a16="http://schemas.microsoft.com/office/drawing/2014/main" id="{48B3EA14-F6C8-4C58-A834-9C3F168EC34D}"/>
              </a:ext>
            </a:extLst>
          </p:cNvPr>
          <p:cNvSpPr txBox="1">
            <a:spLocks/>
          </p:cNvSpPr>
          <p:nvPr/>
        </p:nvSpPr>
        <p:spPr>
          <a:xfrm>
            <a:off x="467544" y="1538688"/>
            <a:ext cx="8208912" cy="4842457"/>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buFont typeface="Wingdings 2" pitchFamily="18" charset="2"/>
              <a:buNone/>
            </a:pPr>
            <a:r>
              <a:rPr lang="en-GB" sz="1600" dirty="0">
                <a:latin typeface="Arial" panose="020B0604020202020204" pitchFamily="34" charset="0"/>
                <a:cs typeface="Arial" panose="020B0604020202020204" pitchFamily="34" charset="0"/>
              </a:rPr>
              <a:t>Idea’s to support Maths out of school</a:t>
            </a:r>
          </a:p>
          <a:p>
            <a:r>
              <a:rPr lang="en-GB" sz="1600" dirty="0">
                <a:latin typeface="Arial" panose="020B0604020202020204" pitchFamily="34" charset="0"/>
                <a:cs typeface="Arial" panose="020B0604020202020204" pitchFamily="34" charset="0"/>
              </a:rPr>
              <a:t>Count objects – at home, e.g. forks in the drawer, teddies on the bed. Out and about, birds at the park, leaves collected on an autumn walk. Count in 1’s,  or group and count them in 2’s, 5’s or 10’s  Encourage your child to write the number. </a:t>
            </a:r>
          </a:p>
          <a:p>
            <a:r>
              <a:rPr lang="en-GB" sz="1600" dirty="0">
                <a:latin typeface="Arial" panose="020B0604020202020204" pitchFamily="34" charset="0"/>
                <a:cs typeface="Arial" panose="020B0604020202020204" pitchFamily="34" charset="0"/>
              </a:rPr>
              <a:t>Practise correct formation of numbers – in the bath water, in salt dough, with chalks outside, in washing up foamy bubbles, on whiteboards or paper. Check the height of numbers and try to be consistent in size. </a:t>
            </a:r>
          </a:p>
          <a:p>
            <a:r>
              <a:rPr lang="en-GB" sz="1600" dirty="0">
                <a:latin typeface="Arial" panose="020B0604020202020204" pitchFamily="34" charset="0"/>
                <a:cs typeface="Arial" panose="020B0604020202020204" pitchFamily="34" charset="0"/>
              </a:rPr>
              <a:t>Order numbers – write numbers on paper and ask your child to lay them out correctly. This may be consecutive numbers e.g. 31, 32, 33, 34 or random numbers 10, 7, 58, 91, extending to the hundreds if your child would like a challenge.</a:t>
            </a:r>
          </a:p>
          <a:p>
            <a:r>
              <a:rPr lang="en-GB" sz="1600" dirty="0">
                <a:latin typeface="Arial" panose="020B0604020202020204" pitchFamily="34" charset="0"/>
                <a:cs typeface="Arial" panose="020B0604020202020204" pitchFamily="34" charset="0"/>
              </a:rPr>
              <a:t>Talk about the placement of objects to secure positional language e.g. behind, on top, next to, in between, opposite, on the left or right.</a:t>
            </a:r>
          </a:p>
          <a:p>
            <a:r>
              <a:rPr lang="en-GB" sz="1600" dirty="0">
                <a:latin typeface="Arial" panose="020B0604020202020204" pitchFamily="34" charset="0"/>
                <a:cs typeface="Arial" panose="020B0604020202020204" pitchFamily="34" charset="0"/>
              </a:rPr>
              <a:t>Turns – Whilst on the trampoline practise making whole turns, half a turn, quarter turns, clockwise and anti-clockwise. Alternatively spin a teddy on the carpet. </a:t>
            </a:r>
          </a:p>
          <a:p>
            <a:r>
              <a:rPr lang="en-GB" sz="1600" dirty="0">
                <a:latin typeface="Arial" panose="020B0604020202020204" pitchFamily="34" charset="0"/>
                <a:cs typeface="Arial" panose="020B0604020202020204" pitchFamily="34" charset="0"/>
              </a:rPr>
              <a:t>Look at numbers in shops with price tags, identify pound and pence signs. Identify which price is the greatest or the least. </a:t>
            </a:r>
          </a:p>
          <a:p>
            <a:pPr marL="68580" indent="0">
              <a:buFont typeface="Wingdings 2" pitchFamily="18" charset="2"/>
              <a:buNone/>
            </a:pPr>
            <a:endParaRPr lang="en-GB" sz="1600" dirty="0">
              <a:latin typeface="Arial" panose="020B0604020202020204" pitchFamily="34" charset="0"/>
              <a:cs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F2F3-127B-4BAB-BDE7-D789ECD418DE}"/>
              </a:ext>
            </a:extLst>
          </p:cNvPr>
          <p:cNvSpPr>
            <a:spLocks noGrp="1"/>
          </p:cNvSpPr>
          <p:nvPr>
            <p:ph type="title"/>
          </p:nvPr>
        </p:nvSpPr>
        <p:spPr>
          <a:xfrm>
            <a:off x="971600" y="692696"/>
            <a:ext cx="7024744" cy="1143000"/>
          </a:xfrm>
        </p:spPr>
        <p:txBody>
          <a:bodyPr/>
          <a:lstStyle/>
          <a:p>
            <a:r>
              <a:rPr lang="en-GB" dirty="0">
                <a:latin typeface="Arial" panose="020B0604020202020204" pitchFamily="34" charset="0"/>
                <a:cs typeface="Arial" panose="020B0604020202020204" pitchFamily="34" charset="0"/>
              </a:rPr>
              <a:t>Maths Ideas</a:t>
            </a:r>
          </a:p>
        </p:txBody>
      </p:sp>
      <p:sp>
        <p:nvSpPr>
          <p:cNvPr id="4" name="Content Placeholder 2">
            <a:extLst>
              <a:ext uri="{FF2B5EF4-FFF2-40B4-BE49-F238E27FC236}">
                <a16:creationId xmlns:a16="http://schemas.microsoft.com/office/drawing/2014/main" id="{05444866-02E6-418B-B0E7-1347325D7679}"/>
              </a:ext>
            </a:extLst>
          </p:cNvPr>
          <p:cNvSpPr>
            <a:spLocks noGrp="1"/>
          </p:cNvSpPr>
          <p:nvPr>
            <p:ph idx="1"/>
          </p:nvPr>
        </p:nvSpPr>
        <p:spPr>
          <a:xfrm>
            <a:off x="467544" y="1793938"/>
            <a:ext cx="8208912" cy="5246299"/>
          </a:xfrm>
        </p:spPr>
        <p:txBody>
          <a:bodyPr>
            <a:noAutofit/>
          </a:bodyPr>
          <a:lstStyle/>
          <a:p>
            <a:r>
              <a:rPr lang="en-GB" sz="1600" dirty="0">
                <a:latin typeface="Arial" panose="020B0604020202020204" pitchFamily="34" charset="0"/>
                <a:cs typeface="Arial" panose="020B0604020202020204" pitchFamily="34" charset="0"/>
              </a:rPr>
              <a:t>Identify and sort coins – if you have spare change or a money box empty it out and together sort the coins into groups (1p, 2p, 5p) Identify there is no 3p and 4p. </a:t>
            </a:r>
          </a:p>
          <a:p>
            <a:r>
              <a:rPr lang="en-GB" sz="1600" dirty="0">
                <a:latin typeface="Arial" panose="020B0604020202020204" pitchFamily="34" charset="0"/>
                <a:cs typeface="Arial" panose="020B0604020202020204" pitchFamily="34" charset="0"/>
              </a:rPr>
              <a:t>Make price tickets and use the coins to make simple prices e.g. 6p, 12p, 45p, 79p, or £1.25</a:t>
            </a:r>
          </a:p>
          <a:p>
            <a:r>
              <a:rPr lang="en-GB" sz="1600" dirty="0">
                <a:latin typeface="Arial" panose="020B0604020202020204" pitchFamily="34" charset="0"/>
                <a:cs typeface="Arial" panose="020B0604020202020204" pitchFamily="34" charset="0"/>
              </a:rPr>
              <a:t>Look at the clock and begin to identify o’clock times. Show the children what time they leave the house in the morning and begin to use the words o’clock, half past, quarter to and quarter past. </a:t>
            </a:r>
          </a:p>
          <a:p>
            <a:r>
              <a:rPr lang="en-GB" sz="1600" dirty="0">
                <a:latin typeface="Arial" panose="020B0604020202020204" pitchFamily="34" charset="0"/>
                <a:cs typeface="Arial" panose="020B0604020202020204" pitchFamily="34" charset="0"/>
              </a:rPr>
              <a:t>Weigh out ingredients together if you’re baking and begin to compare the weight of objects in the house by holding one in each hand. Look for the weight on the backs of tins and bags and read these, recognising g = grams. Kg = kilograms. </a:t>
            </a:r>
          </a:p>
          <a:p>
            <a:r>
              <a:rPr lang="en-GB" sz="1600" dirty="0">
                <a:latin typeface="Arial" panose="020B0604020202020204" pitchFamily="34" charset="0"/>
                <a:cs typeface="Arial" panose="020B0604020202020204" pitchFamily="34" charset="0"/>
              </a:rPr>
              <a:t>Capacity - Fill containers in the bath with water. Make them full, half full and empty. Use measuring jugs to pour out liquids and know that we measure liquids using ml= millilitres and l = litres. </a:t>
            </a:r>
          </a:p>
          <a:p>
            <a:r>
              <a:rPr lang="en-GB" sz="1600" dirty="0">
                <a:latin typeface="Arial" panose="020B0604020202020204" pitchFamily="34" charset="0"/>
                <a:cs typeface="Arial" panose="020B0604020202020204" pitchFamily="34" charset="0"/>
              </a:rPr>
              <a:t>Length – Use objects to measure the length of items in your home e.g. it was 5 pencils long. Use a ruler to measure more accurately knowing where to begin. Know that m = metres and cm = centimetres. Draw lines that are 7cm, 10cm or 15cm long.</a:t>
            </a:r>
          </a:p>
          <a:p>
            <a:endParaRPr lang="en-GB"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2BFFE64-2927-4CB4-91EA-8EE0E4FBEAED}"/>
              </a:ext>
            </a:extLst>
          </p:cNvPr>
          <p:cNvPicPr>
            <a:picLocks noChangeAspect="1"/>
          </p:cNvPicPr>
          <p:nvPr/>
        </p:nvPicPr>
        <p:blipFill>
          <a:blip r:embed="rId2"/>
          <a:stretch>
            <a:fillRect/>
          </a:stretch>
        </p:blipFill>
        <p:spPr>
          <a:xfrm>
            <a:off x="5364088" y="168960"/>
            <a:ext cx="1800200" cy="1455607"/>
          </a:xfrm>
          <a:prstGeom prst="rect">
            <a:avLst/>
          </a:prstGeom>
        </p:spPr>
      </p:pic>
    </p:spTree>
    <p:extLst>
      <p:ext uri="{BB962C8B-B14F-4D97-AF65-F5344CB8AC3E}">
        <p14:creationId xmlns:p14="http://schemas.microsoft.com/office/powerpoint/2010/main" val="41303398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3AB0D-81DA-407B-86DF-409ED6D6100A}"/>
              </a:ext>
            </a:extLst>
          </p:cNvPr>
          <p:cNvSpPr>
            <a:spLocks noGrp="1"/>
          </p:cNvSpPr>
          <p:nvPr>
            <p:ph type="title"/>
          </p:nvPr>
        </p:nvSpPr>
        <p:spPr>
          <a:xfrm>
            <a:off x="1059628" y="764704"/>
            <a:ext cx="7024744" cy="757888"/>
          </a:xfrm>
        </p:spPr>
        <p:txBody>
          <a:bodyPr/>
          <a:lstStyle/>
          <a:p>
            <a:r>
              <a:rPr lang="en-GB" dirty="0">
                <a:latin typeface="Arial" panose="020B0604020202020204" pitchFamily="34" charset="0"/>
                <a:cs typeface="Arial" panose="020B0604020202020204" pitchFamily="34" charset="0"/>
              </a:rPr>
              <a:t>Writing Ideas</a:t>
            </a:r>
          </a:p>
        </p:txBody>
      </p:sp>
      <p:sp>
        <p:nvSpPr>
          <p:cNvPr id="3" name="Content Placeholder 2">
            <a:extLst>
              <a:ext uri="{FF2B5EF4-FFF2-40B4-BE49-F238E27FC236}">
                <a16:creationId xmlns:a16="http://schemas.microsoft.com/office/drawing/2014/main" id="{CC072512-2781-4376-A0E2-874B75437B7C}"/>
              </a:ext>
            </a:extLst>
          </p:cNvPr>
          <p:cNvSpPr>
            <a:spLocks noGrp="1"/>
          </p:cNvSpPr>
          <p:nvPr>
            <p:ph idx="1"/>
          </p:nvPr>
        </p:nvSpPr>
        <p:spPr>
          <a:xfrm>
            <a:off x="575556" y="1772816"/>
            <a:ext cx="7992888" cy="4049370"/>
          </a:xfrm>
        </p:spPr>
        <p:txBody>
          <a:bodyPr>
            <a:normAutofit fontScale="62500" lnSpcReduction="20000"/>
          </a:bodyPr>
          <a:lstStyle/>
          <a:p>
            <a:r>
              <a:rPr lang="en-GB" dirty="0">
                <a:latin typeface="Arial" panose="020B0604020202020204" pitchFamily="34" charset="0"/>
                <a:cs typeface="Arial" panose="020B0604020202020204" pitchFamily="34" charset="0"/>
              </a:rPr>
              <a:t>Writing a card to a friend</a:t>
            </a:r>
          </a:p>
          <a:p>
            <a:r>
              <a:rPr lang="en-GB" dirty="0">
                <a:latin typeface="Arial" panose="020B0604020202020204" pitchFamily="34" charset="0"/>
                <a:cs typeface="Arial" panose="020B0604020202020204" pitchFamily="34" charset="0"/>
              </a:rPr>
              <a:t>Writing a message to someone – this could be on small paper which they can then hide/give to the person. </a:t>
            </a:r>
          </a:p>
          <a:p>
            <a:r>
              <a:rPr lang="en-GB" dirty="0">
                <a:latin typeface="Arial" panose="020B0604020202020204" pitchFamily="34" charset="0"/>
                <a:cs typeface="Arial" panose="020B0604020202020204" pitchFamily="34" charset="0"/>
              </a:rPr>
              <a:t>Practising writing high frequency words in sand, water, bubbles or on paper. </a:t>
            </a:r>
          </a:p>
          <a:p>
            <a:r>
              <a:rPr lang="en-GB" dirty="0">
                <a:latin typeface="Arial" panose="020B0604020202020204" pitchFamily="34" charset="0"/>
                <a:cs typeface="Arial" panose="020B0604020202020204" pitchFamily="34" charset="0"/>
              </a:rPr>
              <a:t>Practising alphabet letters – tracing these with their finger, driving cars around them like a race track. This will help imprint the correct formation into their memory before asking them to write. </a:t>
            </a:r>
          </a:p>
          <a:p>
            <a:r>
              <a:rPr lang="en-GB" dirty="0">
                <a:latin typeface="Arial" panose="020B0604020202020204" pitchFamily="34" charset="0"/>
                <a:cs typeface="Arial" panose="020B0604020202020204" pitchFamily="34" charset="0"/>
              </a:rPr>
              <a:t>Practising pencil grip – pinching the pencil between their first finger and thumb and sitting all other fingers underneath.  Painting – practising pencil grip whilst holding a paintbrush. </a:t>
            </a:r>
          </a:p>
          <a:p>
            <a:r>
              <a:rPr lang="en-GB" dirty="0">
                <a:latin typeface="Arial" panose="020B0604020202020204" pitchFamily="34" charset="0"/>
                <a:cs typeface="Arial" panose="020B0604020202020204" pitchFamily="34" charset="0"/>
              </a:rPr>
              <a:t>Colouring – practising control of a pencil crayon and staying within the lines. </a:t>
            </a:r>
          </a:p>
          <a:p>
            <a:r>
              <a:rPr lang="en-GB" dirty="0">
                <a:latin typeface="Arial" panose="020B0604020202020204" pitchFamily="34" charset="0"/>
                <a:cs typeface="Arial" panose="020B0604020202020204" pitchFamily="34" charset="0"/>
              </a:rPr>
              <a:t>Writing invitations for teddy’s to come to a tea party</a:t>
            </a:r>
          </a:p>
          <a:p>
            <a:r>
              <a:rPr lang="en-GB" dirty="0">
                <a:latin typeface="Arial" panose="020B0604020202020204" pitchFamily="34" charset="0"/>
                <a:cs typeface="Arial" panose="020B0604020202020204" pitchFamily="34" charset="0"/>
              </a:rPr>
              <a:t>Writing a letter to someone and posting it to them. </a:t>
            </a:r>
          </a:p>
          <a:p>
            <a:r>
              <a:rPr lang="en-GB" dirty="0">
                <a:latin typeface="Arial" panose="020B0604020202020204" pitchFamily="34" charset="0"/>
                <a:cs typeface="Arial" panose="020B0604020202020204" pitchFamily="34" charset="0"/>
              </a:rPr>
              <a:t>Playing school teacher and teaching a family member how to correctly write letters. </a:t>
            </a:r>
          </a:p>
          <a:p>
            <a:r>
              <a:rPr lang="en-GB" dirty="0">
                <a:latin typeface="Arial" panose="020B0604020202020204" pitchFamily="34" charset="0"/>
                <a:cs typeface="Arial" panose="020B0604020202020204" pitchFamily="34" charset="0"/>
              </a:rPr>
              <a:t>Practising phonic sounds (These will be sent home)</a:t>
            </a:r>
          </a:p>
          <a:p>
            <a:r>
              <a:rPr lang="en-GB" dirty="0">
                <a:latin typeface="Arial" panose="020B0604020202020204" pitchFamily="34" charset="0"/>
                <a:cs typeface="Arial" panose="020B0604020202020204" pitchFamily="34" charset="0"/>
              </a:rPr>
              <a:t>Practising using finger spaces between words. </a:t>
            </a:r>
          </a:p>
          <a:p>
            <a:r>
              <a:rPr lang="en-GB" dirty="0">
                <a:latin typeface="Arial" panose="020B0604020202020204" pitchFamily="34" charset="0"/>
                <a:cs typeface="Arial" panose="020B0604020202020204" pitchFamily="34" charset="0"/>
              </a:rPr>
              <a:t>Writing their first name correctly. </a:t>
            </a: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F4D169D-4232-47C0-BD8C-A6220FCC8C06}"/>
              </a:ext>
            </a:extLst>
          </p:cNvPr>
          <p:cNvPicPr>
            <a:picLocks noChangeAspect="1"/>
          </p:cNvPicPr>
          <p:nvPr/>
        </p:nvPicPr>
        <p:blipFill>
          <a:blip r:embed="rId2"/>
          <a:stretch>
            <a:fillRect/>
          </a:stretch>
        </p:blipFill>
        <p:spPr>
          <a:xfrm>
            <a:off x="5220072" y="166421"/>
            <a:ext cx="2478299" cy="1481283"/>
          </a:xfrm>
          <a:prstGeom prst="rect">
            <a:avLst/>
          </a:prstGeom>
        </p:spPr>
      </p:pic>
    </p:spTree>
    <p:extLst>
      <p:ext uri="{BB962C8B-B14F-4D97-AF65-F5344CB8AC3E}">
        <p14:creationId xmlns:p14="http://schemas.microsoft.com/office/powerpoint/2010/main" val="37747577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673144"/>
          </a:xfrm>
        </p:spPr>
        <p:txBody>
          <a:bodyPr>
            <a:normAutofit fontScale="90000"/>
          </a:bodyPr>
          <a:lstStyle/>
          <a:p>
            <a:r>
              <a:rPr lang="en-GB" dirty="0">
                <a:latin typeface="Arial" panose="020B0604020202020204" pitchFamily="34" charset="0"/>
                <a:cs typeface="Arial" panose="020B0604020202020204" pitchFamily="34" charset="0"/>
              </a:rPr>
              <a:t>Assessment</a:t>
            </a:r>
          </a:p>
        </p:txBody>
      </p:sp>
      <p:sp>
        <p:nvSpPr>
          <p:cNvPr id="6" name="Content Placeholder 2">
            <a:extLst>
              <a:ext uri="{FF2B5EF4-FFF2-40B4-BE49-F238E27FC236}">
                <a16:creationId xmlns:a16="http://schemas.microsoft.com/office/drawing/2014/main" id="{1CF12E38-2226-41B8-A356-52A555220C17}"/>
              </a:ext>
            </a:extLst>
          </p:cNvPr>
          <p:cNvSpPr txBox="1">
            <a:spLocks/>
          </p:cNvSpPr>
          <p:nvPr/>
        </p:nvSpPr>
        <p:spPr>
          <a:xfrm>
            <a:off x="971600" y="1916832"/>
            <a:ext cx="6777317" cy="4057676"/>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buFont typeface="Wingdings 2" pitchFamily="18" charset="2"/>
              <a:buNone/>
            </a:pPr>
            <a:r>
              <a:rPr lang="en-GB" sz="2200">
                <a:latin typeface="Arial" panose="020B0604020202020204" pitchFamily="34" charset="0"/>
                <a:cs typeface="Arial" panose="020B0604020202020204" pitchFamily="34" charset="0"/>
              </a:rPr>
              <a:t>The children are constantly monitored and assessed in their learning and understanding in Year 2.</a:t>
            </a:r>
          </a:p>
          <a:p>
            <a:pPr marL="68580" indent="0">
              <a:buFont typeface="Wingdings 2" pitchFamily="18" charset="2"/>
              <a:buNone/>
            </a:pPr>
            <a:r>
              <a:rPr lang="en-GB" sz="2200">
                <a:latin typeface="Arial" panose="020B0604020202020204" pitchFamily="34" charset="0"/>
                <a:cs typeface="Arial" panose="020B0604020202020204" pitchFamily="34" charset="0"/>
              </a:rPr>
              <a:t>Each term we assess the children in: </a:t>
            </a:r>
          </a:p>
          <a:p>
            <a:pPr lvl="1"/>
            <a:r>
              <a:rPr lang="en-GB">
                <a:latin typeface="Arial" panose="020B0604020202020204" pitchFamily="34" charset="0"/>
                <a:cs typeface="Arial" panose="020B0604020202020204" pitchFamily="34" charset="0"/>
              </a:rPr>
              <a:t>Writing</a:t>
            </a:r>
          </a:p>
          <a:p>
            <a:pPr lvl="1"/>
            <a:r>
              <a:rPr lang="en-GB">
                <a:latin typeface="Arial" panose="020B0604020202020204" pitchFamily="34" charset="0"/>
                <a:cs typeface="Arial" panose="020B0604020202020204" pitchFamily="34" charset="0"/>
              </a:rPr>
              <a:t>Reading and Comprehension</a:t>
            </a:r>
          </a:p>
          <a:p>
            <a:pPr lvl="1"/>
            <a:r>
              <a:rPr lang="en-GB">
                <a:latin typeface="Arial" panose="020B0604020202020204" pitchFamily="34" charset="0"/>
                <a:cs typeface="Arial" panose="020B0604020202020204" pitchFamily="34" charset="0"/>
              </a:rPr>
              <a:t>Maths </a:t>
            </a:r>
          </a:p>
          <a:p>
            <a:pPr lvl="1"/>
            <a:r>
              <a:rPr lang="en-GB">
                <a:latin typeface="Arial" panose="020B0604020202020204" pitchFamily="34" charset="0"/>
                <a:cs typeface="Arial" panose="020B0604020202020204" pitchFamily="34" charset="0"/>
              </a:rPr>
              <a:t>Science</a:t>
            </a:r>
          </a:p>
          <a:p>
            <a:pPr lvl="1"/>
            <a:r>
              <a:rPr lang="en-GB">
                <a:latin typeface="Arial" panose="020B0604020202020204" pitchFamily="34" charset="0"/>
                <a:cs typeface="Arial" panose="020B0604020202020204" pitchFamily="34" charset="0"/>
              </a:rPr>
              <a:t>Foundation subjects (e.g. Geography, History, R.E)</a:t>
            </a:r>
          </a:p>
          <a:p>
            <a:endParaRPr lang="en-GB"/>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1C757FB-1132-4D57-BFFF-1E2AFA5D2F3A}"/>
              </a:ext>
            </a:extLst>
          </p:cNvPr>
          <p:cNvSpPr>
            <a:spLocks noGrp="1"/>
          </p:cNvSpPr>
          <p:nvPr>
            <p:ph type="title"/>
          </p:nvPr>
        </p:nvSpPr>
        <p:spPr>
          <a:xfrm>
            <a:off x="1059628" y="739632"/>
            <a:ext cx="7024744" cy="673144"/>
          </a:xfrm>
        </p:spPr>
        <p:txBody>
          <a:bodyPr>
            <a:normAutofit fontScale="90000"/>
          </a:bodyPr>
          <a:lstStyle/>
          <a:p>
            <a:r>
              <a:rPr lang="en-GB" dirty="0">
                <a:latin typeface="Arial" panose="020B0604020202020204" pitchFamily="34" charset="0"/>
                <a:cs typeface="Arial" panose="020B0604020202020204" pitchFamily="34" charset="0"/>
              </a:rPr>
              <a:t>SATs</a:t>
            </a:r>
          </a:p>
        </p:txBody>
      </p:sp>
      <p:sp>
        <p:nvSpPr>
          <p:cNvPr id="10" name="Content Placeholder 2">
            <a:extLst>
              <a:ext uri="{FF2B5EF4-FFF2-40B4-BE49-F238E27FC236}">
                <a16:creationId xmlns:a16="http://schemas.microsoft.com/office/drawing/2014/main" id="{13CC9C70-49EF-4B75-93C4-B8242F9ADDCB}"/>
              </a:ext>
            </a:extLst>
          </p:cNvPr>
          <p:cNvSpPr>
            <a:spLocks noGrp="1"/>
          </p:cNvSpPr>
          <p:nvPr>
            <p:ph idx="1"/>
          </p:nvPr>
        </p:nvSpPr>
        <p:spPr>
          <a:xfrm>
            <a:off x="395536" y="1412776"/>
            <a:ext cx="8352928" cy="4968552"/>
          </a:xfrm>
        </p:spPr>
        <p:txBody>
          <a:bodyPr>
            <a:noAutofit/>
          </a:bodyPr>
          <a:lstStyle/>
          <a:p>
            <a:r>
              <a:rPr lang="en-GB" dirty="0">
                <a:latin typeface="Arial" panose="020B0604020202020204" pitchFamily="34" charset="0"/>
                <a:cs typeface="Arial" panose="020B0604020202020204" pitchFamily="34" charset="0"/>
              </a:rPr>
              <a:t>You may have noticed that the Government announced that the KS1 SATs are no longer statutory. Therefore we will no longer be submitting data to the local authority.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We will be assessing the children’s reading and maths skills to ensure our teacher judgements are secure for when they enter KS2.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may be in the style of a mocks paper towards the end of the academic year.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D651E-0476-B5DE-B731-28F3C63E41D3}"/>
              </a:ext>
            </a:extLst>
          </p:cNvPr>
          <p:cNvSpPr>
            <a:spLocks noGrp="1"/>
          </p:cNvSpPr>
          <p:nvPr>
            <p:ph type="title"/>
          </p:nvPr>
        </p:nvSpPr>
        <p:spPr>
          <a:xfrm>
            <a:off x="775704" y="692696"/>
            <a:ext cx="7024744" cy="1143000"/>
          </a:xfrm>
        </p:spPr>
        <p:txBody>
          <a:bodyPr>
            <a:normAutofit/>
          </a:bodyPr>
          <a:lstStyle/>
          <a:p>
            <a:r>
              <a:rPr lang="en-GB" dirty="0">
                <a:latin typeface="Arial" panose="020B0604020202020204" pitchFamily="34" charset="0"/>
                <a:cs typeface="Arial" panose="020B0604020202020204" pitchFamily="34" charset="0"/>
              </a:rPr>
              <a:t>School trips and enrichment</a:t>
            </a:r>
          </a:p>
        </p:txBody>
      </p:sp>
      <p:sp>
        <p:nvSpPr>
          <p:cNvPr id="3" name="Content Placeholder 2">
            <a:extLst>
              <a:ext uri="{FF2B5EF4-FFF2-40B4-BE49-F238E27FC236}">
                <a16:creationId xmlns:a16="http://schemas.microsoft.com/office/drawing/2014/main" id="{D678F82E-0E83-E7BF-FFE8-E62B8D4B9A2A}"/>
              </a:ext>
            </a:extLst>
          </p:cNvPr>
          <p:cNvSpPr>
            <a:spLocks noGrp="1"/>
          </p:cNvSpPr>
          <p:nvPr>
            <p:ph idx="1"/>
          </p:nvPr>
        </p:nvSpPr>
        <p:spPr/>
        <p:txBody>
          <a:bodyPr>
            <a:normAutofit fontScale="92500" lnSpcReduction="10000"/>
          </a:bodyPr>
          <a:lstStyle/>
          <a:p>
            <a:r>
              <a:rPr lang="en-GB" dirty="0">
                <a:solidFill>
                  <a:srgbClr val="FF0000"/>
                </a:solidFill>
                <a:latin typeface="Arial" panose="020B0604020202020204" pitchFamily="34" charset="0"/>
                <a:cs typeface="Arial" panose="020B0604020202020204" pitchFamily="34" charset="0"/>
              </a:rPr>
              <a:t>We look forward to welcoming you to school for celebrations throughout the year – We will have a Gruffalo’s Tea Party this half term on Wednesday 8</a:t>
            </a:r>
            <a:r>
              <a:rPr lang="en-GB" baseline="30000" dirty="0">
                <a:solidFill>
                  <a:srgbClr val="FF0000"/>
                </a:solidFill>
                <a:latin typeface="Arial" panose="020B0604020202020204" pitchFamily="34" charset="0"/>
                <a:cs typeface="Arial" panose="020B0604020202020204" pitchFamily="34" charset="0"/>
              </a:rPr>
              <a:t>th</a:t>
            </a:r>
            <a:r>
              <a:rPr lang="en-GB" dirty="0">
                <a:solidFill>
                  <a:srgbClr val="FF0000"/>
                </a:solidFill>
                <a:latin typeface="Arial" panose="020B0604020202020204" pitchFamily="34" charset="0"/>
                <a:cs typeface="Arial" panose="020B0604020202020204" pitchFamily="34" charset="0"/>
              </a:rPr>
              <a:t> 2025 at 2.30pm – parents will be invited.</a:t>
            </a:r>
          </a:p>
          <a:p>
            <a:r>
              <a:rPr lang="en-GB" dirty="0">
                <a:latin typeface="Arial" panose="020B0604020202020204" pitchFamily="34" charset="0"/>
                <a:cs typeface="Arial" panose="020B0604020202020204" pitchFamily="34" charset="0"/>
              </a:rPr>
              <a:t>We hope to support our learning this year with a trip in Summer 2, most probably around June.</a:t>
            </a:r>
          </a:p>
          <a:p>
            <a:r>
              <a:rPr lang="en-GB" dirty="0">
                <a:latin typeface="Arial" panose="020B0604020202020204" pitchFamily="34" charset="0"/>
                <a:cs typeface="Arial" panose="020B0604020202020204" pitchFamily="34" charset="0"/>
              </a:rPr>
              <a:t>Early plans are suggesting this will hopefully be linked to </a:t>
            </a:r>
            <a:r>
              <a:rPr lang="en-GB">
                <a:latin typeface="Arial" panose="020B0604020202020204" pitchFamily="34" charset="0"/>
                <a:cs typeface="Arial" panose="020B0604020202020204" pitchFamily="34" charset="0"/>
              </a:rPr>
              <a:t>our Chocs Away.</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We also hope to have some sessions in school with external visitors or a walk – RE focus.</a:t>
            </a:r>
          </a:p>
        </p:txBody>
      </p:sp>
    </p:spTree>
    <p:extLst>
      <p:ext uri="{BB962C8B-B14F-4D97-AF65-F5344CB8AC3E}">
        <p14:creationId xmlns:p14="http://schemas.microsoft.com/office/powerpoint/2010/main" val="3832267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8FD88-6095-456B-8A19-81E617F09003}"/>
              </a:ext>
            </a:extLst>
          </p:cNvPr>
          <p:cNvSpPr>
            <a:spLocks noGrp="1"/>
          </p:cNvSpPr>
          <p:nvPr>
            <p:ph type="title"/>
          </p:nvPr>
        </p:nvSpPr>
        <p:spPr>
          <a:xfrm>
            <a:off x="971600" y="2060848"/>
            <a:ext cx="7024744" cy="3447256"/>
          </a:xfrm>
        </p:spPr>
        <p:txBody>
          <a:bodyPr>
            <a:normAutofit fontScale="90000"/>
          </a:bodyPr>
          <a:lstStyle/>
          <a:p>
            <a:pPr algn="ctr"/>
            <a:r>
              <a:rPr lang="en-GB" dirty="0">
                <a:latin typeface="Arial" panose="020B0604020202020204" pitchFamily="34" charset="0"/>
                <a:cs typeface="Arial" panose="020B0604020202020204" pitchFamily="34" charset="0"/>
              </a:rPr>
              <a:t>Thank you for your time.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 look forward to working with you to support your child on the next chapter of their learning journey at Homefields.</a:t>
            </a:r>
          </a:p>
        </p:txBody>
      </p:sp>
      <p:pic>
        <p:nvPicPr>
          <p:cNvPr id="1026" name="Picture 2" descr="Logo">
            <a:extLst>
              <a:ext uri="{FF2B5EF4-FFF2-40B4-BE49-F238E27FC236}">
                <a16:creationId xmlns:a16="http://schemas.microsoft.com/office/drawing/2014/main" id="{24B92DBB-6C4C-05A2-D5B9-582B59EDB1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548680"/>
            <a:ext cx="1925155"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529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9F1BD16DD2E05468D7C87C950545CDF" ma:contentTypeVersion="17" ma:contentTypeDescription="Create a new document." ma:contentTypeScope="" ma:versionID="6b9c72e204cbae0308c2681dd18324dc">
  <xsd:schema xmlns:xsd="http://www.w3.org/2001/XMLSchema" xmlns:xs="http://www.w3.org/2001/XMLSchema" xmlns:p="http://schemas.microsoft.com/office/2006/metadata/properties" xmlns:ns2="eba9d7e9-3ee7-4116-9673-5886d33edf6d" xmlns:ns3="54b686a8-a111-47b9-bbfb-5fb6316e2b10" targetNamespace="http://schemas.microsoft.com/office/2006/metadata/properties" ma:root="true" ma:fieldsID="a393056a441faace3438431b4e075b2c" ns2:_="" ns3:_="">
    <xsd:import namespace="eba9d7e9-3ee7-4116-9673-5886d33edf6d"/>
    <xsd:import namespace="54b686a8-a111-47b9-bbfb-5fb6316e2b1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a9d7e9-3ee7-4116-9673-5886d33edf6d"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fd061cc-181c-4b30-9d1e-41a3cdcf6af3"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4b686a8-a111-47b9-bbfb-5fb6316e2b1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af0e490-09b2-46d7-abb3-efffd6c1c7b6}" ma:internalName="TaxCatchAll" ma:showField="CatchAllData" ma:web="54b686a8-a111-47b9-bbfb-5fb6316e2b1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4b686a8-a111-47b9-bbfb-5fb6316e2b10" xsi:nil="true"/>
    <lcf76f155ced4ddcb4097134ff3c332f xmlns="eba9d7e9-3ee7-4116-9673-5886d33edf6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4FD146E-19DC-4A03-91E1-56F7E1CB31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a9d7e9-3ee7-4116-9673-5886d33edf6d"/>
    <ds:schemaRef ds:uri="54b686a8-a111-47b9-bbfb-5fb6316e2b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98ACA60-81D0-42D1-A80E-69FA66B245CF}">
  <ds:schemaRefs>
    <ds:schemaRef ds:uri="http://schemas.microsoft.com/sharepoint/v3/contenttype/forms"/>
  </ds:schemaRefs>
</ds:datastoreItem>
</file>

<file path=customXml/itemProps3.xml><?xml version="1.0" encoding="utf-8"?>
<ds:datastoreItem xmlns:ds="http://schemas.openxmlformats.org/officeDocument/2006/customXml" ds:itemID="{6C30C5BA-BB02-4E2A-BFC7-CEC03276B899}">
  <ds:schemaRefs>
    <ds:schemaRef ds:uri="http://www.w3.org/XML/1998/namespace"/>
    <ds:schemaRef ds:uri="eba9d7e9-3ee7-4116-9673-5886d33edf6d"/>
    <ds:schemaRef ds:uri="http://schemas.openxmlformats.org/package/2006/metadata/core-properties"/>
    <ds:schemaRef ds:uri="http://schemas.microsoft.com/office/2006/metadata/properties"/>
    <ds:schemaRef ds:uri="54b686a8-a111-47b9-bbfb-5fb6316e2b10"/>
    <ds:schemaRef ds:uri="http://schemas.microsoft.com/office/2006/documentManagement/types"/>
    <ds:schemaRef ds:uri="http://purl.org/dc/terms/"/>
    <ds:schemaRef ds:uri="http://purl.org/dc/dcmitype/"/>
    <ds:schemaRef ds:uri="http://schemas.microsoft.com/office/infopath/2007/PartnerControl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Austin</Template>
  <TotalTime>1353</TotalTime>
  <Words>2242</Words>
  <Application>Microsoft Office PowerPoint</Application>
  <PresentationFormat>On-screen Show (4:3)</PresentationFormat>
  <Paragraphs>152</Paragraphs>
  <Slides>27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Century Gothic</vt:lpstr>
      <vt:lpstr>Wingdings 2</vt:lpstr>
      <vt:lpstr>Austin</vt:lpstr>
      <vt:lpstr>Year 2 Information</vt:lpstr>
      <vt:lpstr>2025-2026</vt:lpstr>
      <vt:lpstr>PowerPoint Presentation</vt:lpstr>
      <vt:lpstr>Class Dojo &amp; Our school website</vt:lpstr>
      <vt:lpstr>Our Topic based approach  to learning </vt:lpstr>
      <vt:lpstr>Our School Values</vt:lpstr>
      <vt:lpstr>Our Learn 2 Learn attitudes. </vt:lpstr>
      <vt:lpstr>Mental Health and Well-Being</vt:lpstr>
      <vt:lpstr>Snacks and Water</vt:lpstr>
      <vt:lpstr>PE/Outdoor clothing</vt:lpstr>
      <vt:lpstr>Zones of Regulation</vt:lpstr>
      <vt:lpstr>Phonics</vt:lpstr>
      <vt:lpstr>Daily Phonics/Spellings</vt:lpstr>
      <vt:lpstr>Reading</vt:lpstr>
      <vt:lpstr>Reading books</vt:lpstr>
      <vt:lpstr>          Oxford Owl Books</vt:lpstr>
      <vt:lpstr>VIPERS</vt:lpstr>
      <vt:lpstr>Shared Reading </vt:lpstr>
      <vt:lpstr>Reading &amp; Homework Overview</vt:lpstr>
      <vt:lpstr>Maths in school</vt:lpstr>
      <vt:lpstr>Maths </vt:lpstr>
      <vt:lpstr>Maths Ideas</vt:lpstr>
      <vt:lpstr>Writing Ideas</vt:lpstr>
      <vt:lpstr>Assessment</vt:lpstr>
      <vt:lpstr>SATs</vt:lpstr>
      <vt:lpstr>School trips and enrichment</vt:lpstr>
      <vt:lpstr>Thank you for your time. I look forward to working with you to support your child on the next chapter of their learning journey at Homefields.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Meeting</dc:title>
  <dc:creator>Jayne Thornton</dc:creator>
  <cp:lastModifiedBy>Katie Wainwright</cp:lastModifiedBy>
  <cp:revision>103</cp:revision>
  <dcterms:created xsi:type="dcterms:W3CDTF">2011-09-11T03:42:17Z</dcterms:created>
  <dcterms:modified xsi:type="dcterms:W3CDTF">2025-09-11T10:56:31Z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0x010100B9F1BD16DD2E05468D7C87C950545CDF</vt:lpwstr>
  </property>
</Properties>
</file>