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0"/>
  </p:notesMasterIdLst>
  <p:handoutMasterIdLst>
    <p:handoutMasterId r:id="rId31"/>
  </p:handoutMasterIdLst>
  <p:sldIdLst>
    <p:sldId id="256" r:id="rId2"/>
    <p:sldId id="280" r:id="rId3"/>
    <p:sldId id="269" r:id="rId4"/>
    <p:sldId id="257" r:id="rId5"/>
    <p:sldId id="277" r:id="rId6"/>
    <p:sldId id="278" r:id="rId7"/>
    <p:sldId id="295" r:id="rId8"/>
    <p:sldId id="258" r:id="rId9"/>
    <p:sldId id="273" r:id="rId10"/>
    <p:sldId id="296" r:id="rId11"/>
    <p:sldId id="281" r:id="rId12"/>
    <p:sldId id="271" r:id="rId13"/>
    <p:sldId id="294" r:id="rId14"/>
    <p:sldId id="282" r:id="rId15"/>
    <p:sldId id="288" r:id="rId16"/>
    <p:sldId id="262" r:id="rId17"/>
    <p:sldId id="283" r:id="rId18"/>
    <p:sldId id="291" r:id="rId19"/>
    <p:sldId id="264" r:id="rId20"/>
    <p:sldId id="287" r:id="rId21"/>
    <p:sldId id="292" r:id="rId22"/>
    <p:sldId id="265" r:id="rId23"/>
    <p:sldId id="289" r:id="rId24"/>
    <p:sldId id="275" r:id="rId25"/>
    <p:sldId id="260" r:id="rId26"/>
    <p:sldId id="261" r:id="rId27"/>
    <p:sldId id="293" r:id="rId28"/>
    <p:sldId id="286" r:id="rId29"/>
  </p:sldIdLst>
  <p:sldSz cx="9144000" cy="6858000" type="screen4x3"/>
  <p:notesSz cx="6789738"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81050E-0926-4DC0-B20F-7D09F8A1CB8F}" v="6" dt="2024-09-17T07:12:33.6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015" autoAdjust="0"/>
    <p:restoredTop sz="94671" autoAdjust="0"/>
  </p:normalViewPr>
  <p:slideViewPr>
    <p:cSldViewPr>
      <p:cViewPr varScale="1">
        <p:scale>
          <a:sx n="78" d="100"/>
          <a:sy n="78" d="100"/>
        </p:scale>
        <p:origin x="1944" y="58"/>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Punchard" userId="ef171b93-b170-4944-8bcc-05456358c99f" providerId="ADAL" clId="{6B81050E-0926-4DC0-B20F-7D09F8A1CB8F}"/>
    <pc:docChg chg="custSel addSld modSld sldOrd">
      <pc:chgData name="Laura Punchard" userId="ef171b93-b170-4944-8bcc-05456358c99f" providerId="ADAL" clId="{6B81050E-0926-4DC0-B20F-7D09F8A1CB8F}" dt="2024-09-17T07:12:33.698" v="330" actId="1076"/>
      <pc:docMkLst>
        <pc:docMk/>
      </pc:docMkLst>
      <pc:sldChg chg="modSp mod">
        <pc:chgData name="Laura Punchard" userId="ef171b93-b170-4944-8bcc-05456358c99f" providerId="ADAL" clId="{6B81050E-0926-4DC0-B20F-7D09F8A1CB8F}" dt="2024-09-17T07:10:55.706" v="307" actId="20577"/>
        <pc:sldMkLst>
          <pc:docMk/>
          <pc:sldMk cId="0" sldId="258"/>
        </pc:sldMkLst>
        <pc:spChg chg="mod">
          <ac:chgData name="Laura Punchard" userId="ef171b93-b170-4944-8bcc-05456358c99f" providerId="ADAL" clId="{6B81050E-0926-4DC0-B20F-7D09F8A1CB8F}" dt="2024-09-17T07:10:55.706" v="307" actId="20577"/>
          <ac:spMkLst>
            <pc:docMk/>
            <pc:sldMk cId="0" sldId="258"/>
            <ac:spMk id="3" creationId="{00000000-0000-0000-0000-000000000000}"/>
          </ac:spMkLst>
        </pc:spChg>
      </pc:sldChg>
      <pc:sldChg chg="modSp mod">
        <pc:chgData name="Laura Punchard" userId="ef171b93-b170-4944-8bcc-05456358c99f" providerId="ADAL" clId="{6B81050E-0926-4DC0-B20F-7D09F8A1CB8F}" dt="2024-09-15T08:23:58.679" v="253" actId="20577"/>
        <pc:sldMkLst>
          <pc:docMk/>
          <pc:sldMk cId="0" sldId="262"/>
        </pc:sldMkLst>
        <pc:spChg chg="mod">
          <ac:chgData name="Laura Punchard" userId="ef171b93-b170-4944-8bcc-05456358c99f" providerId="ADAL" clId="{6B81050E-0926-4DC0-B20F-7D09F8A1CB8F}" dt="2024-09-15T08:23:58.679" v="253" actId="20577"/>
          <ac:spMkLst>
            <pc:docMk/>
            <pc:sldMk cId="0" sldId="262"/>
            <ac:spMk id="3" creationId="{00000000-0000-0000-0000-000000000000}"/>
          </ac:spMkLst>
        </pc:spChg>
      </pc:sldChg>
      <pc:sldChg chg="modSp mod">
        <pc:chgData name="Laura Punchard" userId="ef171b93-b170-4944-8bcc-05456358c99f" providerId="ADAL" clId="{6B81050E-0926-4DC0-B20F-7D09F8A1CB8F}" dt="2024-09-15T08:25:05.244" v="284" actId="20577"/>
        <pc:sldMkLst>
          <pc:docMk/>
          <pc:sldMk cId="0" sldId="264"/>
        </pc:sldMkLst>
        <pc:spChg chg="mod">
          <ac:chgData name="Laura Punchard" userId="ef171b93-b170-4944-8bcc-05456358c99f" providerId="ADAL" clId="{6B81050E-0926-4DC0-B20F-7D09F8A1CB8F}" dt="2024-09-15T08:25:05.244" v="284" actId="20577"/>
          <ac:spMkLst>
            <pc:docMk/>
            <pc:sldMk cId="0" sldId="264"/>
            <ac:spMk id="3" creationId="{00000000-0000-0000-0000-000000000000}"/>
          </ac:spMkLst>
        </pc:spChg>
      </pc:sldChg>
      <pc:sldChg chg="modSp mod">
        <pc:chgData name="Laura Punchard" userId="ef171b93-b170-4944-8bcc-05456358c99f" providerId="ADAL" clId="{6B81050E-0926-4DC0-B20F-7D09F8A1CB8F}" dt="2024-09-17T07:11:40.508" v="323" actId="27636"/>
        <pc:sldMkLst>
          <pc:docMk/>
          <pc:sldMk cId="1897659810" sldId="273"/>
        </pc:sldMkLst>
        <pc:spChg chg="mod">
          <ac:chgData name="Laura Punchard" userId="ef171b93-b170-4944-8bcc-05456358c99f" providerId="ADAL" clId="{6B81050E-0926-4DC0-B20F-7D09F8A1CB8F}" dt="2024-09-17T07:11:40.508" v="323" actId="27636"/>
          <ac:spMkLst>
            <pc:docMk/>
            <pc:sldMk cId="1897659810" sldId="273"/>
            <ac:spMk id="3" creationId="{00000000-0000-0000-0000-000000000000}"/>
          </ac:spMkLst>
        </pc:spChg>
      </pc:sldChg>
      <pc:sldChg chg="modSp mod ord">
        <pc:chgData name="Laura Punchard" userId="ef171b93-b170-4944-8bcc-05456358c99f" providerId="ADAL" clId="{6B81050E-0926-4DC0-B20F-7D09F8A1CB8F}" dt="2024-09-15T08:23:05.229" v="252" actId="20577"/>
        <pc:sldMkLst>
          <pc:docMk/>
          <pc:sldMk cId="3798852444" sldId="282"/>
        </pc:sldMkLst>
        <pc:spChg chg="mod">
          <ac:chgData name="Laura Punchard" userId="ef171b93-b170-4944-8bcc-05456358c99f" providerId="ADAL" clId="{6B81050E-0926-4DC0-B20F-7D09F8A1CB8F}" dt="2024-09-15T08:23:05.229" v="252" actId="20577"/>
          <ac:spMkLst>
            <pc:docMk/>
            <pc:sldMk cId="3798852444" sldId="282"/>
            <ac:spMk id="3" creationId="{E2142013-F390-413D-94AD-CFF4DE3FEE17}"/>
          </ac:spMkLst>
        </pc:spChg>
      </pc:sldChg>
      <pc:sldChg chg="modSp mod">
        <pc:chgData name="Laura Punchard" userId="ef171b93-b170-4944-8bcc-05456358c99f" providerId="ADAL" clId="{6B81050E-0926-4DC0-B20F-7D09F8A1CB8F}" dt="2024-09-15T08:24:28.870" v="279" actId="20577"/>
        <pc:sldMkLst>
          <pc:docMk/>
          <pc:sldMk cId="4071855361" sldId="283"/>
        </pc:sldMkLst>
        <pc:spChg chg="mod">
          <ac:chgData name="Laura Punchard" userId="ef171b93-b170-4944-8bcc-05456358c99f" providerId="ADAL" clId="{6B81050E-0926-4DC0-B20F-7D09F8A1CB8F}" dt="2024-09-15T08:24:28.870" v="279" actId="20577"/>
          <ac:spMkLst>
            <pc:docMk/>
            <pc:sldMk cId="4071855361" sldId="283"/>
            <ac:spMk id="3" creationId="{FB2C3ED8-7B45-41A7-BED2-F97238C8FD6D}"/>
          </ac:spMkLst>
        </pc:spChg>
      </pc:sldChg>
      <pc:sldChg chg="modSp mod">
        <pc:chgData name="Laura Punchard" userId="ef171b93-b170-4944-8bcc-05456358c99f" providerId="ADAL" clId="{6B81050E-0926-4DC0-B20F-7D09F8A1CB8F}" dt="2024-09-15T08:24:48.547" v="281" actId="27636"/>
        <pc:sldMkLst>
          <pc:docMk/>
          <pc:sldMk cId="1612486171" sldId="291"/>
        </pc:sldMkLst>
        <pc:spChg chg="mod">
          <ac:chgData name="Laura Punchard" userId="ef171b93-b170-4944-8bcc-05456358c99f" providerId="ADAL" clId="{6B81050E-0926-4DC0-B20F-7D09F8A1CB8F}" dt="2024-09-15T08:24:48.547" v="281" actId="27636"/>
          <ac:spMkLst>
            <pc:docMk/>
            <pc:sldMk cId="1612486171" sldId="291"/>
            <ac:spMk id="3" creationId="{02B96D45-6C7D-4172-9201-8AF522AD6A34}"/>
          </ac:spMkLst>
        </pc:spChg>
      </pc:sldChg>
      <pc:sldChg chg="modSp mod">
        <pc:chgData name="Laura Punchard" userId="ef171b93-b170-4944-8bcc-05456358c99f" providerId="ADAL" clId="{6B81050E-0926-4DC0-B20F-7D09F8A1CB8F}" dt="2024-09-15T08:25:55.415" v="291" actId="20577"/>
        <pc:sldMkLst>
          <pc:docMk/>
          <pc:sldMk cId="4018223384" sldId="292"/>
        </pc:sldMkLst>
        <pc:spChg chg="mod">
          <ac:chgData name="Laura Punchard" userId="ef171b93-b170-4944-8bcc-05456358c99f" providerId="ADAL" clId="{6B81050E-0926-4DC0-B20F-7D09F8A1CB8F}" dt="2024-09-15T08:25:55.415" v="291" actId="20577"/>
          <ac:spMkLst>
            <pc:docMk/>
            <pc:sldMk cId="4018223384" sldId="292"/>
            <ac:spMk id="4" creationId="{05444866-02E6-418B-B0E7-1347325D7679}"/>
          </ac:spMkLst>
        </pc:spChg>
      </pc:sldChg>
      <pc:sldChg chg="ord">
        <pc:chgData name="Laura Punchard" userId="ef171b93-b170-4944-8bcc-05456358c99f" providerId="ADAL" clId="{6B81050E-0926-4DC0-B20F-7D09F8A1CB8F}" dt="2024-09-15T08:21:48.051" v="3"/>
        <pc:sldMkLst>
          <pc:docMk/>
          <pc:sldMk cId="0" sldId="294"/>
        </pc:sldMkLst>
      </pc:sldChg>
      <pc:sldChg chg="modSp mod">
        <pc:chgData name="Laura Punchard" userId="ef171b93-b170-4944-8bcc-05456358c99f" providerId="ADAL" clId="{6B81050E-0926-4DC0-B20F-7D09F8A1CB8F}" dt="2024-09-17T07:10:33.462" v="300" actId="20577"/>
        <pc:sldMkLst>
          <pc:docMk/>
          <pc:sldMk cId="3995015089" sldId="295"/>
        </pc:sldMkLst>
        <pc:spChg chg="mod">
          <ac:chgData name="Laura Punchard" userId="ef171b93-b170-4944-8bcc-05456358c99f" providerId="ADAL" clId="{6B81050E-0926-4DC0-B20F-7D09F8A1CB8F}" dt="2024-09-17T07:10:33.462" v="300" actId="20577"/>
          <ac:spMkLst>
            <pc:docMk/>
            <pc:sldMk cId="3995015089" sldId="295"/>
            <ac:spMk id="3" creationId="{3F773FD6-A073-C812-776B-3E37FDFF2930}"/>
          </ac:spMkLst>
        </pc:spChg>
      </pc:sldChg>
      <pc:sldChg chg="addSp modSp new">
        <pc:chgData name="Laura Punchard" userId="ef171b93-b170-4944-8bcc-05456358c99f" providerId="ADAL" clId="{6B81050E-0926-4DC0-B20F-7D09F8A1CB8F}" dt="2024-09-17T07:12:33.698" v="330" actId="1076"/>
        <pc:sldMkLst>
          <pc:docMk/>
          <pc:sldMk cId="63190327" sldId="296"/>
        </pc:sldMkLst>
        <pc:picChg chg="add mod">
          <ac:chgData name="Laura Punchard" userId="ef171b93-b170-4944-8bcc-05456358c99f" providerId="ADAL" clId="{6B81050E-0926-4DC0-B20F-7D09F8A1CB8F}" dt="2024-09-17T07:12:33.698" v="330" actId="1076"/>
          <ac:picMkLst>
            <pc:docMk/>
            <pc:sldMk cId="63190327" sldId="296"/>
            <ac:picMk id="1026" creationId="{2137D2CA-988C-D6AD-41F4-BA088EF9797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6513" y="0"/>
            <a:ext cx="2941637" cy="496888"/>
          </a:xfrm>
          <a:prstGeom prst="rect">
            <a:avLst/>
          </a:prstGeom>
        </p:spPr>
        <p:txBody>
          <a:bodyPr vert="horz" lIns="91440" tIns="45720" rIns="91440" bIns="45720" rtlCol="0"/>
          <a:lstStyle>
            <a:lvl1pPr algn="r">
              <a:defRPr sz="1200"/>
            </a:lvl1pPr>
          </a:lstStyle>
          <a:p>
            <a:fld id="{8774F2C7-4A59-420F-9EB2-876232F20007}" type="datetimeFigureOut">
              <a:rPr lang="en-GB" smtClean="0"/>
              <a:t>17/09/2024</a:t>
            </a:fld>
            <a:endParaRPr lang="en-GB" dirty="0"/>
          </a:p>
        </p:txBody>
      </p:sp>
      <p:sp>
        <p:nvSpPr>
          <p:cNvPr id="4" name="Footer Placeholder 3"/>
          <p:cNvSpPr>
            <a:spLocks noGrp="1"/>
          </p:cNvSpPr>
          <p:nvPr>
            <p:ph type="ftr" sz="quarter" idx="2"/>
          </p:nvPr>
        </p:nvSpPr>
        <p:spPr>
          <a:xfrm>
            <a:off x="0" y="9431338"/>
            <a:ext cx="2941638"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6513" y="9431338"/>
            <a:ext cx="2941637" cy="496887"/>
          </a:xfrm>
          <a:prstGeom prst="rect">
            <a:avLst/>
          </a:prstGeom>
        </p:spPr>
        <p:txBody>
          <a:bodyPr vert="horz" lIns="91440" tIns="45720" rIns="91440" bIns="45720" rtlCol="0" anchor="b"/>
          <a:lstStyle>
            <a:lvl1pPr algn="r">
              <a:defRPr sz="1200"/>
            </a:lvl1pPr>
          </a:lstStyle>
          <a:p>
            <a:fld id="{5E7B810B-F586-4634-B427-E2CB8440F4C9}" type="slidenum">
              <a:rPr lang="en-GB" smtClean="0"/>
              <a:t>‹#›</a:t>
            </a:fld>
            <a:endParaRPr lang="en-GB" dirty="0"/>
          </a:p>
        </p:txBody>
      </p:sp>
    </p:spTree>
    <p:extLst>
      <p:ext uri="{BB962C8B-B14F-4D97-AF65-F5344CB8AC3E}">
        <p14:creationId xmlns:p14="http://schemas.microsoft.com/office/powerpoint/2010/main" val="16368987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6513" y="0"/>
            <a:ext cx="2941637" cy="498475"/>
          </a:xfrm>
          <a:prstGeom prst="rect">
            <a:avLst/>
          </a:prstGeom>
        </p:spPr>
        <p:txBody>
          <a:bodyPr vert="horz" lIns="91440" tIns="45720" rIns="91440" bIns="45720" rtlCol="0"/>
          <a:lstStyle>
            <a:lvl1pPr algn="r">
              <a:defRPr sz="1200"/>
            </a:lvl1pPr>
          </a:lstStyle>
          <a:p>
            <a:fld id="{951451E0-90D8-4C07-9CA6-A0AA11066B09}" type="datetimeFigureOut">
              <a:rPr lang="en-GB" smtClean="0"/>
              <a:t>17/09/2024</a:t>
            </a:fld>
            <a:endParaRPr lang="en-GB" dirty="0"/>
          </a:p>
        </p:txBody>
      </p:sp>
      <p:sp>
        <p:nvSpPr>
          <p:cNvPr id="4" name="Slide Image Placeholder 3"/>
          <p:cNvSpPr>
            <a:spLocks noGrp="1" noRot="1" noChangeAspect="1"/>
          </p:cNvSpPr>
          <p:nvPr>
            <p:ph type="sldImg" idx="2"/>
          </p:nvPr>
        </p:nvSpPr>
        <p:spPr>
          <a:xfrm>
            <a:off x="1160463" y="1241425"/>
            <a:ext cx="4468812"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30838"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1638"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6513" y="9431338"/>
            <a:ext cx="2941637" cy="498475"/>
          </a:xfrm>
          <a:prstGeom prst="rect">
            <a:avLst/>
          </a:prstGeom>
        </p:spPr>
        <p:txBody>
          <a:bodyPr vert="horz" lIns="91440" tIns="45720" rIns="91440" bIns="45720" rtlCol="0" anchor="b"/>
          <a:lstStyle>
            <a:lvl1pPr algn="r">
              <a:defRPr sz="1200"/>
            </a:lvl1pPr>
          </a:lstStyle>
          <a:p>
            <a:fld id="{A70CEF19-3CD3-4396-B0CF-2424FA5AAC81}" type="slidenum">
              <a:rPr lang="en-GB" smtClean="0"/>
              <a:t>‹#›</a:t>
            </a:fld>
            <a:endParaRPr lang="en-GB" dirty="0"/>
          </a:p>
        </p:txBody>
      </p:sp>
    </p:spTree>
    <p:extLst>
      <p:ext uri="{BB962C8B-B14F-4D97-AF65-F5344CB8AC3E}">
        <p14:creationId xmlns:p14="http://schemas.microsoft.com/office/powerpoint/2010/main" val="63912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Our skills based Curriculum is designed to teach all the skills and attitudes the children need for life long learning through interesting and fun topics. </a:t>
            </a:r>
          </a:p>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4</a:t>
            </a:fld>
            <a:endParaRPr lang="en-GB" dirty="0"/>
          </a:p>
        </p:txBody>
      </p:sp>
    </p:spTree>
    <p:extLst>
      <p:ext uri="{BB962C8B-B14F-4D97-AF65-F5344CB8AC3E}">
        <p14:creationId xmlns:p14="http://schemas.microsoft.com/office/powerpoint/2010/main" val="352798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30BDD6F-146A-4AFA-BE8C-D2DADED3BCDA}" type="datetimeFigureOut">
              <a:rPr lang="en-GB" smtClean="0"/>
              <a:pPr/>
              <a:t>17/09/2024</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730EEBA-A8FA-4261-9145-495D7CE8327E}" type="slidenum">
              <a:rPr lang="en-GB" smtClean="0"/>
              <a:pPr/>
              <a:t>‹#›</a:t>
            </a:fld>
            <a:endParaRPr lang="en-GB"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30BDD6F-146A-4AFA-BE8C-D2DADED3BCDA}" type="datetimeFigureOut">
              <a:rPr lang="en-GB" smtClean="0"/>
              <a:pPr/>
              <a:t>17/09/2024</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730EEBA-A8FA-4261-9145-495D7CE8327E}"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homefields.derby.sch.uk/page/?title=Autumn+1+%2D+The+Circus+is+in+Town&amp;pid=13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homefields.derby.sch.uk/phonics-6/"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8024" y="3789040"/>
            <a:ext cx="3313355" cy="1368596"/>
          </a:xfrm>
        </p:spPr>
        <p:txBody>
          <a:bodyPr>
            <a:normAutofit/>
          </a:bodyPr>
          <a:lstStyle/>
          <a:p>
            <a:pPr algn="ctr"/>
            <a:r>
              <a:rPr lang="en-GB" dirty="0"/>
              <a:t>Year 1 and 2 Information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1649DEC3-FE4C-4F09-84D0-50F77C8AC57D}"/>
              </a:ext>
            </a:extLst>
          </p:cNvPr>
          <p:cNvSpPr txBox="1">
            <a:spLocks/>
          </p:cNvSpPr>
          <p:nvPr/>
        </p:nvSpPr>
        <p:spPr>
          <a:xfrm>
            <a:off x="1183341" y="5244345"/>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A6219872-905D-49DC-848D-34888D901D5D}"/>
              </a:ext>
            </a:extLst>
          </p:cNvPr>
          <p:cNvSpPr txBox="1">
            <a:spLocks/>
          </p:cNvSpPr>
          <p:nvPr/>
        </p:nvSpPr>
        <p:spPr>
          <a:xfrm>
            <a:off x="1110927" y="642151"/>
            <a:ext cx="7024744" cy="740878"/>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Our  Team</a:t>
            </a:r>
          </a:p>
        </p:txBody>
      </p:sp>
      <p:sp>
        <p:nvSpPr>
          <p:cNvPr id="8" name="Content Placeholder 2">
            <a:extLst>
              <a:ext uri="{FF2B5EF4-FFF2-40B4-BE49-F238E27FC236}">
                <a16:creationId xmlns:a16="http://schemas.microsoft.com/office/drawing/2014/main" id="{A4C5A953-FF49-4405-B6D0-537755BFCA61}"/>
              </a:ext>
            </a:extLst>
          </p:cNvPr>
          <p:cNvSpPr txBox="1">
            <a:spLocks/>
          </p:cNvSpPr>
          <p:nvPr/>
        </p:nvSpPr>
        <p:spPr>
          <a:xfrm>
            <a:off x="1358354" y="5092913"/>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0EF33F1A-6B62-5F30-B102-4B287B4C6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1746" y="1861800"/>
            <a:ext cx="15621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0B63E6B-9C61-1B87-C5BF-5EC5ACA981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5118" y="1555289"/>
            <a:ext cx="1633762" cy="214654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7C419FE8-8CB6-DBFA-F037-3AD8010969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1852275"/>
            <a:ext cx="1543050" cy="15525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7C866B0-15FD-2413-E1E3-DF0E0AEFC860}"/>
              </a:ext>
            </a:extLst>
          </p:cNvPr>
          <p:cNvSpPr txBox="1"/>
          <p:nvPr/>
        </p:nvSpPr>
        <p:spPr>
          <a:xfrm>
            <a:off x="1358354" y="4149080"/>
            <a:ext cx="6602304" cy="369332"/>
          </a:xfrm>
          <a:prstGeom prst="rect">
            <a:avLst/>
          </a:prstGeom>
          <a:noFill/>
        </p:spPr>
        <p:txBody>
          <a:bodyPr wrap="square" rtlCol="0">
            <a:spAutoFit/>
          </a:bodyPr>
          <a:lstStyle/>
          <a:p>
            <a:r>
              <a:rPr lang="en-GB" dirty="0"/>
              <a:t>Mrs Jamieson teaches the class Monday afternoons.</a:t>
            </a:r>
          </a:p>
        </p:txBody>
      </p:sp>
    </p:spTree>
    <p:extLst>
      <p:ext uri="{BB962C8B-B14F-4D97-AF65-F5344CB8AC3E}">
        <p14:creationId xmlns:p14="http://schemas.microsoft.com/office/powerpoint/2010/main" val="4143741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6C7EC66-1904-4DD8-A1EF-B748A4693BED}"/>
              </a:ext>
            </a:extLst>
          </p:cNvPr>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Please feel free to contact us via class dojo if you have any questions. We will respond between the hours of 8am – 6pm and within 24 hours. </a:t>
            </a:r>
          </a:p>
          <a:p>
            <a:r>
              <a:rPr lang="en-GB" dirty="0">
                <a:latin typeface="Arial" panose="020B0604020202020204" pitchFamily="34" charset="0"/>
                <a:cs typeface="Arial" panose="020B0604020202020204" pitchFamily="34" charset="0"/>
              </a:rPr>
              <a:t>If your child is away from school or your message is </a:t>
            </a:r>
            <a:r>
              <a:rPr lang="en-GB" b="1" dirty="0">
                <a:latin typeface="Arial" panose="020B0604020202020204" pitchFamily="34" charset="0"/>
                <a:cs typeface="Arial" panose="020B0604020202020204" pitchFamily="34" charset="0"/>
              </a:rPr>
              <a:t>timely and important </a:t>
            </a:r>
            <a:r>
              <a:rPr lang="en-GB" dirty="0">
                <a:latin typeface="Arial" panose="020B0604020202020204" pitchFamily="34" charset="0"/>
                <a:cs typeface="Arial" panose="020B0604020202020204" pitchFamily="34" charset="0"/>
              </a:rPr>
              <a:t>please phone our school office – 01332 691351</a:t>
            </a:r>
          </a:p>
          <a:p>
            <a:r>
              <a:rPr lang="en-GB" dirty="0">
                <a:latin typeface="Arial" panose="020B0604020202020204" pitchFamily="34" charset="0"/>
                <a:cs typeface="Arial" panose="020B0604020202020204" pitchFamily="34" charset="0"/>
              </a:rPr>
              <a:t>We will be putting the skills and vocabulary mats available on our school website for this term. </a:t>
            </a:r>
          </a:p>
          <a:p>
            <a:r>
              <a:rPr lang="en-GB" dirty="0">
                <a:solidFill>
                  <a:schemeClr val="accent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https://www.homefields.derby.sch.uk/page/?title=Autumn+1+%2D+The+Circus+is+in+Town&amp;pid=134</a:t>
            </a:r>
            <a:r>
              <a:rPr lang="en-GB" dirty="0">
                <a:solidFill>
                  <a:schemeClr val="accent1"/>
                </a:solidFill>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
        <p:nvSpPr>
          <p:cNvPr id="7" name="Title 6">
            <a:extLst>
              <a:ext uri="{FF2B5EF4-FFF2-40B4-BE49-F238E27FC236}">
                <a16:creationId xmlns:a16="http://schemas.microsoft.com/office/drawing/2014/main" id="{A4CB74AF-BF94-4C31-993B-8C434FBF2BF8}"/>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Class Dojo &amp; Our school website</a:t>
            </a:r>
          </a:p>
        </p:txBody>
      </p:sp>
      <p:pic>
        <p:nvPicPr>
          <p:cNvPr id="8" name="Picture 7">
            <a:extLst>
              <a:ext uri="{FF2B5EF4-FFF2-40B4-BE49-F238E27FC236}">
                <a16:creationId xmlns:a16="http://schemas.microsoft.com/office/drawing/2014/main" id="{95E6D07F-20EF-41DB-B89B-891EABB82248}"/>
              </a:ext>
            </a:extLst>
          </p:cNvPr>
          <p:cNvPicPr>
            <a:picLocks noChangeAspect="1"/>
          </p:cNvPicPr>
          <p:nvPr/>
        </p:nvPicPr>
        <p:blipFill>
          <a:blip r:embed="rId3"/>
          <a:stretch>
            <a:fillRect/>
          </a:stretch>
        </p:blipFill>
        <p:spPr>
          <a:xfrm>
            <a:off x="5294916" y="171361"/>
            <a:ext cx="2775078" cy="864096"/>
          </a:xfrm>
          <a:prstGeom prst="rect">
            <a:avLst/>
          </a:prstGeom>
        </p:spPr>
      </p:pic>
    </p:spTree>
    <p:extLst>
      <p:ext uri="{BB962C8B-B14F-4D97-AF65-F5344CB8AC3E}">
        <p14:creationId xmlns:p14="http://schemas.microsoft.com/office/powerpoint/2010/main" val="2597802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7735" y="812194"/>
            <a:ext cx="7024744" cy="1152128"/>
          </a:xfrm>
        </p:spPr>
        <p:txBody>
          <a:bodyPr>
            <a:normAutofit fontScale="90000"/>
          </a:bodyPr>
          <a:lstStyle/>
          <a:p>
            <a:pPr algn="ctr"/>
            <a:r>
              <a:rPr lang="en-GB" b="1" dirty="0">
                <a:latin typeface="Arial" panose="020B0604020202020204" pitchFamily="34" charset="0"/>
                <a:cs typeface="Arial" panose="020B0604020202020204" pitchFamily="34" charset="0"/>
              </a:rPr>
              <a:t>Our Topic based approach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to learning </a:t>
            </a:r>
          </a:p>
        </p:txBody>
      </p:sp>
      <p:sp>
        <p:nvSpPr>
          <p:cNvPr id="3" name="Content Placeholder 2"/>
          <p:cNvSpPr>
            <a:spLocks noGrp="1"/>
          </p:cNvSpPr>
          <p:nvPr>
            <p:ph idx="1"/>
          </p:nvPr>
        </p:nvSpPr>
        <p:spPr>
          <a:xfrm>
            <a:off x="683510" y="1932064"/>
            <a:ext cx="7776980" cy="4248472"/>
          </a:xfrm>
        </p:spPr>
        <p:txBody>
          <a:bodyPr>
            <a:normAutofit fontScale="85000" lnSpcReduction="10000"/>
          </a:bodyPr>
          <a:lstStyle/>
          <a:p>
            <a:pPr marL="68580" indent="0">
              <a:buNone/>
            </a:pPr>
            <a:r>
              <a:rPr lang="en-GB" dirty="0">
                <a:latin typeface="Arial" panose="020B0604020202020204" pitchFamily="34" charset="0"/>
                <a:cs typeface="Arial" panose="020B0604020202020204" pitchFamily="34" charset="0"/>
              </a:rPr>
              <a:t>Our school delivers a skills based thematic Curriculum, which is designed to teach all of the national curriculum content for their year group alongside the  L2L attitudes and skills which the children need for life long learning. We do this through interesting and fun topics.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Our topics this year are:</a:t>
            </a:r>
          </a:p>
          <a:p>
            <a:pPr marL="68580" indent="0">
              <a:buNone/>
            </a:pPr>
            <a:r>
              <a:rPr lang="en-GB" b="1" dirty="0">
                <a:latin typeface="Arial" panose="020B0604020202020204" pitchFamily="34" charset="0"/>
                <a:cs typeface="Arial" panose="020B0604020202020204" pitchFamily="34" charset="0"/>
              </a:rPr>
              <a:t>Autumn – </a:t>
            </a:r>
            <a:r>
              <a:rPr lang="en-GB" b="1" dirty="0">
                <a:solidFill>
                  <a:schemeClr val="accent1"/>
                </a:solidFill>
                <a:latin typeface="Arial" panose="020B0604020202020204" pitchFamily="34" charset="0"/>
                <a:cs typeface="Arial" panose="020B0604020202020204" pitchFamily="34" charset="0"/>
              </a:rPr>
              <a:t>The Circus is in Town, Polar Adventure</a:t>
            </a:r>
          </a:p>
          <a:p>
            <a:pPr marL="68580" indent="0">
              <a:buNone/>
            </a:pPr>
            <a:r>
              <a:rPr lang="en-GB" b="1" dirty="0">
                <a:solidFill>
                  <a:schemeClr val="tx1"/>
                </a:solidFill>
                <a:latin typeface="Arial" panose="020B0604020202020204" pitchFamily="34" charset="0"/>
                <a:cs typeface="Arial" panose="020B0604020202020204" pitchFamily="34" charset="0"/>
              </a:rPr>
              <a:t>Spring – </a:t>
            </a:r>
            <a:r>
              <a:rPr lang="en-GB" b="1" dirty="0">
                <a:solidFill>
                  <a:schemeClr val="accent1"/>
                </a:solidFill>
                <a:latin typeface="Arial" panose="020B0604020202020204" pitchFamily="34" charset="0"/>
                <a:cs typeface="Arial" panose="020B0604020202020204" pitchFamily="34" charset="0"/>
              </a:rPr>
              <a:t>Fun Food Factory, Dinosaurs and all that Rubbish!</a:t>
            </a:r>
          </a:p>
          <a:p>
            <a:pPr marL="68580" indent="0">
              <a:buNone/>
            </a:pPr>
            <a:r>
              <a:rPr lang="en-GB" b="1" dirty="0">
                <a:solidFill>
                  <a:schemeClr val="tx1"/>
                </a:solidFill>
                <a:latin typeface="Arial" panose="020B0604020202020204" pitchFamily="34" charset="0"/>
                <a:cs typeface="Arial" panose="020B0604020202020204" pitchFamily="34" charset="0"/>
              </a:rPr>
              <a:t>Summer – </a:t>
            </a:r>
            <a:r>
              <a:rPr lang="en-GB" b="1" dirty="0">
                <a:solidFill>
                  <a:schemeClr val="accent1"/>
                </a:solidFill>
                <a:latin typeface="Arial" panose="020B0604020202020204" pitchFamily="34" charset="0"/>
                <a:cs typeface="Arial" panose="020B0604020202020204" pitchFamily="34" charset="0"/>
              </a:rPr>
              <a:t>The Seaside, The Great Fire of London</a:t>
            </a:r>
          </a:p>
          <a:p>
            <a:pPr marL="68580" indent="0">
              <a:buNone/>
            </a:pPr>
            <a:r>
              <a:rPr lang="en-GB" dirty="0">
                <a:latin typeface="Arial" panose="020B0604020202020204" pitchFamily="34" charset="0"/>
                <a:cs typeface="Arial" panose="020B0604020202020204" pitchFamily="34" charset="0"/>
              </a:rPr>
              <a:t>Our topics rotate over a two year cycle. Before each topic, we share the learning overview and new vocabulary with parents on our school website. </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Learn 2 Learn attitudes. </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fontScale="85000" lnSpcReduction="20000"/>
          </a:bodyPr>
          <a:lstStyle/>
          <a:p>
            <a:pPr marL="68580" indent="0">
              <a:buNone/>
            </a:pPr>
            <a:r>
              <a:rPr lang="en-GB" dirty="0">
                <a:latin typeface="Arial" panose="020B0604020202020204" pitchFamily="34" charset="0"/>
                <a:cs typeface="Arial" panose="020B0604020202020204" pitchFamily="34" charset="0"/>
              </a:rPr>
              <a:t>At Homefields we believe that children need skills which will support not only their learning within school but their life beyond the classroom. Our Learn 2 learn attitudes are the attitudes and skills we believe they will need. We teach these explicitly and they are embedded into our learning activities. Your child will receive house team points for showing these skills during the school day. </a:t>
            </a:r>
            <a:endParaRPr lang="en-GB" b="1" u="sng" dirty="0">
              <a:latin typeface="Arial" panose="020B0604020202020204" pitchFamily="34" charset="0"/>
              <a:cs typeface="Arial" panose="020B0604020202020204" pitchFamily="34" charset="0"/>
            </a:endParaRPr>
          </a:p>
          <a:p>
            <a:pPr marL="68580" indent="0">
              <a:buNone/>
            </a:pPr>
            <a:endParaRPr lang="en-GB" b="1" u="sng"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The 6 R’s:</a:t>
            </a:r>
          </a:p>
          <a:p>
            <a:r>
              <a:rPr lang="en-GB" dirty="0">
                <a:latin typeface="Arial" panose="020B0604020202020204" pitchFamily="34" charset="0"/>
                <a:cs typeface="Arial" panose="020B0604020202020204" pitchFamily="34" charset="0"/>
              </a:rPr>
              <a:t>Responsible </a:t>
            </a:r>
          </a:p>
          <a:p>
            <a:r>
              <a:rPr lang="en-GB" dirty="0">
                <a:latin typeface="Arial" panose="020B0604020202020204" pitchFamily="34" charset="0"/>
                <a:cs typeface="Arial" panose="020B0604020202020204" pitchFamily="34" charset="0"/>
              </a:rPr>
              <a:t>Resourceful </a:t>
            </a:r>
          </a:p>
          <a:p>
            <a:r>
              <a:rPr lang="en-GB" dirty="0">
                <a:latin typeface="Arial" panose="020B0604020202020204" pitchFamily="34" charset="0"/>
                <a:cs typeface="Arial" panose="020B0604020202020204" pitchFamily="34" charset="0"/>
              </a:rPr>
              <a:t>Resilient </a:t>
            </a:r>
          </a:p>
          <a:p>
            <a:r>
              <a:rPr lang="en-GB" dirty="0">
                <a:latin typeface="Arial" panose="020B0604020202020204" pitchFamily="34" charset="0"/>
                <a:cs typeface="Arial" panose="020B0604020202020204" pitchFamily="34" charset="0"/>
              </a:rPr>
              <a:t>Respect</a:t>
            </a:r>
          </a:p>
          <a:p>
            <a:r>
              <a:rPr lang="en-GB" dirty="0">
                <a:latin typeface="Arial" panose="020B0604020202020204" pitchFamily="34" charset="0"/>
                <a:cs typeface="Arial" panose="020B0604020202020204" pitchFamily="34" charset="0"/>
              </a:rPr>
              <a:t>Reciprocal </a:t>
            </a:r>
          </a:p>
          <a:p>
            <a:r>
              <a:rPr lang="en-GB" dirty="0">
                <a:latin typeface="Arial" panose="020B0604020202020204" pitchFamily="34" charset="0"/>
                <a:cs typeface="Arial" panose="020B0604020202020204" pitchFamily="34" charset="0"/>
              </a:rPr>
              <a:t>Reflect</a:t>
            </a:r>
          </a:p>
        </p:txBody>
      </p:sp>
    </p:spTree>
    <p:extLst>
      <p:ext uri="{BB962C8B-B14F-4D97-AF65-F5344CB8AC3E}">
        <p14:creationId xmlns:p14="http://schemas.microsoft.com/office/powerpoint/2010/main" val="444180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954F81-035E-41D4-9EFF-B7D20CC8485D}"/>
              </a:ext>
            </a:extLst>
          </p:cNvPr>
          <p:cNvPicPr>
            <a:picLocks noChangeAspect="1"/>
          </p:cNvPicPr>
          <p:nvPr/>
        </p:nvPicPr>
        <p:blipFill>
          <a:blip r:embed="rId2"/>
          <a:stretch>
            <a:fillRect/>
          </a:stretch>
        </p:blipFill>
        <p:spPr>
          <a:xfrm>
            <a:off x="952524" y="620688"/>
            <a:ext cx="2153648" cy="2964954"/>
          </a:xfrm>
          <a:prstGeom prst="rect">
            <a:avLst/>
          </a:prstGeom>
        </p:spPr>
      </p:pic>
      <p:pic>
        <p:nvPicPr>
          <p:cNvPr id="5" name="Picture 4">
            <a:extLst>
              <a:ext uri="{FF2B5EF4-FFF2-40B4-BE49-F238E27FC236}">
                <a16:creationId xmlns:a16="http://schemas.microsoft.com/office/drawing/2014/main" id="{703D4212-D41C-4430-AB16-0481CA619487}"/>
              </a:ext>
            </a:extLst>
          </p:cNvPr>
          <p:cNvPicPr>
            <a:picLocks noChangeAspect="1"/>
          </p:cNvPicPr>
          <p:nvPr/>
        </p:nvPicPr>
        <p:blipFill>
          <a:blip r:embed="rId3"/>
          <a:stretch>
            <a:fillRect/>
          </a:stretch>
        </p:blipFill>
        <p:spPr>
          <a:xfrm>
            <a:off x="3471865" y="637670"/>
            <a:ext cx="2200270" cy="2964954"/>
          </a:xfrm>
          <a:prstGeom prst="rect">
            <a:avLst/>
          </a:prstGeom>
        </p:spPr>
      </p:pic>
      <p:pic>
        <p:nvPicPr>
          <p:cNvPr id="6" name="Picture 5">
            <a:extLst>
              <a:ext uri="{FF2B5EF4-FFF2-40B4-BE49-F238E27FC236}">
                <a16:creationId xmlns:a16="http://schemas.microsoft.com/office/drawing/2014/main" id="{53E546D9-198E-42E5-9DD7-05B00C19342A}"/>
              </a:ext>
            </a:extLst>
          </p:cNvPr>
          <p:cNvPicPr>
            <a:picLocks noChangeAspect="1"/>
          </p:cNvPicPr>
          <p:nvPr/>
        </p:nvPicPr>
        <p:blipFill>
          <a:blip r:embed="rId4"/>
          <a:stretch>
            <a:fillRect/>
          </a:stretch>
        </p:blipFill>
        <p:spPr>
          <a:xfrm>
            <a:off x="6033313" y="620688"/>
            <a:ext cx="2218434" cy="2964954"/>
          </a:xfrm>
          <a:prstGeom prst="rect">
            <a:avLst/>
          </a:prstGeom>
        </p:spPr>
      </p:pic>
      <p:pic>
        <p:nvPicPr>
          <p:cNvPr id="7" name="Picture 6">
            <a:extLst>
              <a:ext uri="{FF2B5EF4-FFF2-40B4-BE49-F238E27FC236}">
                <a16:creationId xmlns:a16="http://schemas.microsoft.com/office/drawing/2014/main" id="{58D9D986-D139-48D2-B355-15621F313AB5}"/>
              </a:ext>
            </a:extLst>
          </p:cNvPr>
          <p:cNvPicPr>
            <a:picLocks noChangeAspect="1"/>
          </p:cNvPicPr>
          <p:nvPr/>
        </p:nvPicPr>
        <p:blipFill>
          <a:blip r:embed="rId5"/>
          <a:stretch>
            <a:fillRect/>
          </a:stretch>
        </p:blipFill>
        <p:spPr>
          <a:xfrm>
            <a:off x="953700" y="3602624"/>
            <a:ext cx="2153648" cy="2933064"/>
          </a:xfrm>
          <a:prstGeom prst="rect">
            <a:avLst/>
          </a:prstGeom>
        </p:spPr>
      </p:pic>
      <p:pic>
        <p:nvPicPr>
          <p:cNvPr id="8" name="Picture 7">
            <a:extLst>
              <a:ext uri="{FF2B5EF4-FFF2-40B4-BE49-F238E27FC236}">
                <a16:creationId xmlns:a16="http://schemas.microsoft.com/office/drawing/2014/main" id="{40EDAFCA-2518-4416-80FD-2AB0B5CE2039}"/>
              </a:ext>
            </a:extLst>
          </p:cNvPr>
          <p:cNvPicPr>
            <a:picLocks noChangeAspect="1"/>
          </p:cNvPicPr>
          <p:nvPr/>
        </p:nvPicPr>
        <p:blipFill>
          <a:blip r:embed="rId6"/>
          <a:stretch>
            <a:fillRect/>
          </a:stretch>
        </p:blipFill>
        <p:spPr>
          <a:xfrm>
            <a:off x="3547999" y="3585642"/>
            <a:ext cx="2124135" cy="2943340"/>
          </a:xfrm>
          <a:prstGeom prst="rect">
            <a:avLst/>
          </a:prstGeom>
        </p:spPr>
      </p:pic>
      <p:pic>
        <p:nvPicPr>
          <p:cNvPr id="9" name="Picture 8">
            <a:extLst>
              <a:ext uri="{FF2B5EF4-FFF2-40B4-BE49-F238E27FC236}">
                <a16:creationId xmlns:a16="http://schemas.microsoft.com/office/drawing/2014/main" id="{44354297-7CE6-412A-9BC6-CDCAD133EF23}"/>
              </a:ext>
            </a:extLst>
          </p:cNvPr>
          <p:cNvPicPr>
            <a:picLocks noChangeAspect="1"/>
          </p:cNvPicPr>
          <p:nvPr/>
        </p:nvPicPr>
        <p:blipFill>
          <a:blip r:embed="rId7"/>
          <a:stretch>
            <a:fillRect/>
          </a:stretch>
        </p:blipFill>
        <p:spPr>
          <a:xfrm>
            <a:off x="6127612" y="3640361"/>
            <a:ext cx="2124135" cy="2861777"/>
          </a:xfrm>
          <a:prstGeom prst="rect">
            <a:avLst/>
          </a:prstGeom>
        </p:spPr>
      </p:pic>
    </p:spTree>
    <p:extLst>
      <p:ext uri="{BB962C8B-B14F-4D97-AF65-F5344CB8AC3E}">
        <p14:creationId xmlns:p14="http://schemas.microsoft.com/office/powerpoint/2010/main" val="3398888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5F453-BDC6-858B-98B3-2504DD248545}"/>
              </a:ext>
            </a:extLst>
          </p:cNvPr>
          <p:cNvSpPr>
            <a:spLocks noGrp="1"/>
          </p:cNvSpPr>
          <p:nvPr>
            <p:ph type="title"/>
          </p:nvPr>
        </p:nvSpPr>
        <p:spPr/>
        <p:txBody>
          <a:bodyPr/>
          <a:lstStyle/>
          <a:p>
            <a:r>
              <a:rPr lang="en-GB" dirty="0"/>
              <a:t>School values	</a:t>
            </a:r>
          </a:p>
        </p:txBody>
      </p:sp>
      <p:sp>
        <p:nvSpPr>
          <p:cNvPr id="3" name="Content Placeholder 2">
            <a:extLst>
              <a:ext uri="{FF2B5EF4-FFF2-40B4-BE49-F238E27FC236}">
                <a16:creationId xmlns:a16="http://schemas.microsoft.com/office/drawing/2014/main" id="{3F773FD6-A073-C812-776B-3E37FDFF2930}"/>
              </a:ext>
            </a:extLst>
          </p:cNvPr>
          <p:cNvSpPr>
            <a:spLocks noGrp="1"/>
          </p:cNvSpPr>
          <p:nvPr>
            <p:ph idx="1"/>
          </p:nvPr>
        </p:nvSpPr>
        <p:spPr/>
        <p:txBody>
          <a:bodyPr>
            <a:normAutofit/>
          </a:bodyPr>
          <a:lstStyle/>
          <a:p>
            <a:r>
              <a:rPr lang="en-GB" dirty="0"/>
              <a:t>Be kind</a:t>
            </a:r>
          </a:p>
          <a:p>
            <a:r>
              <a:rPr lang="en-GB" dirty="0"/>
              <a:t>Be courageous</a:t>
            </a:r>
          </a:p>
          <a:p>
            <a:r>
              <a:rPr lang="en-GB" dirty="0"/>
              <a:t>Be respectful</a:t>
            </a:r>
          </a:p>
          <a:p>
            <a:endParaRPr lang="en-GB" dirty="0"/>
          </a:p>
          <a:p>
            <a:pPr marL="68580" indent="0">
              <a:buNone/>
            </a:pPr>
            <a:r>
              <a:rPr lang="en-GB" dirty="0"/>
              <a:t>During and outside of learning times, we are always encouraging our children to be kind, courageous and respectful. This is rewarded with </a:t>
            </a:r>
            <a:r>
              <a:rPr lang="en-GB" dirty="0" err="1"/>
              <a:t>housepoints</a:t>
            </a:r>
            <a:r>
              <a:rPr lang="en-GB" dirty="0"/>
              <a:t>, certificates and stickers.</a:t>
            </a:r>
          </a:p>
        </p:txBody>
      </p:sp>
    </p:spTree>
    <p:extLst>
      <p:ext uri="{BB962C8B-B14F-4D97-AF65-F5344CB8AC3E}">
        <p14:creationId xmlns:p14="http://schemas.microsoft.com/office/powerpoint/2010/main" val="3995015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917692"/>
            <a:ext cx="4160444" cy="685880"/>
          </a:xfrm>
        </p:spPr>
        <p:txBody>
          <a:bodyPr>
            <a:normAutofit fontScale="90000"/>
          </a:bodyPr>
          <a:lstStyle/>
          <a:p>
            <a:pPr algn="ctr"/>
            <a:r>
              <a:rPr lang="en-GB" dirty="0"/>
              <a:t>Individual support</a:t>
            </a:r>
          </a:p>
        </p:txBody>
      </p:sp>
      <p:sp>
        <p:nvSpPr>
          <p:cNvPr id="3" name="Content Placeholder 2"/>
          <p:cNvSpPr>
            <a:spLocks noGrp="1"/>
          </p:cNvSpPr>
          <p:nvPr>
            <p:ph idx="1"/>
          </p:nvPr>
        </p:nvSpPr>
        <p:spPr>
          <a:xfrm>
            <a:off x="683568" y="2060848"/>
            <a:ext cx="7992887" cy="3193580"/>
          </a:xfrm>
        </p:spPr>
        <p:txBody>
          <a:bodyPr>
            <a:normAutofit/>
          </a:bodyPr>
          <a:lstStyle/>
          <a:p>
            <a:pPr marL="68580" indent="0">
              <a:buNone/>
            </a:pPr>
            <a:r>
              <a:rPr lang="en-GB" dirty="0"/>
              <a:t>Every child in our class is working at their own level and pace. To ensure each child has the opportunity to reach their full potential, we differentiate the work within all of our subjects where necessary.</a:t>
            </a:r>
          </a:p>
          <a:p>
            <a:pPr marL="68580" indent="0">
              <a:buNone/>
            </a:pPr>
            <a:endParaRPr lang="en-GB" dirty="0">
              <a:highlight>
                <a:srgbClr val="FFFF00"/>
              </a:highlight>
            </a:endParaRPr>
          </a:p>
          <a:p>
            <a:pPr marL="68580" indent="0">
              <a:buNone/>
            </a:pPr>
            <a:r>
              <a:rPr lang="en-GB" dirty="0"/>
              <a:t>These include:-</a:t>
            </a:r>
          </a:p>
          <a:p>
            <a:pPr marL="365760" lvl="1" indent="0">
              <a:buNone/>
            </a:pPr>
            <a:r>
              <a:rPr lang="en-GB" b="1" dirty="0"/>
              <a:t>Art, Science, Design &amp; Technology, History, Computing, Geography, PSHE, P.E, R.E and Music</a:t>
            </a:r>
          </a:p>
        </p:txBody>
      </p:sp>
      <p:pic>
        <p:nvPicPr>
          <p:cNvPr id="4" name="Picture 3">
            <a:extLst>
              <a:ext uri="{FF2B5EF4-FFF2-40B4-BE49-F238E27FC236}">
                <a16:creationId xmlns:a16="http://schemas.microsoft.com/office/drawing/2014/main" id="{B5F75CA0-AF8D-4AC5-8DB6-D411DCC6F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309664"/>
            <a:ext cx="1390650" cy="14287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1" y="1196752"/>
            <a:ext cx="4392488" cy="685880"/>
          </a:xfrm>
        </p:spPr>
        <p:txBody>
          <a:bodyPr>
            <a:normAutofit fontScale="90000"/>
          </a:bodyPr>
          <a:lstStyle/>
          <a:p>
            <a:pPr algn="ctr"/>
            <a:r>
              <a:rPr lang="en-GB" dirty="0">
                <a:latin typeface="Arial" panose="020B0604020202020204" pitchFamily="34" charset="0"/>
                <a:cs typeface="Arial" panose="020B0604020202020204" pitchFamily="34" charset="0"/>
              </a:rPr>
              <a:t>Mental Health and Well-Being</a:t>
            </a:r>
          </a:p>
        </p:txBody>
      </p:sp>
      <p:sp>
        <p:nvSpPr>
          <p:cNvPr id="3" name="Content Placeholder 2"/>
          <p:cNvSpPr>
            <a:spLocks noGrp="1"/>
          </p:cNvSpPr>
          <p:nvPr>
            <p:ph idx="1"/>
          </p:nvPr>
        </p:nvSpPr>
        <p:spPr>
          <a:xfrm>
            <a:off x="683568" y="2323652"/>
            <a:ext cx="7776864" cy="3841652"/>
          </a:xfrm>
        </p:spPr>
        <p:txBody>
          <a:bodyPr>
            <a:normAutofit fontScale="92500"/>
          </a:bodyPr>
          <a:lstStyle/>
          <a:p>
            <a:r>
              <a:rPr lang="en-GB" dirty="0">
                <a:latin typeface="Arial" panose="020B0604020202020204" pitchFamily="34" charset="0"/>
                <a:cs typeface="Arial" panose="020B0604020202020204" pitchFamily="34" charset="0"/>
              </a:rPr>
              <a:t>Our school has been accredited with a Bronze School mental health award. We are continuing to strive to achieve the next level. </a:t>
            </a:r>
          </a:p>
          <a:p>
            <a:r>
              <a:rPr lang="en-GB" dirty="0">
                <a:latin typeface="Arial" panose="020B0604020202020204" pitchFamily="34" charset="0"/>
                <a:cs typeface="Arial" panose="020B0604020202020204" pitchFamily="34" charset="0"/>
              </a:rPr>
              <a:t>We care about the mental health and well-being of our children and spend time teaching children about emotions, ways to solve problems and how to communicate with adults for support and with each other. </a:t>
            </a:r>
          </a:p>
          <a:p>
            <a:r>
              <a:rPr lang="en-GB" dirty="0">
                <a:latin typeface="Arial" panose="020B0604020202020204" pitchFamily="34" charset="0"/>
                <a:cs typeface="Arial" panose="020B0604020202020204" pitchFamily="34" charset="0"/>
              </a:rPr>
              <a:t>We also take part in mindfulness activities each week to help us regulate our breathing and find time to just be.</a:t>
            </a:r>
          </a:p>
        </p:txBody>
      </p:sp>
      <p:pic>
        <p:nvPicPr>
          <p:cNvPr id="4" name="Picture 3">
            <a:extLst>
              <a:ext uri="{FF2B5EF4-FFF2-40B4-BE49-F238E27FC236}">
                <a16:creationId xmlns:a16="http://schemas.microsoft.com/office/drawing/2014/main" id="{1FA38844-275B-486D-AAC2-D4ADAFA0C001}"/>
              </a:ext>
            </a:extLst>
          </p:cNvPr>
          <p:cNvPicPr>
            <a:picLocks noChangeAspect="1"/>
          </p:cNvPicPr>
          <p:nvPr/>
        </p:nvPicPr>
        <p:blipFill>
          <a:blip r:embed="rId2"/>
          <a:stretch>
            <a:fillRect/>
          </a:stretch>
        </p:blipFill>
        <p:spPr>
          <a:xfrm>
            <a:off x="6588224" y="60890"/>
            <a:ext cx="1283766" cy="1494796"/>
          </a:xfrm>
          <a:prstGeom prst="rect">
            <a:avLst/>
          </a:prstGeom>
        </p:spPr>
      </p:pic>
    </p:spTree>
    <p:extLst>
      <p:ext uri="{BB962C8B-B14F-4D97-AF65-F5344CB8AC3E}">
        <p14:creationId xmlns:p14="http://schemas.microsoft.com/office/powerpoint/2010/main" val="1897659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FF2D5-599C-3C8F-E467-F7FA6EC4078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1690A2-5C48-BA2B-6313-E41F4A5F689B}"/>
              </a:ext>
            </a:extLst>
          </p:cNvPr>
          <p:cNvSpPr>
            <a:spLocks noGrp="1"/>
          </p:cNvSpPr>
          <p:nvPr>
            <p:ph idx="1"/>
          </p:nvPr>
        </p:nvSpPr>
        <p:spPr/>
        <p:txBody>
          <a:bodyPr/>
          <a:lstStyle/>
          <a:p>
            <a:endParaRPr lang="en-GB"/>
          </a:p>
        </p:txBody>
      </p:sp>
      <p:pic>
        <p:nvPicPr>
          <p:cNvPr id="1026" name="Picture 2" descr="Zones of Regulation">
            <a:extLst>
              <a:ext uri="{FF2B5EF4-FFF2-40B4-BE49-F238E27FC236}">
                <a16:creationId xmlns:a16="http://schemas.microsoft.com/office/drawing/2014/main" id="{2137D2CA-988C-D6AD-41F4-BA088EF979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716" y="1025371"/>
            <a:ext cx="8094567" cy="5067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19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06690-73EC-4785-AB55-2A2DDC87317B}"/>
              </a:ext>
            </a:extLst>
          </p:cNvPr>
          <p:cNvSpPr>
            <a:spLocks noGrp="1"/>
          </p:cNvSpPr>
          <p:nvPr>
            <p:ph type="title"/>
          </p:nvPr>
        </p:nvSpPr>
        <p:spPr>
          <a:xfrm>
            <a:off x="1043490" y="1027664"/>
            <a:ext cx="7024744" cy="529128"/>
          </a:xfrm>
        </p:spPr>
        <p:txBody>
          <a:bodyPr>
            <a:normAutofit fontScale="90000"/>
          </a:bodyPr>
          <a:lstStyle/>
          <a:p>
            <a:r>
              <a:rPr lang="en-GB" dirty="0">
                <a:latin typeface="Arial" panose="020B0604020202020204" pitchFamily="34" charset="0"/>
                <a:cs typeface="Arial" panose="020B0604020202020204" pitchFamily="34" charset="0"/>
              </a:rPr>
              <a:t>Snacks and Water</a:t>
            </a:r>
          </a:p>
        </p:txBody>
      </p:sp>
      <p:sp>
        <p:nvSpPr>
          <p:cNvPr id="3" name="Content Placeholder 2">
            <a:extLst>
              <a:ext uri="{FF2B5EF4-FFF2-40B4-BE49-F238E27FC236}">
                <a16:creationId xmlns:a16="http://schemas.microsoft.com/office/drawing/2014/main" id="{0F141CB1-790F-430B-B147-37A267DB0391}"/>
              </a:ext>
            </a:extLst>
          </p:cNvPr>
          <p:cNvSpPr>
            <a:spLocks noGrp="1"/>
          </p:cNvSpPr>
          <p:nvPr>
            <p:ph idx="1"/>
          </p:nvPr>
        </p:nvSpPr>
        <p:spPr>
          <a:xfrm>
            <a:off x="611560" y="2323652"/>
            <a:ext cx="7992888" cy="4057676"/>
          </a:xfrm>
        </p:spPr>
        <p:txBody>
          <a:bodyPr>
            <a:normAutofit/>
          </a:bodyPr>
          <a:lstStyle/>
          <a:p>
            <a:r>
              <a:rPr lang="en-GB" dirty="0">
                <a:latin typeface="Arial" panose="020B0604020202020204" pitchFamily="34" charset="0"/>
                <a:cs typeface="Arial" panose="020B0604020202020204" pitchFamily="34" charset="0"/>
              </a:rPr>
              <a:t>The children need to bring a water bottle to school everyday. </a:t>
            </a:r>
          </a:p>
          <a:p>
            <a:r>
              <a:rPr lang="en-GB" dirty="0">
                <a:latin typeface="Arial" panose="020B0604020202020204" pitchFamily="34" charset="0"/>
                <a:cs typeface="Arial" panose="020B0604020202020204" pitchFamily="34" charset="0"/>
              </a:rPr>
              <a:t>School are supplied with free fruit but the children can also bring ‘Healthy snacks’ from home. </a:t>
            </a:r>
          </a:p>
          <a:p>
            <a:r>
              <a:rPr lang="en-GB" dirty="0">
                <a:latin typeface="Arial" panose="020B0604020202020204" pitchFamily="34" charset="0"/>
                <a:cs typeface="Arial" panose="020B0604020202020204" pitchFamily="34" charset="0"/>
              </a:rPr>
              <a:t>We are a nut free school which includes foods like Nutella which are nut based. </a:t>
            </a:r>
          </a:p>
          <a:p>
            <a:r>
              <a:rPr lang="en-GB" dirty="0">
                <a:latin typeface="Arial" panose="020B0604020202020204" pitchFamily="34" charset="0"/>
                <a:cs typeface="Arial" panose="020B0604020202020204" pitchFamily="34" charset="0"/>
              </a:rPr>
              <a:t>Friday children can bring in a small treat snack e.g. small snack size chocolate bar or mini bag of sweets, please be mindful that children cannot share snacks and find concentration after large snacks too difficult. </a:t>
            </a:r>
          </a:p>
        </p:txBody>
      </p:sp>
      <p:pic>
        <p:nvPicPr>
          <p:cNvPr id="5" name="Picture 4">
            <a:extLst>
              <a:ext uri="{FF2B5EF4-FFF2-40B4-BE49-F238E27FC236}">
                <a16:creationId xmlns:a16="http://schemas.microsoft.com/office/drawing/2014/main" id="{61ADDF99-D9E4-46F4-B50E-38773484C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410048"/>
            <a:ext cx="1255898" cy="1530174"/>
          </a:xfrm>
          <a:prstGeom prst="rect">
            <a:avLst/>
          </a:prstGeom>
        </p:spPr>
      </p:pic>
    </p:spTree>
    <p:extLst>
      <p:ext uri="{BB962C8B-B14F-4D97-AF65-F5344CB8AC3E}">
        <p14:creationId xmlns:p14="http://schemas.microsoft.com/office/powerpoint/2010/main" val="38140071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764704"/>
            <a:ext cx="7024744" cy="757888"/>
          </a:xfrm>
        </p:spPr>
        <p:txBody>
          <a:bodyPr>
            <a:normAutofit fontScale="90000"/>
          </a:bodyPr>
          <a:lstStyle/>
          <a:p>
            <a:pPr algn="ctr"/>
            <a:r>
              <a:rPr lang="en-GB" sz="4400" dirty="0">
                <a:latin typeface="Arial" panose="020B0604020202020204" pitchFamily="34" charset="0"/>
                <a:cs typeface="Arial" panose="020B0604020202020204" pitchFamily="34" charset="0"/>
              </a:rPr>
              <a:t>PE</a:t>
            </a:r>
          </a:p>
        </p:txBody>
      </p:sp>
      <p:sp>
        <p:nvSpPr>
          <p:cNvPr id="3" name="Content Placeholder 2"/>
          <p:cNvSpPr>
            <a:spLocks noGrp="1"/>
          </p:cNvSpPr>
          <p:nvPr>
            <p:ph idx="1"/>
          </p:nvPr>
        </p:nvSpPr>
        <p:spPr>
          <a:xfrm>
            <a:off x="899592" y="1628799"/>
            <a:ext cx="7632848" cy="4464497"/>
          </a:xfrm>
        </p:spPr>
        <p:txBody>
          <a:bodyPr>
            <a:normAutofit/>
          </a:bodyPr>
          <a:lstStyle/>
          <a:p>
            <a:pPr marL="68580" indent="0">
              <a:buNone/>
            </a:pPr>
            <a:r>
              <a:rPr lang="en-GB" dirty="0">
                <a:latin typeface="Arial" panose="020B0604020202020204" pitchFamily="34" charset="0"/>
                <a:cs typeface="Arial" panose="020B0604020202020204" pitchFamily="34" charset="0"/>
              </a:rPr>
              <a:t>The children arrive in their PE kits on their PE days.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u="sng" dirty="0">
                <a:latin typeface="Arial" panose="020B0604020202020204" pitchFamily="34" charset="0"/>
                <a:cs typeface="Arial" panose="020B0604020202020204" pitchFamily="34" charset="0"/>
              </a:rPr>
              <a:t>Our PE days are: Monday and Friday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 earrings</a:t>
            </a:r>
          </a:p>
          <a:p>
            <a:r>
              <a:rPr lang="en-GB" dirty="0">
                <a:latin typeface="Arial" panose="020B0604020202020204" pitchFamily="34" charset="0"/>
                <a:cs typeface="Arial" panose="020B0604020202020204" pitchFamily="34" charset="0"/>
              </a:rPr>
              <a:t>Girls long hair tied up </a:t>
            </a:r>
          </a:p>
          <a:p>
            <a:r>
              <a:rPr lang="en-GB" dirty="0">
                <a:latin typeface="Arial" panose="020B0604020202020204" pitchFamily="34" charset="0"/>
                <a:cs typeface="Arial" panose="020B0604020202020204" pitchFamily="34" charset="0"/>
              </a:rPr>
              <a:t>If your child wears religious jewellery please notify a member of staff who will speak with you. </a:t>
            </a:r>
          </a:p>
        </p:txBody>
      </p:sp>
      <p:pic>
        <p:nvPicPr>
          <p:cNvPr id="5" name="Picture 4">
            <a:extLst>
              <a:ext uri="{FF2B5EF4-FFF2-40B4-BE49-F238E27FC236}">
                <a16:creationId xmlns:a16="http://schemas.microsoft.com/office/drawing/2014/main" id="{98018E43-9E89-4950-8743-87560B5996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146050"/>
            <a:ext cx="1426967" cy="1237307"/>
          </a:xfrm>
          <a:prstGeom prst="rect">
            <a:avLst/>
          </a:prstGeom>
        </p:spPr>
      </p:pic>
    </p:spTree>
    <p:extLst>
      <p:ext uri="{BB962C8B-B14F-4D97-AF65-F5344CB8AC3E}">
        <p14:creationId xmlns:p14="http://schemas.microsoft.com/office/powerpoint/2010/main" val="3684291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panose="020B0604020202020204" pitchFamily="34" charset="0"/>
                <a:cs typeface="Arial" panose="020B0604020202020204" pitchFamily="34" charset="0"/>
              </a:rPr>
              <a:t>Phonics screening</a:t>
            </a:r>
          </a:p>
        </p:txBody>
      </p:sp>
      <p:sp>
        <p:nvSpPr>
          <p:cNvPr id="3" name="Content Placeholder 2"/>
          <p:cNvSpPr>
            <a:spLocks noGrp="1"/>
          </p:cNvSpPr>
          <p:nvPr>
            <p:ph idx="1"/>
          </p:nvPr>
        </p:nvSpPr>
        <p:spPr>
          <a:xfrm>
            <a:off x="1043492" y="2276872"/>
            <a:ext cx="7024742" cy="3816424"/>
          </a:xfrm>
        </p:spPr>
        <p:txBody>
          <a:bodyPr>
            <a:normAutofit/>
          </a:bodyPr>
          <a:lstStyle/>
          <a:p>
            <a:r>
              <a:rPr lang="en-GB" dirty="0">
                <a:latin typeface="Arial" panose="020B0604020202020204" pitchFamily="34" charset="0"/>
                <a:cs typeface="Arial" panose="020B0604020202020204" pitchFamily="34" charset="0"/>
              </a:rPr>
              <a:t>The </a:t>
            </a:r>
            <a:r>
              <a:rPr lang="en-GB" b="1" dirty="0">
                <a:latin typeface="Arial" panose="020B0604020202020204" pitchFamily="34" charset="0"/>
                <a:cs typeface="Arial" panose="020B0604020202020204" pitchFamily="34" charset="0"/>
              </a:rPr>
              <a:t>Year 1 </a:t>
            </a:r>
            <a:r>
              <a:rPr lang="en-GB" dirty="0">
                <a:latin typeface="Arial" panose="020B0604020202020204" pitchFamily="34" charset="0"/>
                <a:cs typeface="Arial" panose="020B0604020202020204" pitchFamily="34" charset="0"/>
              </a:rPr>
              <a:t>children take part in a Phonics screening check in June 2025. This involves them reading 40 real and non-real words across phase 2-5. </a:t>
            </a:r>
          </a:p>
          <a:p>
            <a:r>
              <a:rPr lang="en-GB" dirty="0">
                <a:latin typeface="Arial" panose="020B0604020202020204" pitchFamily="34" charset="0"/>
                <a:cs typeface="Arial" panose="020B0604020202020204" pitchFamily="34" charset="0"/>
              </a:rPr>
              <a:t>We practise these skills within our daily phonics lessons and will keep you updated about their progress. </a:t>
            </a:r>
          </a:p>
          <a:p>
            <a:r>
              <a:rPr lang="en-GB" dirty="0">
                <a:latin typeface="Arial" panose="020B0604020202020204" pitchFamily="34" charset="0"/>
                <a:cs typeface="Arial" panose="020B0604020202020204" pitchFamily="34" charset="0"/>
              </a:rPr>
              <a:t>Their results from the June screening will be shared on their school reports in July. </a:t>
            </a:r>
          </a:p>
          <a:p>
            <a:pPr marL="68580" indent="0">
              <a:buNone/>
            </a:pPr>
            <a:endParaRPr lang="en-GB" dirty="0"/>
          </a:p>
        </p:txBody>
      </p:sp>
      <p:pic>
        <p:nvPicPr>
          <p:cNvPr id="5" name="Picture 4">
            <a:extLst>
              <a:ext uri="{FF2B5EF4-FFF2-40B4-BE49-F238E27FC236}">
                <a16:creationId xmlns:a16="http://schemas.microsoft.com/office/drawing/2014/main" id="{33EF62EF-9E01-434E-AD4A-C572DB53BD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184701"/>
            <a:ext cx="2381250" cy="168592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0B47-1E1A-4592-84AC-C6DF6DDAA9D4}"/>
              </a:ext>
            </a:extLst>
          </p:cNvPr>
          <p:cNvSpPr>
            <a:spLocks noGrp="1"/>
          </p:cNvSpPr>
          <p:nvPr>
            <p:ph type="title"/>
          </p:nvPr>
        </p:nvSpPr>
        <p:spPr/>
        <p:txBody>
          <a:bodyPr/>
          <a:lstStyle/>
          <a:p>
            <a:pPr algn="ctr"/>
            <a:r>
              <a:rPr lang="en-GB" dirty="0"/>
              <a:t>Phonics</a:t>
            </a:r>
          </a:p>
        </p:txBody>
      </p:sp>
      <p:sp>
        <p:nvSpPr>
          <p:cNvPr id="3" name="Content Placeholder 2">
            <a:extLst>
              <a:ext uri="{FF2B5EF4-FFF2-40B4-BE49-F238E27FC236}">
                <a16:creationId xmlns:a16="http://schemas.microsoft.com/office/drawing/2014/main" id="{E2142013-F390-413D-94AD-CFF4DE3FEE17}"/>
              </a:ext>
            </a:extLst>
          </p:cNvPr>
          <p:cNvSpPr>
            <a:spLocks noGrp="1"/>
          </p:cNvSpPr>
          <p:nvPr>
            <p:ph idx="1"/>
          </p:nvPr>
        </p:nvSpPr>
        <p:spPr>
          <a:xfrm>
            <a:off x="1043490" y="2140434"/>
            <a:ext cx="7200918" cy="4024870"/>
          </a:xfrm>
        </p:spPr>
        <p:txBody>
          <a:bodyPr>
            <a:noAutofit/>
          </a:bodyPr>
          <a:lstStyle/>
          <a:p>
            <a:r>
              <a:rPr lang="en-GB" sz="1800" dirty="0">
                <a:latin typeface="Arial" panose="020B0604020202020204" pitchFamily="34" charset="0"/>
                <a:cs typeface="Arial" panose="020B0604020202020204" pitchFamily="34" charset="0"/>
              </a:rPr>
              <a:t>The Phonics scheme we use at Homefields is called ‘Essential Letters and Sounds’. This scheme teaches the children phase 2-5. </a:t>
            </a:r>
          </a:p>
          <a:p>
            <a:r>
              <a:rPr lang="en-GB" sz="1800" dirty="0">
                <a:latin typeface="Arial" panose="020B0604020202020204" pitchFamily="34" charset="0"/>
                <a:cs typeface="Arial" panose="020B0604020202020204" pitchFamily="34" charset="0"/>
              </a:rPr>
              <a:t>Year 2 who did not pass their Year 1 screening or who would benefit in their reading and writing from revisiting phonics will be receiving daily phonics teaching this year.</a:t>
            </a:r>
          </a:p>
          <a:p>
            <a:r>
              <a:rPr lang="en-GB" sz="1800" dirty="0">
                <a:latin typeface="Arial" panose="020B0604020202020204" pitchFamily="34" charset="0"/>
                <a:cs typeface="Arial" panose="020B0604020202020204" pitchFamily="34" charset="0"/>
              </a:rPr>
              <a:t>To listen to the correct pronunciation of the phonemes please visit our website.  </a:t>
            </a:r>
          </a:p>
          <a:p>
            <a:r>
              <a:rPr lang="en-GB" sz="1800" dirty="0">
                <a:latin typeface="Arial" panose="020B0604020202020204" pitchFamily="34" charset="0"/>
                <a:cs typeface="Arial" panose="020B0604020202020204" pitchFamily="34" charset="0"/>
                <a:hlinkClick r:id="rId2"/>
              </a:rPr>
              <a:t>Phonics | Homefields Primary School</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Children that did not pass will retake their Screening Check in June 2025.</a:t>
            </a:r>
          </a:p>
        </p:txBody>
      </p:sp>
      <p:pic>
        <p:nvPicPr>
          <p:cNvPr id="1026" name="Picture 2" descr="Essential Letters and Sounds | Oxford Owl">
            <a:extLst>
              <a:ext uri="{FF2B5EF4-FFF2-40B4-BE49-F238E27FC236}">
                <a16:creationId xmlns:a16="http://schemas.microsoft.com/office/drawing/2014/main" id="{4C06BD20-5D03-40C3-AE5C-F26FAB5383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0144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852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2F3A9-96C6-48EB-9645-D66D6FB3EE76}"/>
              </a:ext>
            </a:extLst>
          </p:cNvPr>
          <p:cNvSpPr>
            <a:spLocks noGrp="1"/>
          </p:cNvSpPr>
          <p:nvPr>
            <p:ph type="title"/>
          </p:nvPr>
        </p:nvSpPr>
        <p:spPr>
          <a:xfrm>
            <a:off x="1059628" y="332656"/>
            <a:ext cx="7024744" cy="1143000"/>
          </a:xfrm>
        </p:spPr>
        <p:txBody>
          <a:bodyPr/>
          <a:lstStyle/>
          <a:p>
            <a:r>
              <a:rPr lang="en-GB" dirty="0"/>
              <a:t>Daily Phonics/Spellings</a:t>
            </a:r>
          </a:p>
        </p:txBody>
      </p:sp>
      <p:sp>
        <p:nvSpPr>
          <p:cNvPr id="3" name="Content Placeholder 2">
            <a:extLst>
              <a:ext uri="{FF2B5EF4-FFF2-40B4-BE49-F238E27FC236}">
                <a16:creationId xmlns:a16="http://schemas.microsoft.com/office/drawing/2014/main" id="{AF860FC6-A3D6-F528-7560-F77F9C91ABB0}"/>
              </a:ext>
            </a:extLst>
          </p:cNvPr>
          <p:cNvSpPr>
            <a:spLocks noGrp="1"/>
          </p:cNvSpPr>
          <p:nvPr>
            <p:ph idx="1"/>
          </p:nvPr>
        </p:nvSpPr>
        <p:spPr>
          <a:xfrm>
            <a:off x="899592" y="1475656"/>
            <a:ext cx="7760844" cy="4024870"/>
          </a:xfrm>
        </p:spPr>
        <p:txBody>
          <a:bodyPr>
            <a:noAutofit/>
          </a:bodyPr>
          <a:lstStyle/>
          <a:p>
            <a:r>
              <a:rPr lang="en-GB" sz="1800" dirty="0">
                <a:latin typeface="Arial" panose="020B0604020202020204" pitchFamily="34" charset="0"/>
                <a:cs typeface="Arial" panose="020B0604020202020204" pitchFamily="34" charset="0"/>
              </a:rPr>
              <a:t>Children will be in an appropriate phonics/spelling group</a:t>
            </a:r>
          </a:p>
          <a:p>
            <a:r>
              <a:rPr lang="en-GB" sz="1800" dirty="0">
                <a:latin typeface="Arial" panose="020B0604020202020204" pitchFamily="34" charset="0"/>
                <a:cs typeface="Arial" panose="020B0604020202020204" pitchFamily="34" charset="0"/>
              </a:rPr>
              <a:t>Children will have daily sessions in these groups </a:t>
            </a:r>
          </a:p>
          <a:p>
            <a:r>
              <a:rPr lang="en-GB" sz="1800" dirty="0">
                <a:latin typeface="Arial" panose="020B0604020202020204" pitchFamily="34" charset="0"/>
                <a:cs typeface="Arial" panose="020B0604020202020204" pitchFamily="34" charset="0"/>
              </a:rPr>
              <a:t>They will have some spelling homework each week, the sheet has a whole half term of spellings on it and the children will complete a quiz each ‘Friday’. These will be phonic sounds or spelling rules which have been taught and explored in their groups.</a:t>
            </a:r>
          </a:p>
        </p:txBody>
      </p:sp>
      <p:pic>
        <p:nvPicPr>
          <p:cNvPr id="6" name="Picture 5">
            <a:extLst>
              <a:ext uri="{FF2B5EF4-FFF2-40B4-BE49-F238E27FC236}">
                <a16:creationId xmlns:a16="http://schemas.microsoft.com/office/drawing/2014/main" id="{612447F7-B9C6-F260-C67D-6B95FBAD0E07}"/>
              </a:ext>
            </a:extLst>
          </p:cNvPr>
          <p:cNvPicPr>
            <a:picLocks noChangeAspect="1"/>
          </p:cNvPicPr>
          <p:nvPr/>
        </p:nvPicPr>
        <p:blipFill>
          <a:blip r:embed="rId2"/>
          <a:stretch>
            <a:fillRect/>
          </a:stretch>
        </p:blipFill>
        <p:spPr>
          <a:xfrm>
            <a:off x="1864286" y="3488091"/>
            <a:ext cx="5415427" cy="2692852"/>
          </a:xfrm>
          <a:prstGeom prst="rect">
            <a:avLst/>
          </a:prstGeom>
        </p:spPr>
      </p:pic>
    </p:spTree>
    <p:extLst>
      <p:ext uri="{BB962C8B-B14F-4D97-AF65-F5344CB8AC3E}">
        <p14:creationId xmlns:p14="http://schemas.microsoft.com/office/powerpoint/2010/main" val="2096112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757888"/>
          </a:xfrm>
        </p:spPr>
        <p:txBody>
          <a:bodyPr/>
          <a:lstStyle/>
          <a:p>
            <a:r>
              <a:rPr lang="en-GB" dirty="0">
                <a:latin typeface="Arial" panose="020B0604020202020204" pitchFamily="34" charset="0"/>
                <a:cs typeface="Arial" panose="020B0604020202020204" pitchFamily="34" charset="0"/>
              </a:rPr>
              <a:t>Reading</a:t>
            </a:r>
          </a:p>
        </p:txBody>
      </p:sp>
      <p:sp>
        <p:nvSpPr>
          <p:cNvPr id="3" name="Content Placeholder 2"/>
          <p:cNvSpPr>
            <a:spLocks noGrp="1"/>
          </p:cNvSpPr>
          <p:nvPr>
            <p:ph idx="1"/>
          </p:nvPr>
        </p:nvSpPr>
        <p:spPr>
          <a:xfrm>
            <a:off x="611560" y="1674511"/>
            <a:ext cx="7920880" cy="4778825"/>
          </a:xfrm>
        </p:spPr>
        <p:txBody>
          <a:bodyPr>
            <a:normAutofit/>
          </a:bodyPr>
          <a:lstStyle/>
          <a:p>
            <a:r>
              <a:rPr lang="en-GB" dirty="0"/>
              <a:t>Reading is incredibly important at this age, not only reading their own books but also having stories read to them. It develops imagination, an ability to understand and interpret (inference) and a love of books. Many messages and morals are written within stories which we love to hunt for in class. </a:t>
            </a:r>
          </a:p>
          <a:p>
            <a:endParaRPr lang="en-GB" dirty="0"/>
          </a:p>
          <a:p>
            <a:r>
              <a:rPr lang="en-GB" dirty="0"/>
              <a:t>Please record any reading at home in your diary so that we can work together to support reading and </a:t>
            </a:r>
            <a:r>
              <a:rPr lang="en-GB" dirty="0" err="1"/>
              <a:t>instill</a:t>
            </a:r>
            <a:r>
              <a:rPr lang="en-GB" dirty="0"/>
              <a:t> a love for books too</a:t>
            </a:r>
          </a:p>
        </p:txBody>
      </p:sp>
      <p:pic>
        <p:nvPicPr>
          <p:cNvPr id="4" name="Picture 3">
            <a:extLst>
              <a:ext uri="{FF2B5EF4-FFF2-40B4-BE49-F238E27FC236}">
                <a16:creationId xmlns:a16="http://schemas.microsoft.com/office/drawing/2014/main" id="{F935D5BE-152E-4729-8CF3-80982C15AD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317491"/>
            <a:ext cx="1210156" cy="111662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08D7C-248F-41D6-B191-8B1CF0961D6D}"/>
              </a:ext>
            </a:extLst>
          </p:cNvPr>
          <p:cNvSpPr>
            <a:spLocks noGrp="1"/>
          </p:cNvSpPr>
          <p:nvPr>
            <p:ph type="title"/>
          </p:nvPr>
        </p:nvSpPr>
        <p:spPr/>
        <p:txBody>
          <a:bodyPr/>
          <a:lstStyle/>
          <a:p>
            <a:pPr algn="ctr"/>
            <a:r>
              <a:rPr lang="en-GB" dirty="0"/>
              <a:t>Reading</a:t>
            </a:r>
          </a:p>
        </p:txBody>
      </p:sp>
      <p:sp>
        <p:nvSpPr>
          <p:cNvPr id="3" name="Content Placeholder 2">
            <a:extLst>
              <a:ext uri="{FF2B5EF4-FFF2-40B4-BE49-F238E27FC236}">
                <a16:creationId xmlns:a16="http://schemas.microsoft.com/office/drawing/2014/main" id="{FB2C3ED8-7B45-41A7-BED2-F97238C8FD6D}"/>
              </a:ext>
            </a:extLst>
          </p:cNvPr>
          <p:cNvSpPr>
            <a:spLocks noGrp="1"/>
          </p:cNvSpPr>
          <p:nvPr>
            <p:ph idx="1"/>
          </p:nvPr>
        </p:nvSpPr>
        <p:spPr/>
        <p:txBody>
          <a:bodyPr>
            <a:normAutofit fontScale="92500" lnSpcReduction="20000"/>
          </a:bodyPr>
          <a:lstStyle/>
          <a:p>
            <a:r>
              <a:rPr lang="en-GB" dirty="0"/>
              <a:t>If your child is still working through the phonetically decodable books we will continue to support this alongside an alternative VIPER ‘family book’.</a:t>
            </a:r>
          </a:p>
          <a:p>
            <a:r>
              <a:rPr lang="en-GB" dirty="0"/>
              <a:t>These are books from our bookcase which do not match our phonics scheme and are not always phonetically decodable. </a:t>
            </a:r>
          </a:p>
          <a:p>
            <a:r>
              <a:rPr lang="en-GB" dirty="0"/>
              <a:t>The parent/carer will read the book to the child and discuss the story, characters, events, make predictions and retell the story at the end. These books help to develop the children’s comprehension skills. </a:t>
            </a:r>
          </a:p>
          <a:p>
            <a:endParaRPr lang="en-GB" dirty="0"/>
          </a:p>
        </p:txBody>
      </p:sp>
      <p:pic>
        <p:nvPicPr>
          <p:cNvPr id="4" name="Picture 3">
            <a:extLst>
              <a:ext uri="{FF2B5EF4-FFF2-40B4-BE49-F238E27FC236}">
                <a16:creationId xmlns:a16="http://schemas.microsoft.com/office/drawing/2014/main" id="{589E79EA-BE0A-476E-828B-82650E520FF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96136" y="188640"/>
            <a:ext cx="1656184" cy="1247390"/>
          </a:xfrm>
          <a:prstGeom prst="rect">
            <a:avLst/>
          </a:prstGeom>
        </p:spPr>
      </p:pic>
    </p:spTree>
    <p:extLst>
      <p:ext uri="{BB962C8B-B14F-4D97-AF65-F5344CB8AC3E}">
        <p14:creationId xmlns:p14="http://schemas.microsoft.com/office/powerpoint/2010/main" val="4071855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E7787-A7B4-4762-BDAB-BE77C7F3FC77}"/>
              </a:ext>
            </a:extLst>
          </p:cNvPr>
          <p:cNvSpPr>
            <a:spLocks noGrp="1"/>
          </p:cNvSpPr>
          <p:nvPr>
            <p:ph type="title"/>
          </p:nvPr>
        </p:nvSpPr>
        <p:spPr/>
        <p:txBody>
          <a:bodyPr/>
          <a:lstStyle/>
          <a:p>
            <a:r>
              <a:rPr lang="en-GB" dirty="0"/>
              <a:t>          Oxford Owl Books</a:t>
            </a:r>
          </a:p>
        </p:txBody>
      </p:sp>
      <p:sp>
        <p:nvSpPr>
          <p:cNvPr id="3" name="Content Placeholder 2">
            <a:extLst>
              <a:ext uri="{FF2B5EF4-FFF2-40B4-BE49-F238E27FC236}">
                <a16:creationId xmlns:a16="http://schemas.microsoft.com/office/drawing/2014/main" id="{02B96D45-6C7D-4172-9201-8AF522AD6A34}"/>
              </a:ext>
            </a:extLst>
          </p:cNvPr>
          <p:cNvSpPr>
            <a:spLocks noGrp="1"/>
          </p:cNvSpPr>
          <p:nvPr>
            <p:ph idx="1"/>
          </p:nvPr>
        </p:nvSpPr>
        <p:spPr/>
        <p:txBody>
          <a:bodyPr>
            <a:normAutofit/>
          </a:bodyPr>
          <a:lstStyle/>
          <a:p>
            <a:r>
              <a:rPr lang="en-GB" dirty="0"/>
              <a:t>Children who have successfully completed the Phonics scheme will be moving away from the ELS books and onto Oxford Owl books. The books are organised into levels and colour. </a:t>
            </a:r>
          </a:p>
          <a:p>
            <a:r>
              <a:rPr lang="en-GB" dirty="0"/>
              <a:t> Oxford owl have a range of different books and the covers vary. </a:t>
            </a:r>
          </a:p>
        </p:txBody>
      </p:sp>
      <p:pic>
        <p:nvPicPr>
          <p:cNvPr id="4" name="Picture 2" descr="free_page_literacy_nav_Content Stub 2016_v06">
            <a:extLst>
              <a:ext uri="{FF2B5EF4-FFF2-40B4-BE49-F238E27FC236}">
                <a16:creationId xmlns:a16="http://schemas.microsoft.com/office/drawing/2014/main" id="{AD2CA6A3-DCE5-4149-AC89-3CC77CFBD4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84218">
            <a:off x="7204610" y="479066"/>
            <a:ext cx="1727248" cy="1986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tage 2 (Oxford Level 2 &amp; 3 Archives - Oxford Owl for Home">
            <a:extLst>
              <a:ext uri="{FF2B5EF4-FFF2-40B4-BE49-F238E27FC236}">
                <a16:creationId xmlns:a16="http://schemas.microsoft.com/office/drawing/2014/main" id="{5743D57C-C775-4D31-86B0-494CB72FE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21531">
            <a:off x="79716" y="269111"/>
            <a:ext cx="2951773" cy="184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4861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613872"/>
          </a:xfrm>
        </p:spPr>
        <p:txBody>
          <a:bodyPr>
            <a:normAutofit fontScale="90000"/>
          </a:bodyPr>
          <a:lstStyle/>
          <a:p>
            <a:r>
              <a:rPr lang="en-GB" dirty="0"/>
              <a:t>Shared Reading </a:t>
            </a:r>
          </a:p>
        </p:txBody>
      </p:sp>
      <p:sp>
        <p:nvSpPr>
          <p:cNvPr id="3" name="Content Placeholder 2"/>
          <p:cNvSpPr>
            <a:spLocks noGrp="1"/>
          </p:cNvSpPr>
          <p:nvPr>
            <p:ph idx="1"/>
          </p:nvPr>
        </p:nvSpPr>
        <p:spPr>
          <a:xfrm>
            <a:off x="611560" y="1700808"/>
            <a:ext cx="7920880" cy="3528392"/>
          </a:xfrm>
        </p:spPr>
        <p:txBody>
          <a:bodyPr>
            <a:normAutofit/>
          </a:bodyPr>
          <a:lstStyle/>
          <a:p>
            <a:pPr marL="68580" indent="0">
              <a:buNone/>
            </a:pPr>
            <a:r>
              <a:rPr lang="en-GB" dirty="0"/>
              <a:t>As well as individually hearing your child read every other week they will take part in shared reading within the classroom. The whole class will look at a range of texts or stories together and will work on their VIPER skills. Shared reading develops their understanding of vocabulary and comprehension skills.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14AB4-5A6C-4A5C-B4C6-4D0B78941488}"/>
              </a:ext>
            </a:extLst>
          </p:cNvPr>
          <p:cNvSpPr>
            <a:spLocks noGrp="1"/>
          </p:cNvSpPr>
          <p:nvPr>
            <p:ph type="title"/>
          </p:nvPr>
        </p:nvSpPr>
        <p:spPr>
          <a:xfrm>
            <a:off x="1059628" y="1042289"/>
            <a:ext cx="7024744" cy="901904"/>
          </a:xfrm>
        </p:spPr>
        <p:txBody>
          <a:bodyPr>
            <a:normAutofit fontScale="90000"/>
          </a:bodyPr>
          <a:lstStyle/>
          <a:p>
            <a:pPr algn="ctr"/>
            <a:r>
              <a:rPr lang="en-GB" dirty="0"/>
              <a:t>Reading &amp; Homework Overview</a:t>
            </a:r>
          </a:p>
        </p:txBody>
      </p:sp>
      <p:graphicFrame>
        <p:nvGraphicFramePr>
          <p:cNvPr id="7" name="Content Placeholder 6">
            <a:extLst>
              <a:ext uri="{FF2B5EF4-FFF2-40B4-BE49-F238E27FC236}">
                <a16:creationId xmlns:a16="http://schemas.microsoft.com/office/drawing/2014/main" id="{0010EF1C-9555-4DA6-AB73-CAA9B517F91B}"/>
              </a:ext>
            </a:extLst>
          </p:cNvPr>
          <p:cNvGraphicFramePr>
            <a:graphicFrameLocks noGrp="1"/>
          </p:cNvGraphicFramePr>
          <p:nvPr>
            <p:ph idx="1"/>
            <p:extLst>
              <p:ext uri="{D42A27DB-BD31-4B8C-83A1-F6EECF244321}">
                <p14:modId xmlns:p14="http://schemas.microsoft.com/office/powerpoint/2010/main" val="2368965060"/>
              </p:ext>
            </p:extLst>
          </p:nvPr>
        </p:nvGraphicFramePr>
        <p:xfrm>
          <a:off x="647564" y="1944193"/>
          <a:ext cx="7848872" cy="402844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342469709"/>
                    </a:ext>
                  </a:extLst>
                </a:gridCol>
                <a:gridCol w="5184576">
                  <a:extLst>
                    <a:ext uri="{9D8B030D-6E8A-4147-A177-3AD203B41FA5}">
                      <a16:colId xmlns:a16="http://schemas.microsoft.com/office/drawing/2014/main" val="3193451144"/>
                    </a:ext>
                  </a:extLst>
                </a:gridCol>
              </a:tblGrid>
              <a:tr h="370840">
                <a:tc>
                  <a:txBody>
                    <a:bodyPr/>
                    <a:lstStyle/>
                    <a:p>
                      <a:endParaRPr lang="en-GB" dirty="0"/>
                    </a:p>
                  </a:txBody>
                  <a:tcPr/>
                </a:tc>
                <a:tc>
                  <a:txBody>
                    <a:bodyPr/>
                    <a:lstStyle/>
                    <a:p>
                      <a:endParaRPr lang="en-GB"/>
                    </a:p>
                  </a:txBody>
                  <a:tcPr/>
                </a:tc>
                <a:extLst>
                  <a:ext uri="{0D108BD9-81ED-4DB2-BD59-A6C34878D82A}">
                    <a16:rowId xmlns:a16="http://schemas.microsoft.com/office/drawing/2014/main" val="3398998925"/>
                  </a:ext>
                </a:extLst>
              </a:tr>
              <a:tr h="370840">
                <a:tc>
                  <a:txBody>
                    <a:bodyPr/>
                    <a:lstStyle/>
                    <a:p>
                      <a:r>
                        <a:rPr lang="en-GB" sz="1800" dirty="0"/>
                        <a:t>Reading books</a:t>
                      </a:r>
                    </a:p>
                  </a:txBody>
                  <a:tcPr/>
                </a:tc>
                <a:tc>
                  <a:txBody>
                    <a:bodyPr/>
                    <a:lstStyle/>
                    <a:p>
                      <a:r>
                        <a:rPr lang="en-GB" sz="1800" dirty="0"/>
                        <a:t>Books will be changed on your child’s reading day. Please refer to your child’s reading record or reading wallet to find out your child's reading day. </a:t>
                      </a:r>
                    </a:p>
                  </a:txBody>
                  <a:tcPr/>
                </a:tc>
                <a:extLst>
                  <a:ext uri="{0D108BD9-81ED-4DB2-BD59-A6C34878D82A}">
                    <a16:rowId xmlns:a16="http://schemas.microsoft.com/office/drawing/2014/main" val="2930706307"/>
                  </a:ext>
                </a:extLst>
              </a:tr>
              <a:tr h="370840">
                <a:tc>
                  <a:txBody>
                    <a:bodyPr/>
                    <a:lstStyle/>
                    <a:p>
                      <a:endParaRPr lang="en-GB" sz="1800" dirty="0"/>
                    </a:p>
                  </a:txBody>
                  <a:tcPr/>
                </a:tc>
                <a:tc>
                  <a:txBody>
                    <a:bodyPr/>
                    <a:lstStyle/>
                    <a:p>
                      <a:r>
                        <a:rPr lang="en-GB" sz="1800" dirty="0"/>
                        <a:t>Please try and keep your child’s reading book in their book bags throughout the week. </a:t>
                      </a:r>
                    </a:p>
                  </a:txBody>
                  <a:tcPr/>
                </a:tc>
                <a:extLst>
                  <a:ext uri="{0D108BD9-81ED-4DB2-BD59-A6C34878D82A}">
                    <a16:rowId xmlns:a16="http://schemas.microsoft.com/office/drawing/2014/main" val="3338352637"/>
                  </a:ext>
                </a:extLst>
              </a:tr>
              <a:tr h="370840">
                <a:tc>
                  <a:txBody>
                    <a:bodyPr/>
                    <a:lstStyle/>
                    <a:p>
                      <a:r>
                        <a:rPr lang="en-GB" sz="1800" dirty="0"/>
                        <a:t>Spellings</a:t>
                      </a:r>
                    </a:p>
                  </a:txBody>
                  <a:tcPr/>
                </a:tc>
                <a:tc>
                  <a:txBody>
                    <a:bodyPr/>
                    <a:lstStyle/>
                    <a:p>
                      <a:r>
                        <a:rPr lang="en-GB" sz="1800" dirty="0"/>
                        <a:t>Given out half termly and tested on a Friday.  The date of the quiz can be seen on the spelling sheet.</a:t>
                      </a:r>
                    </a:p>
                  </a:txBody>
                  <a:tcPr/>
                </a:tc>
                <a:extLst>
                  <a:ext uri="{0D108BD9-81ED-4DB2-BD59-A6C34878D82A}">
                    <a16:rowId xmlns:a16="http://schemas.microsoft.com/office/drawing/2014/main" val="2899364743"/>
                  </a:ext>
                </a:extLst>
              </a:tr>
              <a:tr h="370840">
                <a:tc>
                  <a:txBody>
                    <a:bodyPr/>
                    <a:lstStyle/>
                    <a:p>
                      <a:r>
                        <a:rPr lang="en-GB" sz="1800" dirty="0"/>
                        <a:t>Homework</a:t>
                      </a:r>
                    </a:p>
                  </a:txBody>
                  <a:tcPr/>
                </a:tc>
                <a:tc>
                  <a:txBody>
                    <a:bodyPr/>
                    <a:lstStyle/>
                    <a:p>
                      <a:r>
                        <a:rPr lang="en-GB" sz="1800" dirty="0"/>
                        <a:t>Given out on a Thursday and handed in for the following Thursday</a:t>
                      </a:r>
                    </a:p>
                  </a:txBody>
                  <a:tcPr/>
                </a:tc>
                <a:extLst>
                  <a:ext uri="{0D108BD9-81ED-4DB2-BD59-A6C34878D82A}">
                    <a16:rowId xmlns:a16="http://schemas.microsoft.com/office/drawing/2014/main" val="1939251611"/>
                  </a:ext>
                </a:extLst>
              </a:tr>
            </a:tbl>
          </a:graphicData>
        </a:graphic>
      </p:graphicFrame>
    </p:spTree>
    <p:extLst>
      <p:ext uri="{BB962C8B-B14F-4D97-AF65-F5344CB8AC3E}">
        <p14:creationId xmlns:p14="http://schemas.microsoft.com/office/powerpoint/2010/main" val="3957877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971600" y="692696"/>
            <a:ext cx="7024744" cy="1143000"/>
          </a:xfrm>
        </p:spPr>
        <p:txBody>
          <a:bodyPr/>
          <a:lstStyle/>
          <a:p>
            <a:r>
              <a:rPr lang="en-GB" dirty="0"/>
              <a:t>Maths in school</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9"/>
            <a:ext cx="7344816" cy="3228366"/>
          </a:xfrm>
        </p:spPr>
        <p:txBody>
          <a:bodyPr>
            <a:noAutofit/>
          </a:bodyPr>
          <a:lstStyle/>
          <a:p>
            <a:r>
              <a:rPr lang="en-GB" sz="2000" dirty="0">
                <a:latin typeface="Arial" panose="020B0604020202020204" pitchFamily="34" charset="0"/>
                <a:cs typeface="Arial" panose="020B0604020202020204" pitchFamily="34" charset="0"/>
              </a:rPr>
              <a:t>As a school we base our Maths planning on the White Rose Scheme.</a:t>
            </a:r>
          </a:p>
          <a:p>
            <a:r>
              <a:rPr lang="en-GB" sz="2000" dirty="0">
                <a:latin typeface="Arial" panose="020B0604020202020204" pitchFamily="34" charset="0"/>
                <a:cs typeface="Arial" panose="020B0604020202020204" pitchFamily="34" charset="0"/>
              </a:rPr>
              <a:t>It allows us to explore different elements of maths throughout the year.</a:t>
            </a:r>
          </a:p>
          <a:p>
            <a:r>
              <a:rPr lang="en-GB" sz="2000" dirty="0">
                <a:latin typeface="Arial" panose="020B0604020202020204" pitchFamily="34" charset="0"/>
                <a:cs typeface="Arial" panose="020B0604020202020204" pitchFamily="34" charset="0"/>
              </a:rPr>
              <a:t>We have started with place value </a:t>
            </a:r>
          </a:p>
          <a:p>
            <a:r>
              <a:rPr lang="en-GB" sz="2000" dirty="0">
                <a:latin typeface="Arial" panose="020B0604020202020204" pitchFamily="34" charset="0"/>
                <a:cs typeface="Arial" panose="020B0604020202020204" pitchFamily="34" charset="0"/>
              </a:rPr>
              <a:t>In school we will encourage all children to have a go using resources and concrete examples to support their maths and understanding</a:t>
            </a:r>
          </a:p>
          <a:p>
            <a:r>
              <a:rPr lang="en-GB" sz="2000" dirty="0">
                <a:latin typeface="Arial" panose="020B0604020202020204" pitchFamily="34" charset="0"/>
                <a:cs typeface="Arial" panose="020B0604020202020204" pitchFamily="34" charset="0"/>
              </a:rPr>
              <a:t>As they develop these skills we will then support them in trying to solve problems within mathematics.</a:t>
            </a: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018223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6063" y="925821"/>
            <a:ext cx="7024744" cy="685880"/>
          </a:xfrm>
        </p:spPr>
        <p:txBody>
          <a:bodyPr>
            <a:normAutofit fontScale="90000"/>
          </a:bodyPr>
          <a:lstStyle/>
          <a:p>
            <a:r>
              <a:rPr lang="en-GB" dirty="0">
                <a:latin typeface="Arial" panose="020B0604020202020204" pitchFamily="34" charset="0"/>
                <a:cs typeface="Arial" panose="020B0604020202020204" pitchFamily="34" charset="0"/>
              </a:rPr>
              <a:t>Maths </a:t>
            </a:r>
          </a:p>
        </p:txBody>
      </p:sp>
      <p:pic>
        <p:nvPicPr>
          <p:cNvPr id="4" name="Picture 3">
            <a:extLst>
              <a:ext uri="{FF2B5EF4-FFF2-40B4-BE49-F238E27FC236}">
                <a16:creationId xmlns:a16="http://schemas.microsoft.com/office/drawing/2014/main" id="{9281BCE5-4150-4B32-BCBA-71A528F1FB6A}"/>
              </a:ext>
            </a:extLst>
          </p:cNvPr>
          <p:cNvPicPr>
            <a:picLocks noChangeAspect="1"/>
          </p:cNvPicPr>
          <p:nvPr/>
        </p:nvPicPr>
        <p:blipFill>
          <a:blip r:embed="rId2"/>
          <a:stretch>
            <a:fillRect/>
          </a:stretch>
        </p:blipFill>
        <p:spPr>
          <a:xfrm>
            <a:off x="5220072" y="141382"/>
            <a:ext cx="2368885" cy="1384374"/>
          </a:xfrm>
          <a:prstGeom prst="rect">
            <a:avLst/>
          </a:prstGeom>
        </p:spPr>
      </p:pic>
      <p:sp>
        <p:nvSpPr>
          <p:cNvPr id="7" name="Content Placeholder 2">
            <a:extLst>
              <a:ext uri="{FF2B5EF4-FFF2-40B4-BE49-F238E27FC236}">
                <a16:creationId xmlns:a16="http://schemas.microsoft.com/office/drawing/2014/main" id="{48B3EA14-F6C8-4C58-A834-9C3F168EC34D}"/>
              </a:ext>
            </a:extLst>
          </p:cNvPr>
          <p:cNvSpPr txBox="1">
            <a:spLocks/>
          </p:cNvSpPr>
          <p:nvPr/>
        </p:nvSpPr>
        <p:spPr>
          <a:xfrm>
            <a:off x="467544" y="1538688"/>
            <a:ext cx="8208912" cy="4842457"/>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r>
              <a:rPr lang="en-GB" sz="1600" dirty="0">
                <a:latin typeface="Arial" panose="020B0604020202020204" pitchFamily="34" charset="0"/>
                <a:cs typeface="Arial" panose="020B0604020202020204" pitchFamily="34" charset="0"/>
              </a:rPr>
              <a:t>Please see the hand out sheets which explain the skills your child will be working towards this year.</a:t>
            </a:r>
          </a:p>
          <a:p>
            <a:pPr marL="68580" indent="0">
              <a:buFont typeface="Wingdings 2" pitchFamily="18" charset="2"/>
              <a:buNone/>
            </a:pPr>
            <a:r>
              <a:rPr lang="en-GB" sz="1600" dirty="0">
                <a:latin typeface="Arial" panose="020B0604020202020204" pitchFamily="34" charset="0"/>
                <a:cs typeface="Arial" panose="020B0604020202020204" pitchFamily="34" charset="0"/>
              </a:rPr>
              <a:t>Idea’s to support Maths out of school</a:t>
            </a:r>
          </a:p>
          <a:p>
            <a:r>
              <a:rPr lang="en-GB" sz="1600" dirty="0">
                <a:latin typeface="Arial" panose="020B0604020202020204" pitchFamily="34" charset="0"/>
                <a:cs typeface="Arial" panose="020B0604020202020204" pitchFamily="34" charset="0"/>
              </a:rPr>
              <a:t>Count objects – at home, e.g. forks in the drawer, teddies on the bed. Out and about, birds at the park, leaves collected on an autumn walk. Count in 1’s,  or group and count them in 2’s, 5’s or 10’s  Encourage your child to write the number. </a:t>
            </a:r>
          </a:p>
          <a:p>
            <a:r>
              <a:rPr lang="en-GB" sz="1600" dirty="0">
                <a:latin typeface="Arial" panose="020B0604020202020204" pitchFamily="34" charset="0"/>
                <a:cs typeface="Arial" panose="020B0604020202020204" pitchFamily="34" charset="0"/>
              </a:rPr>
              <a:t>Practise correct formation of numbers – in the bath water, in salt dough, with chalks outside, in washing up foamy bubbles, on whiteboards or paper. Check the height of numbers and try to be consistent in size. </a:t>
            </a:r>
          </a:p>
          <a:p>
            <a:r>
              <a:rPr lang="en-GB" sz="1600" dirty="0">
                <a:latin typeface="Arial" panose="020B0604020202020204" pitchFamily="34" charset="0"/>
                <a:cs typeface="Arial" panose="020B0604020202020204" pitchFamily="34" charset="0"/>
              </a:rPr>
              <a:t>Order numbers – write numbers on paper and ask your child to lay them out correctly. This may be consecutive numbers e.g. 31, 32, 33, 34 or random numbers 10, 7, 58, 91, extending to the hundreds if your child would like a challenge.</a:t>
            </a:r>
          </a:p>
          <a:p>
            <a:r>
              <a:rPr lang="en-GB" sz="1600" dirty="0">
                <a:latin typeface="Arial" panose="020B0604020202020204" pitchFamily="34" charset="0"/>
                <a:cs typeface="Arial" panose="020B0604020202020204" pitchFamily="34" charset="0"/>
              </a:rPr>
              <a:t>Talk about the placement of objects to secure positional language e.g. behind, on top, next to, in between, opposite, on the left or right.</a:t>
            </a:r>
          </a:p>
          <a:p>
            <a:r>
              <a:rPr lang="en-GB" sz="1600" dirty="0">
                <a:latin typeface="Arial" panose="020B0604020202020204" pitchFamily="34" charset="0"/>
                <a:cs typeface="Arial" panose="020B0604020202020204" pitchFamily="34" charset="0"/>
              </a:rPr>
              <a:t>Turns – Whilst on the trampoline practise making whole turns, half a turn, quarter turns, clockwise and anti-clockwise. Alternatively spin a teddy on the carpet. </a:t>
            </a:r>
          </a:p>
          <a:p>
            <a:r>
              <a:rPr lang="en-GB" sz="1600" dirty="0">
                <a:latin typeface="Arial" panose="020B0604020202020204" pitchFamily="34" charset="0"/>
                <a:cs typeface="Arial" panose="020B0604020202020204" pitchFamily="34" charset="0"/>
              </a:rPr>
              <a:t>Look at numbers in shops with price tags, identify pound and pence signs. Identify which price is the greatest or the least. </a:t>
            </a:r>
          </a:p>
          <a:p>
            <a:pPr marL="68580" indent="0">
              <a:buFont typeface="Wingdings 2" pitchFamily="18" charset="2"/>
              <a:buNone/>
            </a:pPr>
            <a:endParaRPr lang="en-GB" sz="1600" dirty="0">
              <a:latin typeface="Arial" panose="020B060402020202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971600" y="692696"/>
            <a:ext cx="7024744" cy="1143000"/>
          </a:xfrm>
        </p:spPr>
        <p:txBody>
          <a:bodyPr/>
          <a:lstStyle/>
          <a:p>
            <a:r>
              <a:rPr lang="en-GB" dirty="0"/>
              <a:t>Maths Ideas</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8"/>
            <a:ext cx="8208912" cy="5246299"/>
          </a:xfrm>
        </p:spPr>
        <p:txBody>
          <a:bodyPr>
            <a:noAutofit/>
          </a:bodyPr>
          <a:lstStyle/>
          <a:p>
            <a:r>
              <a:rPr lang="en-GB" sz="1600" dirty="0">
                <a:latin typeface="Arial" panose="020B0604020202020204" pitchFamily="34" charset="0"/>
                <a:cs typeface="Arial" panose="020B0604020202020204" pitchFamily="34" charset="0"/>
              </a:rPr>
              <a:t>Identify and sort coins – if you have spare change or a money box empty it out and together sort the coins into groups (1p, 2p, 5p) Identify there is no 3p and 4p. </a:t>
            </a:r>
          </a:p>
          <a:p>
            <a:r>
              <a:rPr lang="en-GB" sz="1600" dirty="0">
                <a:latin typeface="Arial" panose="020B0604020202020204" pitchFamily="34" charset="0"/>
                <a:cs typeface="Arial" panose="020B0604020202020204" pitchFamily="34" charset="0"/>
              </a:rPr>
              <a:t>Make price tickets and use the coins to make simple prices e.g. 6p, 12p, 45p, 79p, or £1.25</a:t>
            </a:r>
          </a:p>
          <a:p>
            <a:r>
              <a:rPr lang="en-GB" sz="1600" dirty="0">
                <a:latin typeface="Arial" panose="020B0604020202020204" pitchFamily="34" charset="0"/>
                <a:cs typeface="Arial" panose="020B0604020202020204" pitchFamily="34" charset="0"/>
              </a:rPr>
              <a:t>Look at the clock and begin to identify o’clock times. Show the children what time they leave the house in the morning and begin to use the words o’clock, half past, quarter to and quarter past. </a:t>
            </a:r>
          </a:p>
          <a:p>
            <a:r>
              <a:rPr lang="en-GB" sz="1600" dirty="0">
                <a:latin typeface="Arial" panose="020B0604020202020204" pitchFamily="34" charset="0"/>
                <a:cs typeface="Arial" panose="020B0604020202020204" pitchFamily="34" charset="0"/>
              </a:rPr>
              <a:t>Weigh out ingredients together if you’re baking and begin to compare the weight of objects in the house by holding one in each hand. Look for the weight on the backs of tins and bags and read these, recognising g = grams. Kg = kilograms. </a:t>
            </a:r>
          </a:p>
          <a:p>
            <a:r>
              <a:rPr lang="en-GB" sz="1600" dirty="0">
                <a:latin typeface="Arial" panose="020B0604020202020204" pitchFamily="34" charset="0"/>
                <a:cs typeface="Arial" panose="020B0604020202020204" pitchFamily="34" charset="0"/>
              </a:rPr>
              <a:t>Capacity - Fill containers in the bath with water. Make them full, half full and empty. Use measuring jugs to pour out liquids and know that we measure liquids using ml= millilitres and l = litres. </a:t>
            </a:r>
          </a:p>
          <a:p>
            <a:r>
              <a:rPr lang="en-GB" sz="1600" dirty="0">
                <a:latin typeface="Arial" panose="020B0604020202020204" pitchFamily="34" charset="0"/>
                <a:cs typeface="Arial" panose="020B0604020202020204" pitchFamily="34" charset="0"/>
              </a:rPr>
              <a:t>Length – Use objects to measure the length of items in your home e.g. it was 5 pencils long. Use a ruler to measure more accurately knowing where to begin. Know that m = metres and cm = centimetres. Draw lines that are 7cm, 10cm or 15cm long.</a:t>
            </a:r>
          </a:p>
          <a:p>
            <a:endParaRPr lang="en-GB"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130339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3AB0D-81DA-407B-86DF-409ED6D6100A}"/>
              </a:ext>
            </a:extLst>
          </p:cNvPr>
          <p:cNvSpPr>
            <a:spLocks noGrp="1"/>
          </p:cNvSpPr>
          <p:nvPr>
            <p:ph type="title"/>
          </p:nvPr>
        </p:nvSpPr>
        <p:spPr>
          <a:xfrm>
            <a:off x="1059628" y="764704"/>
            <a:ext cx="7024744" cy="757888"/>
          </a:xfrm>
        </p:spPr>
        <p:txBody>
          <a:bodyPr/>
          <a:lstStyle/>
          <a:p>
            <a:r>
              <a:rPr lang="en-GB" dirty="0">
                <a:latin typeface="Arial" panose="020B0604020202020204" pitchFamily="34" charset="0"/>
                <a:cs typeface="Arial" panose="020B0604020202020204" pitchFamily="34" charset="0"/>
              </a:rPr>
              <a:t>Writing Ideas</a:t>
            </a:r>
          </a:p>
        </p:txBody>
      </p:sp>
      <p:sp>
        <p:nvSpPr>
          <p:cNvPr id="3" name="Content Placeholder 2">
            <a:extLst>
              <a:ext uri="{FF2B5EF4-FFF2-40B4-BE49-F238E27FC236}">
                <a16:creationId xmlns:a16="http://schemas.microsoft.com/office/drawing/2014/main" id="{CC072512-2781-4376-A0E2-874B75437B7C}"/>
              </a:ext>
            </a:extLst>
          </p:cNvPr>
          <p:cNvSpPr>
            <a:spLocks noGrp="1"/>
          </p:cNvSpPr>
          <p:nvPr>
            <p:ph idx="1"/>
          </p:nvPr>
        </p:nvSpPr>
        <p:spPr>
          <a:xfrm>
            <a:off x="575556" y="1772816"/>
            <a:ext cx="7992888" cy="4049370"/>
          </a:xfrm>
        </p:spPr>
        <p:txBody>
          <a:bodyPr>
            <a:normAutofit fontScale="62500" lnSpcReduction="20000"/>
          </a:bodyPr>
          <a:lstStyle/>
          <a:p>
            <a:r>
              <a:rPr lang="en-GB" dirty="0"/>
              <a:t>Writing a card to a friend</a:t>
            </a:r>
          </a:p>
          <a:p>
            <a:r>
              <a:rPr lang="en-GB" dirty="0"/>
              <a:t>Writing a message to someone – this could be on small paper which they can then hide/give to the person. </a:t>
            </a:r>
          </a:p>
          <a:p>
            <a:r>
              <a:rPr lang="en-GB" dirty="0"/>
              <a:t>Practising writing high frequency words in sand, water, bubbles or on paper. </a:t>
            </a:r>
          </a:p>
          <a:p>
            <a:r>
              <a:rPr lang="en-GB" dirty="0"/>
              <a:t>Practising alphabet letters – tracing these with their finger, driving cars around them like a race track. This will help imprint the correct formation into their memory before asking them to write. </a:t>
            </a:r>
          </a:p>
          <a:p>
            <a:r>
              <a:rPr lang="en-GB" dirty="0"/>
              <a:t>Practising pencil grip – pinching the pencil between their first finger and thumb and sitting all other fingers underneath.  Painting – practising pencil grip whilst holding a paintbrush. </a:t>
            </a:r>
          </a:p>
          <a:p>
            <a:r>
              <a:rPr lang="en-GB" dirty="0"/>
              <a:t>Colouring – practising control of a pencil crayon and staying within the lines. </a:t>
            </a:r>
          </a:p>
          <a:p>
            <a:r>
              <a:rPr lang="en-GB" dirty="0"/>
              <a:t>Writing invitations for teddy’s to come to a tea party</a:t>
            </a:r>
          </a:p>
          <a:p>
            <a:r>
              <a:rPr lang="en-GB" dirty="0"/>
              <a:t>Writing a letter to someone and posting it to them. </a:t>
            </a:r>
          </a:p>
          <a:p>
            <a:r>
              <a:rPr lang="en-GB" dirty="0"/>
              <a:t>Playing school teacher and teaching a family member how to correctly write letters. </a:t>
            </a:r>
          </a:p>
          <a:p>
            <a:r>
              <a:rPr lang="en-GB" dirty="0"/>
              <a:t>Practising phonic sounds (These will be sent home)</a:t>
            </a:r>
          </a:p>
          <a:p>
            <a:r>
              <a:rPr lang="en-GB" dirty="0"/>
              <a:t>Practising using finger spaces between words. </a:t>
            </a:r>
          </a:p>
          <a:p>
            <a:r>
              <a:rPr lang="en-GB" dirty="0"/>
              <a:t>Writing their first name correctly. </a:t>
            </a:r>
          </a:p>
          <a:p>
            <a:endParaRPr lang="en-GB" dirty="0"/>
          </a:p>
        </p:txBody>
      </p:sp>
      <p:pic>
        <p:nvPicPr>
          <p:cNvPr id="4" name="Picture 3">
            <a:extLst>
              <a:ext uri="{FF2B5EF4-FFF2-40B4-BE49-F238E27FC236}">
                <a16:creationId xmlns:a16="http://schemas.microsoft.com/office/drawing/2014/main" id="{5F4D169D-4232-47C0-BD8C-A6220FCC8C06}"/>
              </a:ext>
            </a:extLst>
          </p:cNvPr>
          <p:cNvPicPr>
            <a:picLocks noChangeAspect="1"/>
          </p:cNvPicPr>
          <p:nvPr/>
        </p:nvPicPr>
        <p:blipFill>
          <a:blip r:embed="rId2"/>
          <a:stretch>
            <a:fillRect/>
          </a:stretch>
        </p:blipFill>
        <p:spPr>
          <a:xfrm>
            <a:off x="5220072" y="166421"/>
            <a:ext cx="2478299" cy="1481283"/>
          </a:xfrm>
          <a:prstGeom prst="rect">
            <a:avLst/>
          </a:prstGeom>
        </p:spPr>
      </p:pic>
    </p:spTree>
    <p:extLst>
      <p:ext uri="{BB962C8B-B14F-4D97-AF65-F5344CB8AC3E}">
        <p14:creationId xmlns:p14="http://schemas.microsoft.com/office/powerpoint/2010/main" val="37747577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73144"/>
          </a:xfrm>
        </p:spPr>
        <p:txBody>
          <a:bodyPr>
            <a:normAutofit fontScale="90000"/>
          </a:bodyPr>
          <a:lstStyle/>
          <a:p>
            <a:r>
              <a:rPr lang="en-GB" dirty="0">
                <a:latin typeface="Arial" panose="020B0604020202020204" pitchFamily="34" charset="0"/>
                <a:cs typeface="Arial" panose="020B0604020202020204" pitchFamily="34" charset="0"/>
              </a:rPr>
              <a:t>Assessment</a:t>
            </a:r>
          </a:p>
        </p:txBody>
      </p:sp>
      <p:sp>
        <p:nvSpPr>
          <p:cNvPr id="6" name="Content Placeholder 2">
            <a:extLst>
              <a:ext uri="{FF2B5EF4-FFF2-40B4-BE49-F238E27FC236}">
                <a16:creationId xmlns:a16="http://schemas.microsoft.com/office/drawing/2014/main" id="{1CF12E38-2226-41B8-A356-52A555220C17}"/>
              </a:ext>
            </a:extLst>
          </p:cNvPr>
          <p:cNvSpPr txBox="1">
            <a:spLocks/>
          </p:cNvSpPr>
          <p:nvPr/>
        </p:nvSpPr>
        <p:spPr>
          <a:xfrm>
            <a:off x="971600" y="1916832"/>
            <a:ext cx="6777317" cy="4057676"/>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sz="2200">
                <a:latin typeface="Arial" panose="020B0604020202020204" pitchFamily="34" charset="0"/>
                <a:cs typeface="Arial" panose="020B0604020202020204" pitchFamily="34" charset="0"/>
              </a:rPr>
              <a:t>The children are constantly monitored and assessed in their learning and understanding in Year 2.</a:t>
            </a:r>
          </a:p>
          <a:p>
            <a:pPr marL="68580" indent="0">
              <a:buFont typeface="Wingdings 2" pitchFamily="18" charset="2"/>
              <a:buNone/>
            </a:pPr>
            <a:r>
              <a:rPr lang="en-GB" sz="2200">
                <a:latin typeface="Arial" panose="020B0604020202020204" pitchFamily="34" charset="0"/>
                <a:cs typeface="Arial" panose="020B0604020202020204" pitchFamily="34" charset="0"/>
              </a:rPr>
              <a:t>Each term we assess the children in: </a:t>
            </a:r>
          </a:p>
          <a:p>
            <a:pPr lvl="1"/>
            <a:r>
              <a:rPr lang="en-GB">
                <a:latin typeface="Arial" panose="020B0604020202020204" pitchFamily="34" charset="0"/>
                <a:cs typeface="Arial" panose="020B0604020202020204" pitchFamily="34" charset="0"/>
              </a:rPr>
              <a:t>Writing</a:t>
            </a:r>
          </a:p>
          <a:p>
            <a:pPr lvl="1"/>
            <a:r>
              <a:rPr lang="en-GB">
                <a:latin typeface="Arial" panose="020B0604020202020204" pitchFamily="34" charset="0"/>
                <a:cs typeface="Arial" panose="020B0604020202020204" pitchFamily="34" charset="0"/>
              </a:rPr>
              <a:t>Reading and Comprehension</a:t>
            </a:r>
          </a:p>
          <a:p>
            <a:pPr lvl="1"/>
            <a:r>
              <a:rPr lang="en-GB">
                <a:latin typeface="Arial" panose="020B0604020202020204" pitchFamily="34" charset="0"/>
                <a:cs typeface="Arial" panose="020B0604020202020204" pitchFamily="34" charset="0"/>
              </a:rPr>
              <a:t>Maths </a:t>
            </a:r>
          </a:p>
          <a:p>
            <a:pPr lvl="1"/>
            <a:r>
              <a:rPr lang="en-GB">
                <a:latin typeface="Arial" panose="020B0604020202020204" pitchFamily="34" charset="0"/>
                <a:cs typeface="Arial" panose="020B0604020202020204" pitchFamily="34" charset="0"/>
              </a:rPr>
              <a:t>Science</a:t>
            </a:r>
          </a:p>
          <a:p>
            <a:pPr lvl="1"/>
            <a:r>
              <a:rPr lang="en-GB">
                <a:latin typeface="Arial" panose="020B0604020202020204" pitchFamily="34" charset="0"/>
                <a:cs typeface="Arial" panose="020B0604020202020204" pitchFamily="34" charset="0"/>
              </a:rPr>
              <a:t>Foundation subjects (e.g. Geography, History, R.E)</a:t>
            </a:r>
          </a:p>
          <a:p>
            <a:endParaRPr lang="en-GB"/>
          </a:p>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C757FB-1132-4D57-BFFF-1E2AFA5D2F3A}"/>
              </a:ext>
            </a:extLst>
          </p:cNvPr>
          <p:cNvSpPr>
            <a:spLocks noGrp="1"/>
          </p:cNvSpPr>
          <p:nvPr>
            <p:ph type="title"/>
          </p:nvPr>
        </p:nvSpPr>
        <p:spPr>
          <a:xfrm>
            <a:off x="1059628" y="739632"/>
            <a:ext cx="7024744" cy="673144"/>
          </a:xfrm>
        </p:spPr>
        <p:txBody>
          <a:bodyPr>
            <a:normAutofit fontScale="90000"/>
          </a:bodyPr>
          <a:lstStyle/>
          <a:p>
            <a:r>
              <a:rPr lang="en-GB" dirty="0"/>
              <a:t>SATs</a:t>
            </a:r>
          </a:p>
        </p:txBody>
      </p:sp>
      <p:sp>
        <p:nvSpPr>
          <p:cNvPr id="10" name="Content Placeholder 2">
            <a:extLst>
              <a:ext uri="{FF2B5EF4-FFF2-40B4-BE49-F238E27FC236}">
                <a16:creationId xmlns:a16="http://schemas.microsoft.com/office/drawing/2014/main" id="{13CC9C70-49EF-4B75-93C4-B8242F9ADDCB}"/>
              </a:ext>
            </a:extLst>
          </p:cNvPr>
          <p:cNvSpPr>
            <a:spLocks noGrp="1"/>
          </p:cNvSpPr>
          <p:nvPr>
            <p:ph idx="1"/>
          </p:nvPr>
        </p:nvSpPr>
        <p:spPr>
          <a:xfrm>
            <a:off x="395536" y="1412776"/>
            <a:ext cx="8352928" cy="4968552"/>
          </a:xfrm>
        </p:spPr>
        <p:txBody>
          <a:bodyPr>
            <a:noAutofit/>
          </a:bodyPr>
          <a:lstStyle/>
          <a:p>
            <a:r>
              <a:rPr lang="en-GB" dirty="0">
                <a:latin typeface="Arial" panose="020B0604020202020204" pitchFamily="34" charset="0"/>
                <a:cs typeface="Arial" panose="020B0604020202020204" pitchFamily="34" charset="0"/>
              </a:rPr>
              <a:t>You may have noticed that the Government announced that the KS1 SATs are no longer statutory. Therefore we will no longer be submitting data to the local authority.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We will be assessing the children’s reading and maths skills to ensure our teacher judgements are secure for when they enter KS2.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may be in the style of a mocks paper towards the end of the academic year.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651E-0476-B5DE-B731-28F3C63E41D3}"/>
              </a:ext>
            </a:extLst>
          </p:cNvPr>
          <p:cNvSpPr>
            <a:spLocks noGrp="1"/>
          </p:cNvSpPr>
          <p:nvPr>
            <p:ph type="title"/>
          </p:nvPr>
        </p:nvSpPr>
        <p:spPr/>
        <p:txBody>
          <a:bodyPr>
            <a:normAutofit fontScale="90000"/>
          </a:bodyPr>
          <a:lstStyle/>
          <a:p>
            <a:r>
              <a:rPr lang="en-GB" dirty="0"/>
              <a:t>School trips and enrichment</a:t>
            </a:r>
          </a:p>
        </p:txBody>
      </p:sp>
      <p:sp>
        <p:nvSpPr>
          <p:cNvPr id="3" name="Content Placeholder 2">
            <a:extLst>
              <a:ext uri="{FF2B5EF4-FFF2-40B4-BE49-F238E27FC236}">
                <a16:creationId xmlns:a16="http://schemas.microsoft.com/office/drawing/2014/main" id="{D678F82E-0E83-E7BF-FFE8-E62B8D4B9A2A}"/>
              </a:ext>
            </a:extLst>
          </p:cNvPr>
          <p:cNvSpPr>
            <a:spLocks noGrp="1"/>
          </p:cNvSpPr>
          <p:nvPr>
            <p:ph idx="1"/>
          </p:nvPr>
        </p:nvSpPr>
        <p:spPr/>
        <p:txBody>
          <a:bodyPr>
            <a:normAutofit fontScale="85000" lnSpcReduction="10000"/>
          </a:bodyPr>
          <a:lstStyle/>
          <a:p>
            <a:r>
              <a:rPr lang="en-GB" dirty="0"/>
              <a:t>We look forward to welcoming you to school for celebrations throughout the year – including at the end of our circus topic, with a circus show performance </a:t>
            </a:r>
            <a:r>
              <a:rPr lang="en-GB" dirty="0">
                <a:solidFill>
                  <a:srgbClr val="FF0000"/>
                </a:solidFill>
              </a:rPr>
              <a:t>on Thursday 10</a:t>
            </a:r>
            <a:r>
              <a:rPr lang="en-GB" baseline="30000" dirty="0">
                <a:solidFill>
                  <a:srgbClr val="FF0000"/>
                </a:solidFill>
              </a:rPr>
              <a:t>th</a:t>
            </a:r>
            <a:r>
              <a:rPr lang="en-GB" dirty="0">
                <a:solidFill>
                  <a:srgbClr val="FF0000"/>
                </a:solidFill>
              </a:rPr>
              <a:t> October.</a:t>
            </a:r>
          </a:p>
          <a:p>
            <a:r>
              <a:rPr lang="en-GB" dirty="0"/>
              <a:t>We hope to support our learning this year with a trip in Summer 2, most probably around June.</a:t>
            </a:r>
          </a:p>
          <a:p>
            <a:r>
              <a:rPr lang="en-GB" dirty="0"/>
              <a:t>We also hope to have some sessions in school with external visitors – RE focus.</a:t>
            </a:r>
          </a:p>
          <a:p>
            <a:r>
              <a:rPr lang="en-GB" dirty="0"/>
              <a:t>We also have tentative plans for an exciting seaside day in Summer 1where we may ask for a small donation of  £2 to support with resources. </a:t>
            </a:r>
          </a:p>
        </p:txBody>
      </p:sp>
    </p:spTree>
    <p:extLst>
      <p:ext uri="{BB962C8B-B14F-4D97-AF65-F5344CB8AC3E}">
        <p14:creationId xmlns:p14="http://schemas.microsoft.com/office/powerpoint/2010/main" val="38322677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FD88-6095-456B-8A19-81E617F09003}"/>
              </a:ext>
            </a:extLst>
          </p:cNvPr>
          <p:cNvSpPr>
            <a:spLocks noGrp="1"/>
          </p:cNvSpPr>
          <p:nvPr>
            <p:ph type="title"/>
          </p:nvPr>
        </p:nvSpPr>
        <p:spPr>
          <a:xfrm>
            <a:off x="1331640" y="2492896"/>
            <a:ext cx="7024744" cy="1143000"/>
          </a:xfrm>
        </p:spPr>
        <p:txBody>
          <a:bodyPr>
            <a:normAutofit/>
          </a:bodyPr>
          <a:lstStyle/>
          <a:p>
            <a:pPr algn="ctr"/>
            <a:r>
              <a:rPr lang="en-GB" dirty="0"/>
              <a:t>Thankyou</a:t>
            </a:r>
          </a:p>
        </p:txBody>
      </p:sp>
    </p:spTree>
    <p:extLst>
      <p:ext uri="{BB962C8B-B14F-4D97-AF65-F5344CB8AC3E}">
        <p14:creationId xmlns:p14="http://schemas.microsoft.com/office/powerpoint/2010/main" val="2261529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1006</TotalTime>
  <Words>2282</Words>
  <Application>Microsoft Office PowerPoint</Application>
  <PresentationFormat>On-screen Show (4:3)</PresentationFormat>
  <Paragraphs>146</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Century Gothic</vt:lpstr>
      <vt:lpstr>Wingdings 2</vt:lpstr>
      <vt:lpstr>Austin</vt:lpstr>
      <vt:lpstr>Year 1 and 2 Information</vt:lpstr>
      <vt:lpstr>PowerPoint Presentation</vt:lpstr>
      <vt:lpstr>Class Dojo &amp; Our school website</vt:lpstr>
      <vt:lpstr>Our Topic based approach  to learning </vt:lpstr>
      <vt:lpstr>Our Learn 2 Learn attitudes. </vt:lpstr>
      <vt:lpstr>PowerPoint Presentation</vt:lpstr>
      <vt:lpstr>School values </vt:lpstr>
      <vt:lpstr>Individual support</vt:lpstr>
      <vt:lpstr>Mental Health and Well-Being</vt:lpstr>
      <vt:lpstr>PowerPoint Presentation</vt:lpstr>
      <vt:lpstr>Snacks and Water</vt:lpstr>
      <vt:lpstr>PE</vt:lpstr>
      <vt:lpstr>Phonics screening</vt:lpstr>
      <vt:lpstr>Phonics</vt:lpstr>
      <vt:lpstr>Daily Phonics/Spellings</vt:lpstr>
      <vt:lpstr>Reading</vt:lpstr>
      <vt:lpstr>Reading</vt:lpstr>
      <vt:lpstr>          Oxford Owl Books</vt:lpstr>
      <vt:lpstr>Shared Reading </vt:lpstr>
      <vt:lpstr>Reading &amp; Homework Overview</vt:lpstr>
      <vt:lpstr>Maths in school</vt:lpstr>
      <vt:lpstr>Maths </vt:lpstr>
      <vt:lpstr>Maths Ideas</vt:lpstr>
      <vt:lpstr>Writing Ideas</vt:lpstr>
      <vt:lpstr>Assessment</vt:lpstr>
      <vt:lpstr>SATs</vt:lpstr>
      <vt:lpstr>School trips and enrichment</vt:lpstr>
      <vt:lpstr>Thankyou</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dc:title>
  <dc:creator>Jayne Thornton</dc:creator>
  <cp:lastModifiedBy>Laura Punchard</cp:lastModifiedBy>
  <cp:revision>93</cp:revision>
  <dcterms:created xsi:type="dcterms:W3CDTF">2011-09-11T03:42:17Z</dcterms:created>
  <dcterms:modified xsi:type="dcterms:W3CDTF">2024-09-17T07:12:33Z</dcterms:modified>
</cp:coreProperties>
</file>