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3"/>
  </p:notesMasterIdLst>
  <p:sldIdLst>
    <p:sldId id="256" r:id="rId2"/>
    <p:sldId id="298" r:id="rId3"/>
    <p:sldId id="299" r:id="rId4"/>
    <p:sldId id="295" r:id="rId5"/>
    <p:sldId id="258" r:id="rId6"/>
    <p:sldId id="288" r:id="rId7"/>
    <p:sldId id="275" r:id="rId8"/>
    <p:sldId id="274" r:id="rId9"/>
    <p:sldId id="276" r:id="rId10"/>
    <p:sldId id="259" r:id="rId11"/>
    <p:sldId id="289" r:id="rId12"/>
    <p:sldId id="294" r:id="rId13"/>
    <p:sldId id="268" r:id="rId14"/>
    <p:sldId id="270" r:id="rId15"/>
    <p:sldId id="300" r:id="rId16"/>
    <p:sldId id="296" r:id="rId17"/>
    <p:sldId id="302" r:id="rId18"/>
    <p:sldId id="303" r:id="rId19"/>
    <p:sldId id="301" r:id="rId20"/>
    <p:sldId id="304" r:id="rId21"/>
    <p:sldId id="26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9C8B6C-2ADA-44CF-874F-68821C38EF4E}" v="5" dt="2026-07-13T16:14:41.8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72" autoAdjust="0"/>
    <p:restoredTop sz="94660"/>
  </p:normalViewPr>
  <p:slideViewPr>
    <p:cSldViewPr>
      <p:cViewPr varScale="1">
        <p:scale>
          <a:sx n="78" d="100"/>
          <a:sy n="78" d="100"/>
        </p:scale>
        <p:origin x="1560"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uart Harrison" userId="cdf1d6ec-d2e3-44b6-8a9e-e2acd14ec538" providerId="ADAL" clId="{9A76D60C-2A1C-47E9-A399-39B54B69B0F8}"/>
    <pc:docChg chg="undo custSel addSld modSld">
      <pc:chgData name="Stuart Harrison" userId="cdf1d6ec-d2e3-44b6-8a9e-e2acd14ec538" providerId="ADAL" clId="{9A76D60C-2A1C-47E9-A399-39B54B69B0F8}" dt="2026-07-13T16:14:45.103" v="397" actId="20577"/>
      <pc:docMkLst>
        <pc:docMk/>
      </pc:docMkLst>
      <pc:sldChg chg="modSp mod">
        <pc:chgData name="Stuart Harrison" userId="cdf1d6ec-d2e3-44b6-8a9e-e2acd14ec538" providerId="ADAL" clId="{9A76D60C-2A1C-47E9-A399-39B54B69B0F8}" dt="2026-06-18T15:11:27.784" v="120" actId="20577"/>
        <pc:sldMkLst>
          <pc:docMk/>
          <pc:sldMk cId="0" sldId="266"/>
        </pc:sldMkLst>
        <pc:spChg chg="mod">
          <ac:chgData name="Stuart Harrison" userId="cdf1d6ec-d2e3-44b6-8a9e-e2acd14ec538" providerId="ADAL" clId="{9A76D60C-2A1C-47E9-A399-39B54B69B0F8}" dt="2026-06-18T15:11:27.784" v="120" actId="20577"/>
          <ac:spMkLst>
            <pc:docMk/>
            <pc:sldMk cId="0" sldId="266"/>
            <ac:spMk id="9" creationId="{00000000-0000-0000-0000-000000000000}"/>
          </ac:spMkLst>
        </pc:spChg>
      </pc:sldChg>
      <pc:sldChg chg="modSp mod">
        <pc:chgData name="Stuart Harrison" userId="cdf1d6ec-d2e3-44b6-8a9e-e2acd14ec538" providerId="ADAL" clId="{9A76D60C-2A1C-47E9-A399-39B54B69B0F8}" dt="2026-06-18T10:37:16.641" v="37" actId="20577"/>
        <pc:sldMkLst>
          <pc:docMk/>
          <pc:sldMk cId="355086429" sldId="296"/>
        </pc:sldMkLst>
        <pc:spChg chg="mod">
          <ac:chgData name="Stuart Harrison" userId="cdf1d6ec-d2e3-44b6-8a9e-e2acd14ec538" providerId="ADAL" clId="{9A76D60C-2A1C-47E9-A399-39B54B69B0F8}" dt="2026-06-18T10:37:16.641" v="37" actId="20577"/>
          <ac:spMkLst>
            <pc:docMk/>
            <pc:sldMk cId="355086429" sldId="296"/>
            <ac:spMk id="4" creationId="{00000000-0000-0000-0000-000000000000}"/>
          </ac:spMkLst>
        </pc:spChg>
      </pc:sldChg>
      <pc:sldChg chg="delSp modSp mod">
        <pc:chgData name="Stuart Harrison" userId="cdf1d6ec-d2e3-44b6-8a9e-e2acd14ec538" providerId="ADAL" clId="{9A76D60C-2A1C-47E9-A399-39B54B69B0F8}" dt="2026-06-18T10:32:44.463" v="14" actId="20577"/>
        <pc:sldMkLst>
          <pc:docMk/>
          <pc:sldMk cId="3286697167" sldId="298"/>
        </pc:sldMkLst>
        <pc:spChg chg="mod">
          <ac:chgData name="Stuart Harrison" userId="cdf1d6ec-d2e3-44b6-8a9e-e2acd14ec538" providerId="ADAL" clId="{9A76D60C-2A1C-47E9-A399-39B54B69B0F8}" dt="2026-06-18T10:32:44.463" v="14" actId="20577"/>
          <ac:spMkLst>
            <pc:docMk/>
            <pc:sldMk cId="3286697167" sldId="298"/>
            <ac:spMk id="2" creationId="{BA5D3223-46A7-4AD4-A72A-C1E4C7684672}"/>
          </ac:spMkLst>
        </pc:spChg>
      </pc:sldChg>
      <pc:sldChg chg="modSp mod">
        <pc:chgData name="Stuart Harrison" userId="cdf1d6ec-d2e3-44b6-8a9e-e2acd14ec538" providerId="ADAL" clId="{9A76D60C-2A1C-47E9-A399-39B54B69B0F8}" dt="2026-07-13T16:14:45.103" v="397" actId="20577"/>
        <pc:sldMkLst>
          <pc:docMk/>
          <pc:sldMk cId="868784764" sldId="301"/>
        </pc:sldMkLst>
        <pc:spChg chg="mod">
          <ac:chgData name="Stuart Harrison" userId="cdf1d6ec-d2e3-44b6-8a9e-e2acd14ec538" providerId="ADAL" clId="{9A76D60C-2A1C-47E9-A399-39B54B69B0F8}" dt="2026-07-13T16:14:45.103" v="397" actId="20577"/>
          <ac:spMkLst>
            <pc:docMk/>
            <pc:sldMk cId="868784764" sldId="301"/>
            <ac:spMk id="3" creationId="{9B19F9B6-0015-4C94-91EB-F9BE5E418056}"/>
          </ac:spMkLst>
        </pc:spChg>
      </pc:sldChg>
      <pc:sldChg chg="modSp mod">
        <pc:chgData name="Stuart Harrison" userId="cdf1d6ec-d2e3-44b6-8a9e-e2acd14ec538" providerId="ADAL" clId="{9A76D60C-2A1C-47E9-A399-39B54B69B0F8}" dt="2026-06-18T10:33:39.477" v="31" actId="20577"/>
        <pc:sldMkLst>
          <pc:docMk/>
          <pc:sldMk cId="3233077275" sldId="302"/>
        </pc:sldMkLst>
        <pc:spChg chg="mod">
          <ac:chgData name="Stuart Harrison" userId="cdf1d6ec-d2e3-44b6-8a9e-e2acd14ec538" providerId="ADAL" clId="{9A76D60C-2A1C-47E9-A399-39B54B69B0F8}" dt="2026-06-18T10:33:39.477" v="31" actId="20577"/>
          <ac:spMkLst>
            <pc:docMk/>
            <pc:sldMk cId="3233077275" sldId="302"/>
            <ac:spMk id="3" creationId="{CA9FF65D-38E9-435F-9F57-623B682DE913}"/>
          </ac:spMkLst>
        </pc:spChg>
      </pc:sldChg>
      <pc:sldChg chg="modSp mod">
        <pc:chgData name="Stuart Harrison" userId="cdf1d6ec-d2e3-44b6-8a9e-e2acd14ec538" providerId="ADAL" clId="{9A76D60C-2A1C-47E9-A399-39B54B69B0F8}" dt="2026-06-30T13:10:49.896" v="181" actId="20577"/>
        <pc:sldMkLst>
          <pc:docMk/>
          <pc:sldMk cId="330636917" sldId="303"/>
        </pc:sldMkLst>
        <pc:spChg chg="mod">
          <ac:chgData name="Stuart Harrison" userId="cdf1d6ec-d2e3-44b6-8a9e-e2acd14ec538" providerId="ADAL" clId="{9A76D60C-2A1C-47E9-A399-39B54B69B0F8}" dt="2026-06-30T13:10:49.896" v="181" actId="20577"/>
          <ac:spMkLst>
            <pc:docMk/>
            <pc:sldMk cId="330636917" sldId="303"/>
            <ac:spMk id="3" creationId="{1DF6AEEF-D4C0-4BFF-B4AE-CB985BC95614}"/>
          </ac:spMkLst>
        </pc:spChg>
      </pc:sldChg>
      <pc:sldChg chg="addSp delSp modSp new mod">
        <pc:chgData name="Stuart Harrison" userId="cdf1d6ec-d2e3-44b6-8a9e-e2acd14ec538" providerId="ADAL" clId="{9A76D60C-2A1C-47E9-A399-39B54B69B0F8}" dt="2026-06-30T13:22:54.020" v="384" actId="403"/>
        <pc:sldMkLst>
          <pc:docMk/>
          <pc:sldMk cId="2452897412" sldId="304"/>
        </pc:sldMkLst>
        <pc:spChg chg="mod">
          <ac:chgData name="Stuart Harrison" userId="cdf1d6ec-d2e3-44b6-8a9e-e2acd14ec538" providerId="ADAL" clId="{9A76D60C-2A1C-47E9-A399-39B54B69B0F8}" dt="2026-06-30T13:12:26.284" v="208" actId="20577"/>
          <ac:spMkLst>
            <pc:docMk/>
            <pc:sldMk cId="2452897412" sldId="304"/>
            <ac:spMk id="3" creationId="{EA6448A4-37F9-A78A-92CB-CEC54FC9A81C}"/>
          </ac:spMkLst>
        </pc:spChg>
        <pc:spChg chg="add mod">
          <ac:chgData name="Stuart Harrison" userId="cdf1d6ec-d2e3-44b6-8a9e-e2acd14ec538" providerId="ADAL" clId="{9A76D60C-2A1C-47E9-A399-39B54B69B0F8}" dt="2026-06-30T13:17:03.397" v="239" actId="403"/>
          <ac:spMkLst>
            <pc:docMk/>
            <pc:sldMk cId="2452897412" sldId="304"/>
            <ac:spMk id="11" creationId="{733F3E28-C8FC-13C9-2B47-2324116D83DA}"/>
          </ac:spMkLst>
        </pc:spChg>
        <pc:spChg chg="add mod">
          <ac:chgData name="Stuart Harrison" userId="cdf1d6ec-d2e3-44b6-8a9e-e2acd14ec538" providerId="ADAL" clId="{9A76D60C-2A1C-47E9-A399-39B54B69B0F8}" dt="2026-06-30T13:17:21.044" v="241" actId="1076"/>
          <ac:spMkLst>
            <pc:docMk/>
            <pc:sldMk cId="2452897412" sldId="304"/>
            <ac:spMk id="12" creationId="{BCC827F2-CACD-A702-B7FE-B0F7116A7C97}"/>
          </ac:spMkLst>
        </pc:spChg>
        <pc:spChg chg="add mod">
          <ac:chgData name="Stuart Harrison" userId="cdf1d6ec-d2e3-44b6-8a9e-e2acd14ec538" providerId="ADAL" clId="{9A76D60C-2A1C-47E9-A399-39B54B69B0F8}" dt="2026-06-30T13:18:34.864" v="301" actId="1076"/>
          <ac:spMkLst>
            <pc:docMk/>
            <pc:sldMk cId="2452897412" sldId="304"/>
            <ac:spMk id="13" creationId="{C29B9B7E-BED4-BC74-6630-E7CFADC24AA8}"/>
          </ac:spMkLst>
        </pc:spChg>
        <pc:spChg chg="add mod">
          <ac:chgData name="Stuart Harrison" userId="cdf1d6ec-d2e3-44b6-8a9e-e2acd14ec538" providerId="ADAL" clId="{9A76D60C-2A1C-47E9-A399-39B54B69B0F8}" dt="2026-06-30T13:19:31.014" v="308" actId="1076"/>
          <ac:spMkLst>
            <pc:docMk/>
            <pc:sldMk cId="2452897412" sldId="304"/>
            <ac:spMk id="14" creationId="{39F14BC9-EE8B-54ED-78F2-4FDB1C32DE0B}"/>
          </ac:spMkLst>
        </pc:spChg>
        <pc:spChg chg="add mod">
          <ac:chgData name="Stuart Harrison" userId="cdf1d6ec-d2e3-44b6-8a9e-e2acd14ec538" providerId="ADAL" clId="{9A76D60C-2A1C-47E9-A399-39B54B69B0F8}" dt="2026-06-30T13:19:19.399" v="307" actId="1076"/>
          <ac:spMkLst>
            <pc:docMk/>
            <pc:sldMk cId="2452897412" sldId="304"/>
            <ac:spMk id="15" creationId="{4502AF19-FBF2-DC50-A330-A03F5511F945}"/>
          </ac:spMkLst>
        </pc:spChg>
        <pc:spChg chg="add mod">
          <ac:chgData name="Stuart Harrison" userId="cdf1d6ec-d2e3-44b6-8a9e-e2acd14ec538" providerId="ADAL" clId="{9A76D60C-2A1C-47E9-A399-39B54B69B0F8}" dt="2026-06-30T13:20:01.920" v="310" actId="1076"/>
          <ac:spMkLst>
            <pc:docMk/>
            <pc:sldMk cId="2452897412" sldId="304"/>
            <ac:spMk id="16" creationId="{20356040-01F6-01C0-92A8-4195E710B9C1}"/>
          </ac:spMkLst>
        </pc:spChg>
        <pc:spChg chg="add mod">
          <ac:chgData name="Stuart Harrison" userId="cdf1d6ec-d2e3-44b6-8a9e-e2acd14ec538" providerId="ADAL" clId="{9A76D60C-2A1C-47E9-A399-39B54B69B0F8}" dt="2026-06-30T13:22:54.020" v="384" actId="403"/>
          <ac:spMkLst>
            <pc:docMk/>
            <pc:sldMk cId="2452897412" sldId="304"/>
            <ac:spMk id="18" creationId="{CA328609-0A70-F79E-6075-10C8BE6E20CB}"/>
          </ac:spMkLst>
        </pc:spChg>
        <pc:picChg chg="add mod">
          <ac:chgData name="Stuart Harrison" userId="cdf1d6ec-d2e3-44b6-8a9e-e2acd14ec538" providerId="ADAL" clId="{9A76D60C-2A1C-47E9-A399-39B54B69B0F8}" dt="2026-06-30T13:14:22.673" v="210" actId="1076"/>
          <ac:picMkLst>
            <pc:docMk/>
            <pc:sldMk cId="2452897412" sldId="304"/>
            <ac:picMk id="4" creationId="{C0392DC3-4725-03ED-79E3-4372D4115D42}"/>
          </ac:picMkLst>
        </pc:picChg>
        <pc:picChg chg="add mod">
          <ac:chgData name="Stuart Harrison" userId="cdf1d6ec-d2e3-44b6-8a9e-e2acd14ec538" providerId="ADAL" clId="{9A76D60C-2A1C-47E9-A399-39B54B69B0F8}" dt="2026-06-30T13:14:35.786" v="212" actId="1076"/>
          <ac:picMkLst>
            <pc:docMk/>
            <pc:sldMk cId="2452897412" sldId="304"/>
            <ac:picMk id="5" creationId="{807026BC-5858-925A-5473-2F2D0E6E8A2F}"/>
          </ac:picMkLst>
        </pc:picChg>
        <pc:picChg chg="add mod">
          <ac:chgData name="Stuart Harrison" userId="cdf1d6ec-d2e3-44b6-8a9e-e2acd14ec538" providerId="ADAL" clId="{9A76D60C-2A1C-47E9-A399-39B54B69B0F8}" dt="2026-06-30T13:14:49.311" v="214" actId="1076"/>
          <ac:picMkLst>
            <pc:docMk/>
            <pc:sldMk cId="2452897412" sldId="304"/>
            <ac:picMk id="6" creationId="{F81350BC-089C-1A4C-2913-08B5CF026571}"/>
          </ac:picMkLst>
        </pc:picChg>
        <pc:picChg chg="add mod">
          <ac:chgData name="Stuart Harrison" userId="cdf1d6ec-d2e3-44b6-8a9e-e2acd14ec538" providerId="ADAL" clId="{9A76D60C-2A1C-47E9-A399-39B54B69B0F8}" dt="2026-06-30T13:15:12.320" v="216" actId="1076"/>
          <ac:picMkLst>
            <pc:docMk/>
            <pc:sldMk cId="2452897412" sldId="304"/>
            <ac:picMk id="7" creationId="{9371283F-21B7-D184-7884-7CCB26B3F1E9}"/>
          </ac:picMkLst>
        </pc:picChg>
        <pc:picChg chg="add mod">
          <ac:chgData name="Stuart Harrison" userId="cdf1d6ec-d2e3-44b6-8a9e-e2acd14ec538" providerId="ADAL" clId="{9A76D60C-2A1C-47E9-A399-39B54B69B0F8}" dt="2026-06-30T13:15:30.429" v="218" actId="1076"/>
          <ac:picMkLst>
            <pc:docMk/>
            <pc:sldMk cId="2452897412" sldId="304"/>
            <ac:picMk id="8" creationId="{E1962504-8336-A324-C82B-053F0095FE51}"/>
          </ac:picMkLst>
        </pc:picChg>
        <pc:picChg chg="add mod">
          <ac:chgData name="Stuart Harrison" userId="cdf1d6ec-d2e3-44b6-8a9e-e2acd14ec538" providerId="ADAL" clId="{9A76D60C-2A1C-47E9-A399-39B54B69B0F8}" dt="2026-06-30T13:15:41.392" v="220" actId="1076"/>
          <ac:picMkLst>
            <pc:docMk/>
            <pc:sldMk cId="2452897412" sldId="304"/>
            <ac:picMk id="9" creationId="{273BC85E-B5D8-921C-7CBF-B65D41D1BE39}"/>
          </ac:picMkLst>
        </pc:picChg>
        <pc:picChg chg="add mod">
          <ac:chgData name="Stuart Harrison" userId="cdf1d6ec-d2e3-44b6-8a9e-e2acd14ec538" providerId="ADAL" clId="{9A76D60C-2A1C-47E9-A399-39B54B69B0F8}" dt="2026-06-30T13:21:43.877" v="314" actId="1076"/>
          <ac:picMkLst>
            <pc:docMk/>
            <pc:sldMk cId="2452897412" sldId="304"/>
            <ac:picMk id="17" creationId="{03CA56A6-381D-1770-F28A-C183DBD1D56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5FE618-0B92-4D2F-B160-094631FD5F23}" type="datetimeFigureOut">
              <a:rPr lang="en-US" smtClean="0"/>
              <a:pPr/>
              <a:t>7/13/2026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896764-8B12-4E8A-8693-3CB59F9028C3}" type="slidenum">
              <a:rPr lang="en-GB" smtClean="0"/>
              <a:pPr/>
              <a:t>‹#›</a:t>
            </a:fld>
            <a:endParaRPr lang="en-GB"/>
          </a:p>
        </p:txBody>
      </p:sp>
    </p:spTree>
    <p:extLst>
      <p:ext uri="{BB962C8B-B14F-4D97-AF65-F5344CB8AC3E}">
        <p14:creationId xmlns:p14="http://schemas.microsoft.com/office/powerpoint/2010/main" val="2260338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 stamina to read longer novels</a:t>
            </a:r>
          </a:p>
          <a:p>
            <a:r>
              <a:rPr lang="en-GB" dirty="0"/>
              <a:t>Be able to P.EE</a:t>
            </a:r>
          </a:p>
          <a:p>
            <a:r>
              <a:rPr lang="en-GB" dirty="0"/>
              <a:t>Authorial intent</a:t>
            </a:r>
          </a:p>
        </p:txBody>
      </p:sp>
      <p:sp>
        <p:nvSpPr>
          <p:cNvPr id="4" name="Slide Number Placeholder 3"/>
          <p:cNvSpPr>
            <a:spLocks noGrp="1"/>
          </p:cNvSpPr>
          <p:nvPr>
            <p:ph type="sldNum" sz="quarter" idx="10"/>
          </p:nvPr>
        </p:nvSpPr>
        <p:spPr/>
        <p:txBody>
          <a:bodyPr/>
          <a:lstStyle/>
          <a:p>
            <a:fld id="{9B896764-8B12-4E8A-8693-3CB59F9028C3}" type="slidenum">
              <a:rPr lang="en-GB" smtClean="0"/>
              <a:pPr/>
              <a:t>5</a:t>
            </a:fld>
            <a:endParaRPr lang="en-GB"/>
          </a:p>
        </p:txBody>
      </p:sp>
    </p:spTree>
    <p:extLst>
      <p:ext uri="{BB962C8B-B14F-4D97-AF65-F5344CB8AC3E}">
        <p14:creationId xmlns:p14="http://schemas.microsoft.com/office/powerpoint/2010/main" val="166539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896764-8B12-4E8A-8693-3CB59F9028C3}" type="slidenum">
              <a:rPr lang="en-GB" smtClean="0"/>
              <a:pPr/>
              <a:t>14</a:t>
            </a:fld>
            <a:endParaRPr lang="en-GB"/>
          </a:p>
        </p:txBody>
      </p:sp>
    </p:spTree>
    <p:extLst>
      <p:ext uri="{BB962C8B-B14F-4D97-AF65-F5344CB8AC3E}">
        <p14:creationId xmlns:p14="http://schemas.microsoft.com/office/powerpoint/2010/main" val="374993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24F517-3D97-449C-A4DE-6F6425286CFB}" type="datetimeFigureOut">
              <a:rPr lang="en-US" smtClean="0"/>
              <a:pPr/>
              <a:t>7/13/2026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24F517-3D97-449C-A4DE-6F6425286CFB}" type="datetimeFigureOut">
              <a:rPr lang="en-US" smtClean="0"/>
              <a:pPr/>
              <a:t>7/13/2026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24F517-3D97-449C-A4DE-6F6425286CFB}" type="datetimeFigureOut">
              <a:rPr lang="en-US" smtClean="0"/>
              <a:pPr/>
              <a:t>7/13/2026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24F517-3D97-449C-A4DE-6F6425286CFB}" type="datetimeFigureOut">
              <a:rPr lang="en-US" smtClean="0"/>
              <a:pPr/>
              <a:t>7/13/2026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24F517-3D97-449C-A4DE-6F6425286CFB}" type="datetimeFigureOut">
              <a:rPr lang="en-US" smtClean="0"/>
              <a:pPr/>
              <a:t>7/13/2026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24F517-3D97-449C-A4DE-6F6425286CFB}" type="datetimeFigureOut">
              <a:rPr lang="en-US" smtClean="0"/>
              <a:pPr/>
              <a:t>7/13/2026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03545BD-9F27-49A9-ADC6-D819AE6F4F97}" type="slidenum">
              <a:rPr lang="en-US"/>
              <a:pPr>
                <a:defRPr/>
              </a:pPr>
              <a:t>‹#›</a:t>
            </a:fld>
            <a:endParaRPr lang="en-US"/>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24F517-3D97-449C-A4DE-6F6425286CFB}" type="datetimeFigureOut">
              <a:rPr lang="en-US" smtClean="0"/>
              <a:pPr/>
              <a:t>7/13/2026</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158FF65-C1A4-4ECD-8767-38372CB3C99D}" type="slidenum">
              <a:rPr lang="en-GB" smtClean="0"/>
              <a:pPr/>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dissolve/>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primarysite-prod-sorted.s3.amazonaws.com/homefields-primary-school/UploadedDocument/71503b8451ea496d8fa4e2f2d7a82f5e/homefields-primary-school-checklist.docx.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hyperlink" Target="http://www.primaryresourcecentre.com/ourshop/prod_532926-Instructions-Success-Criteria-PosterMat.html" TargetMode="External"/><Relationship Id="rId13" Type="http://schemas.openxmlformats.org/officeDocument/2006/relationships/image" Target="../media/image18.jpeg"/><Relationship Id="rId18" Type="http://schemas.openxmlformats.org/officeDocument/2006/relationships/hyperlink" Target="http://www.primaryresourcecentre.com/ourshop/prod_532913-Story-Writing-Success-Criteria-PosterMat.html" TargetMode="External"/><Relationship Id="rId3" Type="http://schemas.openxmlformats.org/officeDocument/2006/relationships/image" Target="../media/image13.jpeg"/><Relationship Id="rId7" Type="http://schemas.openxmlformats.org/officeDocument/2006/relationships/image" Target="../media/image15.jpeg"/><Relationship Id="rId12" Type="http://schemas.openxmlformats.org/officeDocument/2006/relationships/hyperlink" Target="http://www.primaryresourcecentre.com/ourshop/prod_532919-NonChronological-Report-Success-Criteria-PosterMat.html" TargetMode="External"/><Relationship Id="rId17" Type="http://schemas.openxmlformats.org/officeDocument/2006/relationships/image" Target="../media/image20.jpeg"/><Relationship Id="rId2" Type="http://schemas.openxmlformats.org/officeDocument/2006/relationships/hyperlink" Target="http://www.primaryresourcecentre.com/ourshop/prod_532929-Advertisements-Success-Criteria-PosterMat.html" TargetMode="External"/><Relationship Id="rId16" Type="http://schemas.openxmlformats.org/officeDocument/2006/relationships/hyperlink" Target="http://www.primaryresourcecentre.com/ourshop/prod_827672-Recount-Success-Criteria-PosterMat.html" TargetMode="External"/><Relationship Id="rId20" Type="http://schemas.openxmlformats.org/officeDocument/2006/relationships/image" Target="../media/image22.png"/><Relationship Id="rId1" Type="http://schemas.openxmlformats.org/officeDocument/2006/relationships/slideLayout" Target="../slideLayouts/slideLayout6.xml"/><Relationship Id="rId6" Type="http://schemas.openxmlformats.org/officeDocument/2006/relationships/hyperlink" Target="http://www.primaryresourcecentre.com/ourshop/prod_532923-Diary-Success-Criteria-PosterMat.html" TargetMode="External"/><Relationship Id="rId11" Type="http://schemas.openxmlformats.org/officeDocument/2006/relationships/image" Target="../media/image17.jpeg"/><Relationship Id="rId5" Type="http://schemas.openxmlformats.org/officeDocument/2006/relationships/image" Target="../media/image14.jpeg"/><Relationship Id="rId15" Type="http://schemas.openxmlformats.org/officeDocument/2006/relationships/image" Target="../media/image19.jpeg"/><Relationship Id="rId10" Type="http://schemas.openxmlformats.org/officeDocument/2006/relationships/hyperlink" Target="http://www.primaryresourcecentre.com/ourshop/prod_532915-Letter-of-Complaint-Success-Criteria-PosterMat.html" TargetMode="External"/><Relationship Id="rId19" Type="http://schemas.openxmlformats.org/officeDocument/2006/relationships/image" Target="../media/image21.jpeg"/><Relationship Id="rId4" Type="http://schemas.openxmlformats.org/officeDocument/2006/relationships/hyperlink" Target="http://www.primaryresourcecentre.com/ourshop/prod_532928-Balanced-Argument-Success-Criteria-PosterMat.html" TargetMode="External"/><Relationship Id="rId9" Type="http://schemas.openxmlformats.org/officeDocument/2006/relationships/image" Target="../media/image16.jpeg"/><Relationship Id="rId14" Type="http://schemas.openxmlformats.org/officeDocument/2006/relationships/hyperlink" Target="http://www.primaryresourcecentre.com/ourshop/prod_532920-Playscript-Success-Criteria-PosterMat.ht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mailto:Year6@homefieldsprimary.org" TargetMode="External"/><Relationship Id="rId2" Type="http://schemas.openxmlformats.org/officeDocument/2006/relationships/hyperlink" Target="mailto:Year5-6@homefieldsprimary.org"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gi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1357321"/>
          </a:xfrm>
        </p:spPr>
        <p:txBody>
          <a:bodyPr>
            <a:normAutofit/>
          </a:bodyPr>
          <a:lstStyle/>
          <a:p>
            <a:r>
              <a:rPr lang="en-GB">
                <a:solidFill>
                  <a:srgbClr val="C00000"/>
                </a:solidFill>
                <a:latin typeface="Broadway" pitchFamily="82" charset="0"/>
              </a:rPr>
              <a:t>YEAR 6 </a:t>
            </a:r>
            <a:r>
              <a:rPr lang="en-GB" dirty="0">
                <a:solidFill>
                  <a:srgbClr val="C00000"/>
                </a:solidFill>
                <a:latin typeface="Broadway" pitchFamily="82" charset="0"/>
              </a:rPr>
              <a:t>AT HOMEFIELDS</a:t>
            </a:r>
          </a:p>
        </p:txBody>
      </p:sp>
      <p:pic>
        <p:nvPicPr>
          <p:cNvPr id="1026" name="Picture 2" descr="Homefields Primary School">
            <a:extLst>
              <a:ext uri="{FF2B5EF4-FFF2-40B4-BE49-F238E27FC236}">
                <a16:creationId xmlns:a16="http://schemas.microsoft.com/office/drawing/2014/main" id="{5A569C01-C401-4D38-96D1-3D905CAF16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2276872"/>
            <a:ext cx="2634208" cy="32927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5D3223-46A7-4AD4-A72A-C1E4C7684672}"/>
              </a:ext>
            </a:extLst>
          </p:cNvPr>
          <p:cNvSpPr>
            <a:spLocks noGrp="1"/>
          </p:cNvSpPr>
          <p:nvPr>
            <p:ph idx="1"/>
          </p:nvPr>
        </p:nvSpPr>
        <p:spPr>
          <a:xfrm>
            <a:off x="867833" y="2348880"/>
            <a:ext cx="7408333" cy="3450696"/>
          </a:xfrm>
        </p:spPr>
        <p:txBody>
          <a:bodyPr>
            <a:normAutofit/>
          </a:bodyPr>
          <a:lstStyle/>
          <a:p>
            <a:pPr algn="ctr"/>
            <a:r>
              <a:rPr lang="en-GB" sz="3600" dirty="0"/>
              <a:t>The two year 6 classes are taught by Mr Harrison and Mrs Barnes</a:t>
            </a:r>
          </a:p>
        </p:txBody>
      </p:sp>
      <p:sp>
        <p:nvSpPr>
          <p:cNvPr id="3" name="Title 2">
            <a:extLst>
              <a:ext uri="{FF2B5EF4-FFF2-40B4-BE49-F238E27FC236}">
                <a16:creationId xmlns:a16="http://schemas.microsoft.com/office/drawing/2014/main" id="{BFAE4A86-8788-456E-8EB0-700AC99A9D6E}"/>
              </a:ext>
            </a:extLst>
          </p:cNvPr>
          <p:cNvSpPr>
            <a:spLocks noGrp="1"/>
          </p:cNvSpPr>
          <p:nvPr>
            <p:ph type="title"/>
          </p:nvPr>
        </p:nvSpPr>
        <p:spPr/>
        <p:txBody>
          <a:bodyPr/>
          <a:lstStyle/>
          <a:p>
            <a:r>
              <a:rPr lang="en-GB" dirty="0"/>
              <a:t>Teachers</a:t>
            </a:r>
          </a:p>
        </p:txBody>
      </p:sp>
      <p:pic>
        <p:nvPicPr>
          <p:cNvPr id="4" name="Picture 6" descr="Image preview">
            <a:extLst>
              <a:ext uri="{FF2B5EF4-FFF2-40B4-BE49-F238E27FC236}">
                <a16:creationId xmlns:a16="http://schemas.microsoft.com/office/drawing/2014/main" id="{D813BD37-20D5-40CE-9745-6682333815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575556" y="4041067"/>
            <a:ext cx="3168353" cy="2376265"/>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697167"/>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2F1473B-6B89-48F0-B514-7A6A6D6EE561}"/>
              </a:ext>
            </a:extLst>
          </p:cNvPr>
          <p:cNvSpPr>
            <a:spLocks noGrp="1"/>
          </p:cNvSpPr>
          <p:nvPr>
            <p:ph idx="1"/>
          </p:nvPr>
        </p:nvSpPr>
        <p:spPr/>
        <p:txBody>
          <a:bodyPr/>
          <a:lstStyle/>
          <a:p>
            <a:r>
              <a:rPr lang="en-GB" u="sng" dirty="0">
                <a:hlinkClick r:id="rId2"/>
              </a:rPr>
              <a:t>Please follow this link to our school website to find information about school uniform:</a:t>
            </a:r>
          </a:p>
          <a:p>
            <a:endParaRPr lang="en-GB" dirty="0">
              <a:hlinkClick r:id="rId2"/>
            </a:endParaRPr>
          </a:p>
          <a:p>
            <a:r>
              <a:rPr lang="en-GB" dirty="0">
                <a:hlinkClick r:id="rId2"/>
              </a:rPr>
              <a:t>https://primarysite-prod-sorted.s3.amazonaws.com/homefields-primary-school/UploadedDocument/71503b8451ea496d8fa4e2f2d7a82f5e/homefields-primary-school-checklist.docx.pdf</a:t>
            </a:r>
            <a:endParaRPr lang="en-GB" dirty="0"/>
          </a:p>
        </p:txBody>
      </p:sp>
      <p:sp>
        <p:nvSpPr>
          <p:cNvPr id="3" name="Title 2">
            <a:extLst>
              <a:ext uri="{FF2B5EF4-FFF2-40B4-BE49-F238E27FC236}">
                <a16:creationId xmlns:a16="http://schemas.microsoft.com/office/drawing/2014/main" id="{E2646A7D-D13D-44FD-9A72-53D3DE097739}"/>
              </a:ext>
            </a:extLst>
          </p:cNvPr>
          <p:cNvSpPr>
            <a:spLocks noGrp="1"/>
          </p:cNvSpPr>
          <p:nvPr>
            <p:ph type="title"/>
          </p:nvPr>
        </p:nvSpPr>
        <p:spPr/>
        <p:txBody>
          <a:bodyPr/>
          <a:lstStyle/>
          <a:p>
            <a:r>
              <a:rPr lang="en-GB" dirty="0"/>
              <a:t>School Uniform</a:t>
            </a:r>
          </a:p>
        </p:txBody>
      </p:sp>
    </p:spTree>
    <p:extLst>
      <p:ext uri="{BB962C8B-B14F-4D97-AF65-F5344CB8AC3E}">
        <p14:creationId xmlns:p14="http://schemas.microsoft.com/office/powerpoint/2010/main" val="3070671271"/>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252728"/>
          </a:xfrm>
        </p:spPr>
        <p:txBody>
          <a:bodyPr>
            <a:normAutofit fontScale="90000"/>
          </a:bodyPr>
          <a:lstStyle/>
          <a:p>
            <a:pPr algn="l"/>
            <a:br>
              <a:rPr lang="en-GB" dirty="0"/>
            </a:br>
            <a:br>
              <a:rPr lang="en-GB" dirty="0"/>
            </a:br>
            <a:br>
              <a:rPr lang="en-GB" dirty="0"/>
            </a:br>
            <a:br>
              <a:rPr lang="en-GB" dirty="0"/>
            </a:br>
            <a:br>
              <a:rPr lang="en-GB" dirty="0"/>
            </a:br>
            <a:br>
              <a:rPr lang="en-GB" dirty="0"/>
            </a:br>
            <a:br>
              <a:rPr lang="en-GB" dirty="0"/>
            </a:br>
            <a:br>
              <a:rPr lang="en-GB" dirty="0"/>
            </a:br>
            <a:r>
              <a:rPr lang="en-GB" dirty="0"/>
              <a:t>Equipment needed</a:t>
            </a:r>
            <a:br>
              <a:rPr lang="en-GB" dirty="0"/>
            </a:br>
            <a:r>
              <a:rPr lang="en-GB" sz="3100" dirty="0">
                <a:solidFill>
                  <a:schemeClr val="tx2"/>
                </a:solidFill>
              </a:rPr>
              <a:t>Pencils of decent quality (HB)</a:t>
            </a:r>
            <a:br>
              <a:rPr lang="en-GB" sz="3100" dirty="0">
                <a:solidFill>
                  <a:schemeClr val="tx2"/>
                </a:solidFill>
              </a:rPr>
            </a:br>
            <a:r>
              <a:rPr lang="en-GB" sz="3100" dirty="0">
                <a:solidFill>
                  <a:schemeClr val="tx2"/>
                </a:solidFill>
              </a:rPr>
              <a:t>Fountain pen or roller ball in blue</a:t>
            </a:r>
            <a:br>
              <a:rPr lang="en-GB" sz="3100" dirty="0">
                <a:solidFill>
                  <a:schemeClr val="tx2"/>
                </a:solidFill>
              </a:rPr>
            </a:br>
            <a:r>
              <a:rPr lang="en-GB" sz="3100" dirty="0">
                <a:solidFill>
                  <a:schemeClr val="tx2"/>
                </a:solidFill>
              </a:rPr>
              <a:t>Black pen for up-levelling</a:t>
            </a:r>
            <a:br>
              <a:rPr lang="en-GB" sz="3100" dirty="0">
                <a:solidFill>
                  <a:schemeClr val="tx2"/>
                </a:solidFill>
              </a:rPr>
            </a:br>
            <a:r>
              <a:rPr lang="en-GB" sz="3100" dirty="0">
                <a:solidFill>
                  <a:schemeClr val="tx2"/>
                </a:solidFill>
              </a:rPr>
              <a:t>A dry-wipe pen for whiteboard work</a:t>
            </a:r>
            <a:br>
              <a:rPr lang="en-GB" sz="3100" dirty="0">
                <a:solidFill>
                  <a:schemeClr val="tx2"/>
                </a:solidFill>
              </a:rPr>
            </a:br>
            <a:r>
              <a:rPr lang="en-GB" sz="3100" dirty="0">
                <a:solidFill>
                  <a:schemeClr val="tx2"/>
                </a:solidFill>
              </a:rPr>
              <a:t>Rubber</a:t>
            </a:r>
            <a:br>
              <a:rPr lang="en-GB" sz="3100" dirty="0">
                <a:solidFill>
                  <a:schemeClr val="tx2"/>
                </a:solidFill>
              </a:rPr>
            </a:br>
            <a:r>
              <a:rPr lang="en-GB" sz="3100" dirty="0">
                <a:solidFill>
                  <a:schemeClr val="tx2"/>
                </a:solidFill>
              </a:rPr>
              <a:t>Glue stick</a:t>
            </a:r>
            <a:br>
              <a:rPr lang="en-GB" sz="3100" dirty="0">
                <a:solidFill>
                  <a:schemeClr val="tx2"/>
                </a:solidFill>
              </a:rPr>
            </a:br>
            <a:r>
              <a:rPr lang="en-GB" sz="3100" dirty="0">
                <a:solidFill>
                  <a:schemeClr val="tx2"/>
                </a:solidFill>
              </a:rPr>
              <a:t>30 cm ruler</a:t>
            </a:r>
            <a:br>
              <a:rPr lang="en-GB" sz="3100" dirty="0">
                <a:solidFill>
                  <a:schemeClr val="tx2"/>
                </a:solidFill>
              </a:rPr>
            </a:br>
            <a:r>
              <a:rPr lang="en-GB" sz="3100" dirty="0">
                <a:solidFill>
                  <a:schemeClr val="tx2"/>
                </a:solidFill>
              </a:rPr>
              <a:t>Scissors</a:t>
            </a:r>
            <a:br>
              <a:rPr lang="en-GB" sz="3100" dirty="0">
                <a:solidFill>
                  <a:schemeClr val="tx2"/>
                </a:solidFill>
              </a:rPr>
            </a:br>
            <a:r>
              <a:rPr lang="en-GB" sz="3100" dirty="0">
                <a:solidFill>
                  <a:schemeClr val="tx2"/>
                </a:solidFill>
              </a:rPr>
              <a:t>Colouring pencils/felt tips</a:t>
            </a:r>
            <a:br>
              <a:rPr lang="en-GB" sz="3100" dirty="0">
                <a:solidFill>
                  <a:schemeClr val="tx2"/>
                </a:solidFill>
              </a:rPr>
            </a:br>
            <a:r>
              <a:rPr lang="en-GB" sz="3100" dirty="0">
                <a:solidFill>
                  <a:schemeClr val="tx2"/>
                </a:solidFill>
              </a:rPr>
              <a:t>A highlighter</a:t>
            </a:r>
            <a:br>
              <a:rPr lang="en-GB" sz="3100" dirty="0">
                <a:solidFill>
                  <a:schemeClr val="tx2"/>
                </a:solidFill>
              </a:rPr>
            </a:br>
            <a:r>
              <a:rPr lang="en-GB" sz="3100" dirty="0">
                <a:solidFill>
                  <a:schemeClr val="tx2"/>
                </a:solidFill>
              </a:rPr>
              <a:t>Electronic spell-check/thesaurus (optional but really useful)</a:t>
            </a:r>
            <a:br>
              <a:rPr lang="en-GB" sz="3100" dirty="0">
                <a:solidFill>
                  <a:schemeClr val="tx2"/>
                </a:solidFill>
              </a:rPr>
            </a:br>
            <a:br>
              <a:rPr lang="en-GB" sz="3100" dirty="0">
                <a:solidFill>
                  <a:schemeClr val="tx2"/>
                </a:solidFill>
              </a:rPr>
            </a:br>
            <a:r>
              <a:rPr lang="en-GB" sz="3100" dirty="0">
                <a:solidFill>
                  <a:schemeClr val="tx2"/>
                </a:solidFill>
              </a:rPr>
              <a:t>These should be named!</a:t>
            </a:r>
            <a:endParaRPr lang="en-GB" dirty="0"/>
          </a:p>
        </p:txBody>
      </p:sp>
      <p:pic>
        <p:nvPicPr>
          <p:cNvPr id="3" name="Picture 2">
            <a:extLst>
              <a:ext uri="{FF2B5EF4-FFF2-40B4-BE49-F238E27FC236}">
                <a16:creationId xmlns:a16="http://schemas.microsoft.com/office/drawing/2014/main" id="{C97E3F31-6785-4EE6-823C-CD6C9A98844A}"/>
              </a:ext>
            </a:extLst>
          </p:cNvPr>
          <p:cNvPicPr>
            <a:picLocks noChangeAspect="1"/>
          </p:cNvPicPr>
          <p:nvPr/>
        </p:nvPicPr>
        <p:blipFill>
          <a:blip r:embed="rId2"/>
          <a:stretch>
            <a:fillRect/>
          </a:stretch>
        </p:blipFill>
        <p:spPr>
          <a:xfrm>
            <a:off x="6084168" y="1772816"/>
            <a:ext cx="2877561" cy="2871465"/>
          </a:xfrm>
          <a:prstGeom prst="rect">
            <a:avLst/>
          </a:prstGeom>
        </p:spPr>
      </p:pic>
    </p:spTree>
    <p:extLst>
      <p:ext uri="{BB962C8B-B14F-4D97-AF65-F5344CB8AC3E}">
        <p14:creationId xmlns:p14="http://schemas.microsoft.com/office/powerpoint/2010/main" val="4051731135"/>
      </p:ext>
    </p:extLst>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12"/>
            <a:ext cx="8229600" cy="1185640"/>
          </a:xfrm>
        </p:spPr>
        <p:txBody>
          <a:bodyPr>
            <a:normAutofit/>
          </a:bodyPr>
          <a:lstStyle/>
          <a:p>
            <a:r>
              <a:rPr lang="en-GB" sz="5400" dirty="0">
                <a:solidFill>
                  <a:srgbClr val="C00000"/>
                </a:solidFill>
                <a:latin typeface="Broadway" pitchFamily="82" charset="0"/>
              </a:rPr>
              <a:t>Reading</a:t>
            </a:r>
          </a:p>
        </p:txBody>
      </p:sp>
      <p:pic>
        <p:nvPicPr>
          <p:cNvPr id="3074" name="Picture 2" descr="http://t0.gstatic.com/images?q=tbn:ANd9GcQU0XWN7EbPPbUFZ0PhtA447kCQMwvLQVCn8BgLjGtZGbamOqBmbA"/>
          <p:cNvPicPr>
            <a:picLocks noChangeAspect="1" noChangeArrowheads="1"/>
          </p:cNvPicPr>
          <p:nvPr/>
        </p:nvPicPr>
        <p:blipFill>
          <a:blip r:embed="rId3"/>
          <a:srcRect/>
          <a:stretch>
            <a:fillRect/>
          </a:stretch>
        </p:blipFill>
        <p:spPr bwMode="auto">
          <a:xfrm rot="791487">
            <a:off x="494492" y="593740"/>
            <a:ext cx="1458979" cy="2240863"/>
          </a:xfrm>
          <a:prstGeom prst="rect">
            <a:avLst/>
          </a:prstGeom>
          <a:noFill/>
        </p:spPr>
      </p:pic>
      <p:sp>
        <p:nvSpPr>
          <p:cNvPr id="3076" name="AutoShape 4" descr="data:image/jpeg;base64,/9j/4AAQSkZJRgABAQAAAQABAAD/2wBDAAkGBwgHBgkIBwgKCgkLDRYPDQwMDRsUFRAWIB0iIiAdHx8kKDQsJCYxJx8fLT0tMTU3Ojo6Iys/RD84QzQ5Ojf/2wBDAQoKCg0MDRoPDxo3JR8lNzc3Nzc3Nzc3Nzc3Nzc3Nzc3Nzc3Nzc3Nzc3Nzc3Nzc3Nzc3Nzc3Nzc3Nzc3Nzc3Nzf/wAARCACsAHEDASIAAhEBAxEB/8QAHAAAAQUBAQEAAAAAAAAAAAAABgABBAUHAgMI/8QASRAAAQMDAgIGBQcKBAQHAAAAAQIDBAAFEQYhEjEHEyJBUWEUMnGB0RUjNVJzkbIWQlNUYpKTobHBJDNy4Rc0Y8IIN0NkorPw/8QAGQEBAQEBAQEAAAAAAAAAAAAAAAEEAwIF/8QAKBEAAgIABgEDBAMAAAAAAAAAAAECAwQREiExURMiMtEUQWGBkbHB/9oADAMBAAIRAxEAPwDH7jOlpnyUplyAA8vA61Ww4j51Lsdt1Hf1PIsyJkxTIBcDbpykE4HM1WXP6RlfbL/EaJ+iu9Jsmr4jsqcYkFSXfSFFZCFfNLCOLHPtEY88UBXO2nUzLtwacanJctqAuYkuH5lJGQTvXo1YtVvXP5MbjzlzeoEjqA6eLqzjCufLcURaK1PEiM6ulXp1mY/LjIDTUtRIlFKj2T3nbFEJ1HYpXSHNlm5w2YUjT3oiXVFfVJcKUjg7JCtvIg7bEUKZneoOobE82xdxMiOuJ40IcdOSM89jVb8oTf1yR/FV8avNasRmrkhUS9sXRtxBVlguFLG/qDrFKV95obxQEj5Qm/rkj+Kr40vlCb+uSP4qvjUalQhc2mXKcU4VypBxjGXVfHyrq3S5ToddVKfO/LrVbd/jUazEBToPM4P9a7tfZ65n84H/AGoDu1y5Trri1ynzwjbLqu/31ZCTIA/5h/8Aiq+NU9qPVvOtq9Y8h7KsuVCHt6VI/WH/AOKfjXK5MjgV/iH+X6VXxrjB/wDwrlfqK/0mgDLrZH6Z7+IfjSrnNKgBbSMONcOkWBEmsoejvTylxtYyFDiOxrSXujsK6W0BOm8aXCeFRCcNE9STnnn18D21nOjJUeF0kQJUx5tiO1PKnHXVBKUjJ3JPKtMV0hP/APF4Rfyijfkv63EHGuqHzH18Z/zPOh6Mt6RYMW2a2u8G3spZjMu8LbaOSRwjl99G3Stpqy2e8aTZtluZjtzFf4hKM4c7TfPfzP30FdJUuPP11eZcJ9p+O49lDragpKhwjcEbGtk1YjRmq5FllydYQIy7akKQhEhs8Ryk75O3q0Bn3ThYrVp+/wAGPZ4LURlcYrUhvPaPF35NGNp6OLNqHoshOxITLN5fipcRKGQVLB5HfGDyPtoS6d7vbrzqGA9ap0aY2iLwqWw6FgHi5HBonja5gWHo2025BuEV6fDca6+Eh5JcLfaCwUg55Hv5HFADnSNp21Wvo+0zOh21ESdJCfSVYIWT1eSFA8jmrLo0sumnOju5X6/WVqcqG64pR34yhIBwNwK9+nPUVlvmnLSmz3KLKWmSXFNtOpUpCSg+sAcj399N0YT7E50a3Ox3e+Qrc5NddQeteQlaUqSBxAEjPfQFXeJ2lrtYXhpfQ1ziynSnqZyYxUhICxxbhR/NCh76HtBW2Lcdf2uLMZQ/ClrWHGz6q+wo428wDWsaLVpfSMSXHa17HnxnGuFqO/MRwMnckpTxYGc71lHRlc4sXV1lfuEhuO1HdUVuuqCUpT1awCSdhuQPeKgNE1Sej/TNxlRZ2hpq245SDKaYJZVxBJGFFY8ce0VmkZ+2XHVTbcJnq4D9zQGoyxjDKnRhGM79k451quq4eltTT5L8rpIU1EfKT6Aie2phPCANkE45jPLmayePBg2/WDC4kxLsKJc04kZSUraS6O3kbAYGaFZsF5g6BtOroGm39KMrkzUoU26kAISFKUkZyrPNJ5DvrNOlKNb7Hq+4QLfHbjx0Ib6thoYAy2kk/eTWyHpD0wvULsRy42/0cRUOsz+MFHWcSgpsq+sAEqG/eawvXchV21NcLhNlxJByEJfh7NOpSkBKhue7GR3HI7qELnrXfBNKvXrGP2fupUIDGlrLH1Fr1i0THHW2JUh1K1skBQwFHbII5gd1HV60N0aWK4u267amu0eU0AVNkA4BGRuGiO+hfox/82bcf/dPfgXWk6v6PtQ3PX6tTWiTZghBbLTc1bhyUoA7SQgjGc7ZqlRjOr4lihXctaYnvTreGkkPP+txd49VPl3VZ9GGkWtY35yHMckMwmGFPPPM4BTuABkgjfP8jWi9P0ViPp2zFEeMh4yCHVMoCQTwHPIcs130eCDonoulX68JeSq5KyQwE9aUHsN8Oe/cqHtqAz7pP0Wzo66RG7c+9IgS2OsaceUCriB7Q2AHek++p/RPoK261TcvlGRMZ9FKOD0ZSRnOc54knwo01cq1646JPT7Kl7NnOW0ySnrUpQMLCsZG6N/cKif+G8gIvgJxlTWD+9VBQ6Y6KXLjrS7We6OyGoFuGfSGSApzi3bxkEbpyTttihPWun41g1rMskV15yOw42hK3SCshSUk5IAH5x7q33Tuuo96a00Yxa9NuYWZaeHdAaQQoeR4ynGe4msY6Vu10rXPH6wx/wDWigC/UPRr0f6Z9FF81BdoplJUWtkqCuHGfVbP1hzoL1LadKQnojmlLtLntcKy+qRtwEEcOOwnbHF48q3jWts1Bc0286ccsoDbaw/8ptFfMJxw4SrHI55d1YHrvSl00e3BjXF2GtMlKuExnVL2RjnxJTjmKFDXT3RzaZmk2b9qq8uQI0gBaAhSEIQgnCSpSwdzse7GQKGta6W0laokZzSeoV3CQt4pdT6QhzgRwk5wgA8wBnzrTeh5q/p0PBcauUFcRfGWGn2VlbQ41Ap4goZGRkbbZqq6fn7aLHbmpSmF30LBSWdlJRjtnnkIJ5A99QhjRizNgZR+85pnIACCuQ+pRAPPb+tV5kPfpV/vGuCoqOVEk+dUhpnzXl95pV4UqAArl9Iyvtl/iNRsjwqRc/pGV9sv8RqNQDg4PKnKio5PPGN6bBp8EDlQHY4xhQSoHxAxXKVlPqlQ3zsantXMoQlBZGwxsrH9q79LhPf5zWD3kp/uKArUr4c42yMbHFdtJckPBIJKld5OcCuXQhTxDAUUE4TnnVmhKLfHK3MF07f7UB5zAxFaDKUILhHrEAn21W5xyFdOLU4tS1HJUcmuKAcnNOlfCNgM+Nc0qAVOO+mpx30Bo1KlSoABuf0jK+2X+I14JTnJ8KkXEZuUkf8AWX+I0eaA0myYyb1eW0qZUOKLHc9VYGQVrBG6fAd/M7c+dtsaoa5HuEHZLTEi9HujF3mUiVdmXEWxAykHs+kqzsB+z4kewUTXno6tMm7TJBlvx23HPm2IzCEobGBsMn+3xojgzQ84t1ZVlR2zucchWS9JTrv5XzgXVFs8Cko6zISCgbY7q+RRiMRicTJRlpSXWZutorognJZhNK6MYRbBg3WSkjmX46VJ/wDiaDb9pG7WJsvSmkOxth6QweJAztvyKfeBVZEuMyGtLkSU+ysHIKHCKPdI67kyJbVvurRfLvYQ6w0VLJ8FIGeIewe41uf1VXqzUl/DM68M9uGBFubabCn3FjKQcDw868VdbcH1cA9UbA9wrRdc6Gt1kt8u7oS7xO4S1CYI4WVE7uKP1P2R3nnjlmsV7qX0q/N5H2VopuhdHXDg4Tg4PJnioFJIOxGxpqsbqxhSXkDZWyvbVea6nkalSpUAqcd9NTjvoDRqVKlQAxZ7X8s6vRBUPmlylF47jhbSolZ28gffitE1FeW29Q2mzNqbZaWsKdSfVSACGkezIH3Chzo2TnWF1WfzGHcD2upH9CaH9bulzVlyUrfDoT7kpAH9KxTj5cTofCWf7exqg/HVqXLf9GpWtzA4V5Ch2dweyfD+VD2ubKLzwOwWSu4tAJwk56xvwPcME5z4ZydhXpoWbdLpb1mQyp0xV9WX1DdQxyVnmRtvz8ak3BS0PphOqw4s5eSDjCB6qD7d1Y/057q+ZCDoxDye6PpvTfVuuQXtGiS8oGc+F7epHPZHtWf+0H2irqbLt2gmVi1pbN2kIwnbjUlB71KOcDbkME1bXC7RbFblynU5UBhtvOC6vuHxPhWSXCc/cpr0uWriedVxLVjA8AB4ADYVuoduJk5We3rsw3quhaYLc0jRGoHNRsz7VenPSHFoUsLXsXEHAKfdnbyPlWc3WEq3XKTCcO7LhRk94HI/dV/0fsy4+oYMvqnERHlqYLhTgLKkq2GefIHavLpHbDerZRT/AOohtZ9vCB/autcVXiZQjw1n+zjPOdKk+U8ilMtCrf1KxlYwB7M1CPOmpVtMwqVKlQCpx301OO+gNGpUqVAQtASUMa3ltqODIS82keJ4gr/tqFra39XrRxt5XAxLW24F/sqwFH3Hi+6qN2S5DvbkllWHWZJWg+YVmtH1DCZ1rpyPcbYOKYyFFLZ2J5cTZ89tv96w3PxXqx8NZfBqr9dTh91uFWpbk5pixmfb2E+juqC1hsYIVkBX37HPtoDXqO13qQ22xEMeU4SeJPZBPn5mo+ntZEw16f1Ol163u/NhxIJdYPLcfnY+/wBtUU+xIss9xm7TEpSg/Npj9px5OAQodyQQeZOcjlsa5UYJRclZ7u+zo8VJZOHBc3y3u3aKwpLbiZCCQyeMlLwPMYPqnYb8v61RPWuHbY7Ei4SW3n1qVmCwsFaMdzigezn7/wC2kNS7RF0la13WSIqX446sLKlrIGw2SMq2xk4xv3UD6yspjPRp0MB6PNA4VtdoOL7iPb/UHxrphb224SWSTaRcTCLXkjz90Eum9RPakv0JhMCNHYhNrfURlxWccIAJ9QZKeQHLGaDtdykydVz1IVlCFBpO+ccIAP8AMGjK3sI0JpZ6VL4Rc5QwEZzhWOyj3cz51mDrinFqW4pSlqJKiTkk+NeqUrLpWR4Wy/042NxrUXy9zzpUqVbTMKlSpUAqcd9NTjvoDRqVKlQAHcNrlJP/AFl/iNGFhh3rSkBN9fU0zCeUlLsNfEXVo/NVw4wM5wCSOfLFCM11bF2fdaVwrQ+spI7jxGvCRIckOqdfdcddUcqW4oqUT5k14nBTjpfB6jLS81yas2bFqxK5Nsl+gXNacLWhKQ9y7wefPmkg7c6oJmgb/wBU1GRIhyGY5UGfnClQBOSMEbb748SaBkJWs9lKlEb7DNWsbUl7iN9Wzc5KUjuUrix99ZlRbXtXPbp/J3dtc95x3/AVStD3+6ymTMehx2mWUMNpDhc6ttIxgADfvPPmTVvGdsehIa46prsuUtYcLaSCriAxlKeSNs7k5oBVfb3dMsuXSQU4yQV8IP3VUpaWtwtoHEsE5Ao6LbFlbLbpfIV0IPOC3/Ja6ru8q73RT77yHGgPmA36qUHyO+fHO9UtWSW2oKON7C3iMBI7q703bZd6vkWBbgyJL6yG+tVwoGAScnwwDWqMVGKjHhHBycnmyqxTUb3PR94t4lOLTaHmmYInKcju8aHGispykj1jkVPhdHmoZ02ZDQ5Y+vjvBpxl17BUrgSrKRjJHCR/OvRMl2Z1gUsb0bjSV4OmnLwBaFREJcfDXW/OLQ2vq1LSnvTkc/PzqS5obUEeaqDIi23LLzDe6yEqLoPCQcctjn2HaoVKPZn5FLxrQIehtQvyUxOptiHA4+xmQtQx1OOIk49XBBB7xQnqS2v2e8SbfKVFW6zw8Soq+Jo5SFDhPsI9+apGkuAypUqVCADc/pGV9sv8RqNUm5/SMr7Zf4jUagPaPIcYXls89iD31M9PYcB9Ijg+BGDVbSoCdGcbFwSWgUoUcAH2fGmkOLizHVN4SV+Izsd6itL6txC/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lxLzCiu+aMdYg49jhGfI1hfoQ/wCHPyuJEkSTdTCI65XB1RaLhHD/AKt6M9P6LiXm42yKZk5Ds/T3yipz0g/8zxhCVewZoA9beYuU+3yozKH3pLdwS+0SUpceShLSh5AlH8818/6xiPQNSTo0i2N2xxKkkwmnA4lnKUkAKB32OffR9aNKQ27u03NF5UljTqbk9GiOq61UhSwlaU+Gd9vGgXW8eJE1RPYt65a4yFJ4DNSoOjsJJCuIA7EkDI5AUAUUq5386VAAdz+kZX2y/wARqNUm5/SMr7Zf4jUagFSpV0hKlqCUjJPIUBzVjO+cgx3O8YH8v9qdMRiMjjlqClncIBr2bkuKGI0RXAOWTgUBT0TdHF1hWTWdvuFzcU3Fb61Li0IKykKbWkHA3O6hUFch8f50MlPkc4rz6mLLz1Pzbo5g/D4UBoFqu2iLLqiO3bZrwtqrM7EkzfRVhS3VE9opxnOMd2KnP6m0jPvl7jybu+zbJVpjwW5QirKllGM9nhyOXfisifQ4ysoWCD4+PnmvMEjlQGjWp/RzukJ9hud8kxkN3ZyXFWiKtSnkBvgST2cDO+1S4usrVEZiLYmqRJj6UVBQepUeCWFhSU8sd2c8qy7JpFRPMmgNhn6y05edcG6u3ada2nLKmOmTEDiVMv8AHkpKUjKhgn9nIHuA+ka6xL3rK43C3vLfjO9UEOLQUlfC2hJJB35g0NZPjSyTzoDRsUqVKgAG5/SMr7Zf4jUajKXpyG5LfWp1/KnFE4Unx9leX5MQv0sj95PwoATFWTCUwoweUniec2QKvEaYhFQHWyOf1k/CpTlhjOSkKU8+eAZAynH9KAGgluMn0iX2317hPhSDk6SOJkBpvuJ76I1adiPSeNb0jKTsOJONvdUoWSP+lePvT8KAEibgyCokOJG5GAacdTOGQOrkJ5UW/IkfudeHvT8KiP6diIeS8h6QlfPZSR/agB5P+MaUw9gPt8j41VKGFEEYIPKjldgi+kodDz4VjGxT8KjyNNQlOqUXZGTvspPh7KADaVFv5MQv0sj95PwpfkxC/SyP3k/CgBKnHfRZ+TEL9LI/eT8KZWmoQGzsjl9ZPwoC7pVY/J7X1l/ePhSoD//Z"/>
          <p:cNvSpPr>
            <a:spLocks noChangeAspect="1" noChangeArrowheads="1"/>
          </p:cNvSpPr>
          <p:nvPr/>
        </p:nvSpPr>
        <p:spPr bwMode="auto">
          <a:xfrm>
            <a:off x="63500" y="-584200"/>
            <a:ext cx="790575" cy="11906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8" name="AutoShape 6" descr="data:image/jpeg;base64,/9j/4AAQSkZJRgABAQAAAQABAAD/2wBDAAkGBwgHBgkIBwgKCgkLDRYPDQwMDRsUFRAWIB0iIiAdHx8kKDQsJCYxJx8fLT0tMTU3Ojo6Iys/RD84QzQ5Ojf/2wBDAQoKCg0MDRoPDxo3JR8lNzc3Nzc3Nzc3Nzc3Nzc3Nzc3Nzc3Nzc3Nzc3Nzc3Nzc3Nzc3Nzc3Nzc3Nzc3Nzc3Nzf/wAARCACsAHEDASIAAhEBAxEB/8QAHAAAAQUBAQEAAAAAAAAAAAAABgABBAUHAgMI/8QASRAAAQMDAgIGBQcKBAQHAAAAAQIDBAAFEQYhEjEHEyJBUWEUMnGB0RUjNVJzkbIWQlNUYpKTobHBJDNy4Rc0Y8IIN0NkorPw/8QAGQEBAQEBAQEAAAAAAAAAAAAAAAEEAwIF/8QAKBEAAgIABgEDBAMAAAAAAAAAAAECAwQREiExURMiMtEUQWGBkbHB/9oADAMBAAIRAxEAPwDH7jOlpnyUplyAA8vA61Ww4j51Lsdt1Hf1PIsyJkxTIBcDbpykE4HM1WXP6RlfbL/EaJ+iu9Jsmr4jsqcYkFSXfSFFZCFfNLCOLHPtEY88UBXO2nUzLtwacanJctqAuYkuH5lJGQTvXo1YtVvXP5MbjzlzeoEjqA6eLqzjCufLcURaK1PEiM6ulXp1mY/LjIDTUtRIlFKj2T3nbFEJ1HYpXSHNlm5w2YUjT3oiXVFfVJcKUjg7JCtvIg7bEUKZneoOobE82xdxMiOuJ40IcdOSM89jVb8oTf1yR/FV8avNasRmrkhUS9sXRtxBVlguFLG/qDrFKV95obxQEj5Qm/rkj+Kr40vlCb+uSP4qvjUalQhc2mXKcU4VypBxjGXVfHyrq3S5ToddVKfO/LrVbd/jUazEBToPM4P9a7tfZ65n84H/AGoDu1y5Trri1ynzwjbLqu/31ZCTIA/5h/8Aiq+NU9qPVvOtq9Y8h7KsuVCHt6VI/WH/AOKfjXK5MjgV/iH+X6VXxrjB/wDwrlfqK/0mgDLrZH6Z7+IfjSrnNKgBbSMONcOkWBEmsoejvTylxtYyFDiOxrSXujsK6W0BOm8aXCeFRCcNE9STnnn18D21nOjJUeF0kQJUx5tiO1PKnHXVBKUjJ3JPKtMV0hP/APF4Rfyijfkv63EHGuqHzH18Z/zPOh6Mt6RYMW2a2u8G3spZjMu8LbaOSRwjl99G3Stpqy2e8aTZtluZjtzFf4hKM4c7TfPfzP30FdJUuPP11eZcJ9p+O49lDragpKhwjcEbGtk1YjRmq5FllydYQIy7akKQhEhs8Ryk75O3q0Bn3ThYrVp+/wAGPZ4LURlcYrUhvPaPF35NGNp6OLNqHoshOxITLN5fipcRKGQVLB5HfGDyPtoS6d7vbrzqGA9ap0aY2iLwqWw6FgHi5HBonja5gWHo2025BuEV6fDca6+Eh5JcLfaCwUg55Hv5HFADnSNp21Wvo+0zOh21ESdJCfSVYIWT1eSFA8jmrLo0sumnOju5X6/WVqcqG64pR34yhIBwNwK9+nPUVlvmnLSmz3KLKWmSXFNtOpUpCSg+sAcj399N0YT7E50a3Ox3e+Qrc5NddQeteQlaUqSBxAEjPfQFXeJ2lrtYXhpfQ1ziynSnqZyYxUhICxxbhR/NCh76HtBW2Lcdf2uLMZQ/ClrWHGz6q+wo428wDWsaLVpfSMSXHa17HnxnGuFqO/MRwMnckpTxYGc71lHRlc4sXV1lfuEhuO1HdUVuuqCUpT1awCSdhuQPeKgNE1Sej/TNxlRZ2hpq245SDKaYJZVxBJGFFY8ce0VmkZ+2XHVTbcJnq4D9zQGoyxjDKnRhGM79k451quq4eltTT5L8rpIU1EfKT6Aie2phPCANkE45jPLmayePBg2/WDC4kxLsKJc04kZSUraS6O3kbAYGaFZsF5g6BtOroGm39KMrkzUoU26kAISFKUkZyrPNJ5DvrNOlKNb7Hq+4QLfHbjx0Ib6thoYAy2kk/eTWyHpD0wvULsRy42/0cRUOsz+MFHWcSgpsq+sAEqG/eawvXchV21NcLhNlxJByEJfh7NOpSkBKhue7GR3HI7qELnrXfBNKvXrGP2fupUIDGlrLH1Fr1i0THHW2JUh1K1skBQwFHbII5gd1HV60N0aWK4u267amu0eU0AVNkA4BGRuGiO+hfox/82bcf/dPfgXWk6v6PtQ3PX6tTWiTZghBbLTc1bhyUoA7SQgjGc7ZqlRjOr4lihXctaYnvTreGkkPP+txd49VPl3VZ9GGkWtY35yHMckMwmGFPPPM4BTuABkgjfP8jWi9P0ViPp2zFEeMh4yCHVMoCQTwHPIcs130eCDonoulX68JeSq5KyQwE9aUHsN8Oe/cqHtqAz7pP0Wzo66RG7c+9IgS2OsaceUCriB7Q2AHek++p/RPoK261TcvlGRMZ9FKOD0ZSRnOc54knwo01cq1646JPT7Kl7NnOW0ySnrUpQMLCsZG6N/cKif+G8gIvgJxlTWD+9VBQ6Y6KXLjrS7We6OyGoFuGfSGSApzi3bxkEbpyTttihPWun41g1rMskV15yOw42hK3SCshSUk5IAH5x7q33Tuuo96a00Yxa9NuYWZaeHdAaQQoeR4ynGe4msY6Vu10rXPH6wx/wDWigC/UPRr0f6Z9FF81BdoplJUWtkqCuHGfVbP1hzoL1LadKQnojmlLtLntcKy+qRtwEEcOOwnbHF48q3jWts1Bc0286ccsoDbaw/8ptFfMJxw4SrHI55d1YHrvSl00e3BjXF2GtMlKuExnVL2RjnxJTjmKFDXT3RzaZmk2b9qq8uQI0gBaAhSEIQgnCSpSwdzse7GQKGta6W0laokZzSeoV3CQt4pdT6QhzgRwk5wgA8wBnzrTeh5q/p0PBcauUFcRfGWGn2VlbQ41Ap4goZGRkbbZqq6fn7aLHbmpSmF30LBSWdlJRjtnnkIJ5A99QhjRizNgZR+85pnIACCuQ+pRAPPb+tV5kPfpV/vGuCoqOVEk+dUhpnzXl95pV4UqAArl9Iyvtl/iNRsjwqRc/pGV9sv8RqNQDg4PKnKio5PPGN6bBp8EDlQHY4xhQSoHxAxXKVlPqlQ3zsantXMoQlBZGwxsrH9q79LhPf5zWD3kp/uKArUr4c42yMbHFdtJckPBIJKld5OcCuXQhTxDAUUE4TnnVmhKLfHK3MF07f7UB5zAxFaDKUILhHrEAn21W5xyFdOLU4tS1HJUcmuKAcnNOlfCNgM+Nc0qAVOO+mpx30Bo1KlSoABuf0jK+2X+I14JTnJ8KkXEZuUkf8AWX+I0eaA0myYyb1eW0qZUOKLHc9VYGQVrBG6fAd/M7c+dtsaoa5HuEHZLTEi9HujF3mUiVdmXEWxAykHs+kqzsB+z4kewUTXno6tMm7TJBlvx23HPm2IzCEobGBsMn+3xojgzQ84t1ZVlR2zucchWS9JTrv5XzgXVFs8Cko6zISCgbY7q+RRiMRicTJRlpSXWZutorognJZhNK6MYRbBg3WSkjmX46VJ/wDiaDb9pG7WJsvSmkOxth6QweJAztvyKfeBVZEuMyGtLkSU+ysHIKHCKPdI67kyJbVvurRfLvYQ6w0VLJ8FIGeIewe41uf1VXqzUl/DM68M9uGBFubabCn3FjKQcDw868VdbcH1cA9UbA9wrRdc6Gt1kt8u7oS7xO4S1CYI4WVE7uKP1P2R3nnjlmsV7qX0q/N5H2VopuhdHXDg4Tg4PJnioFJIOxGxpqsbqxhSXkDZWyvbVea6nkalSpUAqcd9NTjvoDRqVKlQAxZ7X8s6vRBUPmlylF47jhbSolZ28gffitE1FeW29Q2mzNqbZaWsKdSfVSACGkezIH3Chzo2TnWF1WfzGHcD2upH9CaH9bulzVlyUrfDoT7kpAH9KxTj5cTofCWf7exqg/HVqXLf9GpWtzA4V5Ch2dweyfD+VD2ubKLzwOwWSu4tAJwk56xvwPcME5z4ZydhXpoWbdLpb1mQyp0xV9WX1DdQxyVnmRtvz8ak3BS0PphOqw4s5eSDjCB6qD7d1Y/057q+ZCDoxDye6PpvTfVuuQXtGiS8oGc+F7epHPZHtWf+0H2irqbLt2gmVi1pbN2kIwnbjUlB71KOcDbkME1bXC7RbFblynU5UBhtvOC6vuHxPhWSXCc/cpr0uWriedVxLVjA8AB4ADYVuoduJk5We3rsw3quhaYLc0jRGoHNRsz7VenPSHFoUsLXsXEHAKfdnbyPlWc3WEq3XKTCcO7LhRk94HI/dV/0fsy4+oYMvqnERHlqYLhTgLKkq2GefIHavLpHbDerZRT/AOohtZ9vCB/autcVXiZQjw1n+zjPOdKk+U8ilMtCrf1KxlYwB7M1CPOmpVtMwqVKlQCpx301OO+gNGpUqVAQtASUMa3ltqODIS82keJ4gr/tqFra39XrRxt5XAxLW24F/sqwFH3Hi+6qN2S5DvbkllWHWZJWg+YVmtH1DCZ1rpyPcbYOKYyFFLZ2J5cTZ89tv96w3PxXqx8NZfBqr9dTh91uFWpbk5pixmfb2E+juqC1hsYIVkBX37HPtoDXqO13qQ22xEMeU4SeJPZBPn5mo+ntZEw16f1Ol163u/NhxIJdYPLcfnY+/wBtUU+xIss9xm7TEpSg/Npj9px5OAQodyQQeZOcjlsa5UYJRclZ7u+zo8VJZOHBc3y3u3aKwpLbiZCCQyeMlLwPMYPqnYb8v61RPWuHbY7Ei4SW3n1qVmCwsFaMdzigezn7/wC2kNS7RF0la13WSIqX446sLKlrIGw2SMq2xk4xv3UD6yspjPRp0MB6PNA4VtdoOL7iPb/UHxrphb224SWSTaRcTCLXkjz90Eum9RPakv0JhMCNHYhNrfURlxWccIAJ9QZKeQHLGaDtdykydVz1IVlCFBpO+ccIAP8AMGjK3sI0JpZ6VL4Rc5QwEZzhWOyj3cz51mDrinFqW4pSlqJKiTkk+NeqUrLpWR4Wy/042NxrUXy9zzpUqVbTMKlSpUAqcd9NTjvoDRqVKlQAHcNrlJP/AFl/iNGFhh3rSkBN9fU0zCeUlLsNfEXVo/NVw4wM5wCSOfLFCM11bF2fdaVwrQ+spI7jxGvCRIckOqdfdcddUcqW4oqUT5k14nBTjpfB6jLS81yas2bFqxK5Nsl+gXNacLWhKQ9y7wefPmkg7c6oJmgb/wBU1GRIhyGY5UGfnClQBOSMEbb748SaBkJWs9lKlEb7DNWsbUl7iN9Wzc5KUjuUrix99ZlRbXtXPbp/J3dtc95x3/AVStD3+6ymTMehx2mWUMNpDhc6ttIxgADfvPPmTVvGdsehIa46prsuUtYcLaSCriAxlKeSNs7k5oBVfb3dMsuXSQU4yQV8IP3VUpaWtwtoHEsE5Ao6LbFlbLbpfIV0IPOC3/Ja6ru8q73RT77yHGgPmA36qUHyO+fHO9UtWSW2oKON7C3iMBI7q703bZd6vkWBbgyJL6yG+tVwoGAScnwwDWqMVGKjHhHBycnmyqxTUb3PR94t4lOLTaHmmYInKcju8aHGispykj1jkVPhdHmoZ02ZDQ5Y+vjvBpxl17BUrgSrKRjJHCR/OvRMl2Z1gUsb0bjSV4OmnLwBaFREJcfDXW/OLQ2vq1LSnvTkc/PzqS5obUEeaqDIi23LLzDe6yEqLoPCQcctjn2HaoVKPZn5FLxrQIehtQvyUxOptiHA4+xmQtQx1OOIk49XBBB7xQnqS2v2e8SbfKVFW6zw8Soq+Jo5SFDhPsI9+apGkuAypUqVCADc/pGV9sv8RqNUm5/SMr7Zf4jUagPaPIcYXls89iD31M9PYcB9Ijg+BGDVbSoCdGcbFwSWgUoUcAH2fGmkOLizHVN4SV+Izsd6itL6txC/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lxLzCiu+aMdYg49jhGfI1hfoQ/wCHPyuJEkSTdTCI65XB1RaLhHD/AKt6M9P6LiXm42yKZk5Ds/T3yipz0g/8zxhCVewZoA9beYuU+3yozKH3pLdwS+0SUpceShLSh5AlH8818/6xiPQNSTo0i2N2xxKkkwmnA4lnKUkAKB32OffR9aNKQ27u03NF5UljTqbk9GiOq61UhSwlaU+Gd9vGgXW8eJE1RPYt65a4yFJ4DNSoOjsJJCuIA7EkDI5AUAUUq5386VAAdz+kZX2y/wARqNUm5/SMr7Zf4jUagFSpV0hKlqCUjJPIUBzVjO+cgx3O8YH8v9qdMRiMjjlqClncIBr2bkuKGI0RXAOWTgUBT0TdHF1hWTWdvuFzcU3Fb61Li0IKykKbWkHA3O6hUFch8f50MlPkc4rz6mLLz1Pzbo5g/D4UBoFqu2iLLqiO3bZrwtqrM7EkzfRVhS3VE9opxnOMd2KnP6m0jPvl7jybu+zbJVpjwW5QirKllGM9nhyOXfisifQ4ysoWCD4+PnmvMEjlQGjWp/RzukJ9hud8kxkN3ZyXFWiKtSnkBvgST2cDO+1S4usrVEZiLYmqRJj6UVBQepUeCWFhSU8sd2c8qy7JpFRPMmgNhn6y05edcG6u3ada2nLKmOmTEDiVMv8AHkpKUjKhgn9nIHuA+ka6xL3rK43C3vLfjO9UEOLQUlfC2hJJB35g0NZPjSyTzoDRsUqVKgAG5/SMr7Zf4jUajKXpyG5LfWp1/KnFE4Unx9leX5MQv0sj95PwoATFWTCUwoweUniec2QKvEaYhFQHWyOf1k/CpTlhjOSkKU8+eAZAynH9KAGgluMn0iX2317hPhSDk6SOJkBpvuJ76I1adiPSeNb0jKTsOJONvdUoWSP+lePvT8KAEibgyCokOJG5GAacdTOGQOrkJ5UW/IkfudeHvT8KiP6diIeS8h6QlfPZSR/agB5P+MaUw9gPt8j41VKGFEEYIPKjldgi+kodDz4VjGxT8KjyNNQlOqUXZGTvspPh7KADaVFv5MQv0sj95PwpfkxC/SyP3k/CgBKnHfRZ+TEL9LI/eT8KZWmoQGzsjl9ZPwoC7pVY/J7X1l/ePhSoD//Z"/>
          <p:cNvSpPr>
            <a:spLocks noChangeAspect="1" noChangeArrowheads="1"/>
          </p:cNvSpPr>
          <p:nvPr/>
        </p:nvSpPr>
        <p:spPr bwMode="auto">
          <a:xfrm>
            <a:off x="63500" y="-584200"/>
            <a:ext cx="790575" cy="11906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50" name="Picture 2" descr="http://img3.wikia.nocookie.net/__cb20101024103857/thehungergames/images/thumb/1/16/HG-CF-MJ-Tril.png/280px-HG-CF-MJ-Tril.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8528" y="1196752"/>
            <a:ext cx="3552787" cy="192865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michaelmorpurgo.com/images/uploads/book-covers/_large/Listen-to-the-Moon-jacke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02608">
            <a:off x="1571380" y="1302836"/>
            <a:ext cx="1420647" cy="22218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iamo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072200">
            <a:off x="6537244" y="1747484"/>
            <a:ext cx="142875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1613" y="3405194"/>
            <a:ext cx="2114550" cy="3267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7" y="548680"/>
            <a:ext cx="8424936" cy="6370975"/>
          </a:xfrm>
          <a:prstGeom prst="rect">
            <a:avLst/>
          </a:prstGeom>
          <a:noFill/>
        </p:spPr>
        <p:txBody>
          <a:bodyPr wrap="square" rtlCol="0">
            <a:spAutoFit/>
          </a:bodyPr>
          <a:lstStyle/>
          <a:p>
            <a:r>
              <a:rPr lang="en-GB" sz="2400" dirty="0">
                <a:latin typeface="XCCW Joined PC1a" panose="03050602040000000000" pitchFamily="66" charset="0"/>
              </a:rPr>
              <a:t>Children need to develop the skills to read with speed, stamina and understanding. It is important that children continue to read daily from a range of texts (fiction, non-fiction and poetry). In year 6, children will have a reading journal. The purpose of this is to encourage reading for meaning. In the journal, children will create a piece of writing after they have finished a book. This could be: a letter from a character; turning a chapter into a playscript; writing a review for a magazine or writing a detailed description of a setting. Any other ideas are welcome.</a:t>
            </a:r>
          </a:p>
          <a:p>
            <a:endParaRPr lang="en-GB" sz="2400" u="sng" dirty="0">
              <a:latin typeface="XCCW Joined PC1a" panose="03050602040000000000" pitchFamily="66" charset="0"/>
            </a:endParaRPr>
          </a:p>
          <a:p>
            <a:r>
              <a:rPr lang="en-GB" sz="2400" u="sng" dirty="0">
                <a:latin typeface="XCCW Joined PC1a" panose="03050602040000000000" pitchFamily="66" charset="0"/>
              </a:rPr>
              <a:t>Key Reading Skills:</a:t>
            </a:r>
          </a:p>
          <a:p>
            <a:r>
              <a:rPr lang="en-GB" sz="2400" dirty="0">
                <a:latin typeface="XCCW Joined PC1a" panose="03050602040000000000" pitchFamily="66" charset="0"/>
              </a:rPr>
              <a:t>Scanning</a:t>
            </a:r>
          </a:p>
          <a:p>
            <a:r>
              <a:rPr lang="en-GB" sz="2400" dirty="0">
                <a:latin typeface="XCCW Joined PC1a" panose="03050602040000000000" pitchFamily="66" charset="0"/>
              </a:rPr>
              <a:t>Skimming</a:t>
            </a:r>
          </a:p>
          <a:p>
            <a:r>
              <a:rPr lang="en-GB" sz="2400" dirty="0">
                <a:latin typeface="XCCW Joined PC1a" panose="03050602040000000000" pitchFamily="66" charset="0"/>
              </a:rPr>
              <a:t>Retrieving</a:t>
            </a:r>
          </a:p>
          <a:p>
            <a:r>
              <a:rPr lang="en-GB" sz="2400" dirty="0">
                <a:latin typeface="XCCW Joined PC1a" panose="03050602040000000000" pitchFamily="66" charset="0"/>
              </a:rPr>
              <a:t>Summarising</a:t>
            </a:r>
          </a:p>
          <a:p>
            <a:r>
              <a:rPr lang="en-GB" sz="2400" dirty="0">
                <a:latin typeface="XCCW Joined PC1a" panose="03050602040000000000" pitchFamily="66" charset="0"/>
              </a:rPr>
              <a:t>Context clues</a:t>
            </a:r>
          </a:p>
          <a:p>
            <a:r>
              <a:rPr lang="en-GB" sz="2400" dirty="0">
                <a:latin typeface="XCCW Joined PC1a" panose="03050602040000000000" pitchFamily="66" charset="0"/>
              </a:rPr>
              <a:t>Inference</a:t>
            </a:r>
          </a:p>
        </p:txBody>
      </p:sp>
    </p:spTree>
    <p:extLst>
      <p:ext uri="{BB962C8B-B14F-4D97-AF65-F5344CB8AC3E}">
        <p14:creationId xmlns:p14="http://schemas.microsoft.com/office/powerpoint/2010/main" val="426585683"/>
      </p:ext>
    </p:extLst>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4" y="2564904"/>
            <a:ext cx="9047130"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22247747"/>
      </p:ext>
    </p:extLst>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5439590"/>
            <a:ext cx="8229600" cy="1252728"/>
          </a:xfrm>
        </p:spPr>
        <p:txBody>
          <a:bodyPr/>
          <a:lstStyle/>
          <a:p>
            <a:r>
              <a:rPr lang="en-GB" dirty="0">
                <a:solidFill>
                  <a:schemeClr val="tx2"/>
                </a:solidFill>
              </a:rPr>
              <a:t>Get hooked on </a:t>
            </a:r>
            <a:r>
              <a:rPr lang="en-GB" dirty="0" err="1">
                <a:solidFill>
                  <a:schemeClr val="tx2"/>
                </a:solidFill>
              </a:rPr>
              <a:t>books!</a:t>
            </a:r>
            <a:r>
              <a:rPr lang="en-GB" dirty="0" err="1"/>
              <a:t>KGE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23958"/>
            <a:ext cx="5015632" cy="5015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8282928"/>
      </p:ext>
    </p:extLst>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30" name="Picture 6" descr="FREE VIPERS display posters and... - The Literacy Shed | Facebook">
            <a:extLst>
              <a:ext uri="{FF2B5EF4-FFF2-40B4-BE49-F238E27FC236}">
                <a16:creationId xmlns:a16="http://schemas.microsoft.com/office/drawing/2014/main" id="{1DE9BEC9-7D12-4C6E-9F39-F3A40D3CFB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856984" cy="655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769673"/>
      </p:ext>
    </p:extLst>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r>
              <a:rPr lang="en-GB" dirty="0">
                <a:solidFill>
                  <a:srgbClr val="C00000"/>
                </a:solidFill>
                <a:latin typeface="Britannic Bold" pitchFamily="34" charset="0"/>
              </a:rPr>
              <a:t>Writing</a:t>
            </a:r>
          </a:p>
        </p:txBody>
      </p:sp>
      <p:pic>
        <p:nvPicPr>
          <p:cNvPr id="16386" name="Picture 2" descr="Advertisements Success Criteria Poster/Mat">
            <a:hlinkClick r:id="rId2"/>
          </p:cNvPr>
          <p:cNvPicPr>
            <a:picLocks noChangeAspect="1" noChangeArrowheads="1"/>
          </p:cNvPicPr>
          <p:nvPr/>
        </p:nvPicPr>
        <p:blipFill>
          <a:blip r:embed="rId3"/>
          <a:srcRect/>
          <a:stretch>
            <a:fillRect/>
          </a:stretch>
        </p:blipFill>
        <p:spPr bwMode="auto">
          <a:xfrm>
            <a:off x="857224" y="302873"/>
            <a:ext cx="1571636" cy="1173490"/>
          </a:xfrm>
          <a:prstGeom prst="rect">
            <a:avLst/>
          </a:prstGeom>
          <a:noFill/>
        </p:spPr>
      </p:pic>
      <p:pic>
        <p:nvPicPr>
          <p:cNvPr id="16388" name="Picture 4" descr="Balanced Argument Success Criteria Poster/Mat">
            <a:hlinkClick r:id="rId4"/>
          </p:cNvPr>
          <p:cNvPicPr>
            <a:picLocks noChangeAspect="1" noChangeArrowheads="1"/>
          </p:cNvPicPr>
          <p:nvPr/>
        </p:nvPicPr>
        <p:blipFill>
          <a:blip r:embed="rId5"/>
          <a:srcRect/>
          <a:stretch>
            <a:fillRect/>
          </a:stretch>
        </p:blipFill>
        <p:spPr bwMode="auto">
          <a:xfrm>
            <a:off x="1857356" y="1071546"/>
            <a:ext cx="1571636" cy="1204922"/>
          </a:xfrm>
          <a:prstGeom prst="rect">
            <a:avLst/>
          </a:prstGeom>
          <a:noFill/>
        </p:spPr>
      </p:pic>
      <p:pic>
        <p:nvPicPr>
          <p:cNvPr id="16390" name="Picture 6" descr="Diary Success Criteria Poster/Mat">
            <a:hlinkClick r:id="rId6"/>
          </p:cNvPr>
          <p:cNvPicPr>
            <a:picLocks noChangeAspect="1" noChangeArrowheads="1"/>
          </p:cNvPicPr>
          <p:nvPr/>
        </p:nvPicPr>
        <p:blipFill>
          <a:blip r:embed="rId7"/>
          <a:srcRect/>
          <a:stretch>
            <a:fillRect/>
          </a:stretch>
        </p:blipFill>
        <p:spPr bwMode="auto">
          <a:xfrm>
            <a:off x="428596" y="1500174"/>
            <a:ext cx="1428750" cy="1104901"/>
          </a:xfrm>
          <a:prstGeom prst="rect">
            <a:avLst/>
          </a:prstGeom>
          <a:noFill/>
        </p:spPr>
      </p:pic>
      <p:pic>
        <p:nvPicPr>
          <p:cNvPr id="16392" name="Picture 8" descr="Instructions Success Criteria Poster/Mat">
            <a:hlinkClick r:id="rId8"/>
          </p:cNvPr>
          <p:cNvPicPr>
            <a:picLocks noChangeAspect="1" noChangeArrowheads="1"/>
          </p:cNvPicPr>
          <p:nvPr/>
        </p:nvPicPr>
        <p:blipFill>
          <a:blip r:embed="rId9"/>
          <a:srcRect/>
          <a:stretch>
            <a:fillRect/>
          </a:stretch>
        </p:blipFill>
        <p:spPr bwMode="auto">
          <a:xfrm>
            <a:off x="7715250" y="357166"/>
            <a:ext cx="1428750" cy="1095376"/>
          </a:xfrm>
          <a:prstGeom prst="rect">
            <a:avLst/>
          </a:prstGeom>
          <a:noFill/>
        </p:spPr>
      </p:pic>
      <p:pic>
        <p:nvPicPr>
          <p:cNvPr id="16394" name="Picture 10" descr="Letter of Complaint Success Criteria Poster/Mat">
            <a:hlinkClick r:id="rId10"/>
          </p:cNvPr>
          <p:cNvPicPr>
            <a:picLocks noChangeAspect="1" noChangeArrowheads="1"/>
          </p:cNvPicPr>
          <p:nvPr/>
        </p:nvPicPr>
        <p:blipFill>
          <a:blip r:embed="rId11"/>
          <a:srcRect/>
          <a:stretch>
            <a:fillRect/>
          </a:stretch>
        </p:blipFill>
        <p:spPr bwMode="auto">
          <a:xfrm>
            <a:off x="5786446" y="357166"/>
            <a:ext cx="1428750" cy="1095376"/>
          </a:xfrm>
          <a:prstGeom prst="rect">
            <a:avLst/>
          </a:prstGeom>
          <a:noFill/>
        </p:spPr>
      </p:pic>
      <p:pic>
        <p:nvPicPr>
          <p:cNvPr id="16396" name="Picture 12" descr="Non-Chronological Report Success Criteria Poster/Mat">
            <a:hlinkClick r:id="rId12"/>
          </p:cNvPr>
          <p:cNvPicPr>
            <a:picLocks noChangeAspect="1" noChangeArrowheads="1"/>
          </p:cNvPicPr>
          <p:nvPr/>
        </p:nvPicPr>
        <p:blipFill>
          <a:blip r:embed="rId13"/>
          <a:srcRect/>
          <a:stretch>
            <a:fillRect/>
          </a:stretch>
        </p:blipFill>
        <p:spPr bwMode="auto">
          <a:xfrm>
            <a:off x="5429256" y="1714488"/>
            <a:ext cx="1571636" cy="1194443"/>
          </a:xfrm>
          <a:prstGeom prst="rect">
            <a:avLst/>
          </a:prstGeom>
          <a:noFill/>
        </p:spPr>
      </p:pic>
      <p:pic>
        <p:nvPicPr>
          <p:cNvPr id="16398" name="Picture 14" descr="Playscript Success Criteria Poster/Mat">
            <a:hlinkClick r:id="rId14"/>
          </p:cNvPr>
          <p:cNvPicPr>
            <a:picLocks noChangeAspect="1" noChangeArrowheads="1"/>
          </p:cNvPicPr>
          <p:nvPr/>
        </p:nvPicPr>
        <p:blipFill>
          <a:blip r:embed="rId15"/>
          <a:srcRect/>
          <a:stretch>
            <a:fillRect/>
          </a:stretch>
        </p:blipFill>
        <p:spPr bwMode="auto">
          <a:xfrm>
            <a:off x="6715140" y="1285860"/>
            <a:ext cx="1428750" cy="1085850"/>
          </a:xfrm>
          <a:prstGeom prst="rect">
            <a:avLst/>
          </a:prstGeom>
          <a:noFill/>
        </p:spPr>
      </p:pic>
      <p:pic>
        <p:nvPicPr>
          <p:cNvPr id="16400" name="Picture 16" descr="Recount Success Criteria Poster/Mat">
            <a:hlinkClick r:id="rId16"/>
          </p:cNvPr>
          <p:cNvPicPr>
            <a:picLocks noChangeAspect="1" noChangeArrowheads="1"/>
          </p:cNvPicPr>
          <p:nvPr/>
        </p:nvPicPr>
        <p:blipFill>
          <a:blip r:embed="rId17"/>
          <a:srcRect/>
          <a:stretch>
            <a:fillRect/>
          </a:stretch>
        </p:blipFill>
        <p:spPr bwMode="auto">
          <a:xfrm>
            <a:off x="3071802" y="1500174"/>
            <a:ext cx="1619253" cy="1230634"/>
          </a:xfrm>
          <a:prstGeom prst="rect">
            <a:avLst/>
          </a:prstGeom>
          <a:noFill/>
        </p:spPr>
      </p:pic>
      <p:pic>
        <p:nvPicPr>
          <p:cNvPr id="16403" name="Picture 19" descr="Story Writing Success Criteria Poster/Mat">
            <a:hlinkClick r:id="rId18"/>
          </p:cNvPr>
          <p:cNvPicPr>
            <a:picLocks noChangeAspect="1" noChangeArrowheads="1"/>
          </p:cNvPicPr>
          <p:nvPr/>
        </p:nvPicPr>
        <p:blipFill>
          <a:blip r:embed="rId19"/>
          <a:srcRect/>
          <a:stretch>
            <a:fillRect/>
          </a:stretch>
        </p:blipFill>
        <p:spPr bwMode="auto">
          <a:xfrm>
            <a:off x="7715250" y="1785926"/>
            <a:ext cx="1428750" cy="1085850"/>
          </a:xfrm>
          <a:prstGeom prst="rect">
            <a:avLst/>
          </a:prstGeom>
          <a:noFill/>
        </p:spPr>
      </p:pic>
      <p:pic>
        <p:nvPicPr>
          <p:cNvPr id="3" name="Picture 2" descr="http://www.keepcalmandposters.com/posters/2465979.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029175" y="1828785"/>
            <a:ext cx="1660028" cy="221224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2D867B1-F5B3-4A13-9AA5-F9530D116CB0}"/>
              </a:ext>
            </a:extLst>
          </p:cNvPr>
          <p:cNvSpPr/>
          <p:nvPr/>
        </p:nvSpPr>
        <p:spPr>
          <a:xfrm>
            <a:off x="267540" y="4323216"/>
            <a:ext cx="8424936" cy="1631216"/>
          </a:xfrm>
          <a:prstGeom prst="rect">
            <a:avLst/>
          </a:prstGeom>
        </p:spPr>
        <p:txBody>
          <a:bodyPr wrap="square">
            <a:spAutoFit/>
          </a:bodyPr>
          <a:lstStyle/>
          <a:p>
            <a:pPr algn="ctr"/>
            <a:r>
              <a:rPr lang="en-GB" sz="2000" dirty="0">
                <a:latin typeface="XCCW Joined PC1a" panose="03050602040000000000" pitchFamily="66" charset="0"/>
              </a:rPr>
              <a:t>Throughout the year, year 6 children will practise writing from a range of genres (see above). These will often be based on a class novel. In the first half of the autumn term, year 6 will be reading ‘Kensuke’s Kingdom’ by Michael Morpurgo’. It would be beneficial for all children to have their own copy of this novel to use during lessons. Writing is teacher assessed throughout the year.</a:t>
            </a:r>
            <a:endParaRPr lang="en-GB" sz="2000" dirty="0"/>
          </a:p>
        </p:txBody>
      </p:sp>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sz="2000" dirty="0"/>
          </a:p>
        </p:txBody>
      </p:sp>
      <p:sp>
        <p:nvSpPr>
          <p:cNvPr id="3" name="Rectangle 2">
            <a:extLst>
              <a:ext uri="{FF2B5EF4-FFF2-40B4-BE49-F238E27FC236}">
                <a16:creationId xmlns:a16="http://schemas.microsoft.com/office/drawing/2014/main" id="{38D3AC8C-8386-4DAD-9E37-76FB93F841AA}"/>
              </a:ext>
            </a:extLst>
          </p:cNvPr>
          <p:cNvSpPr/>
          <p:nvPr/>
        </p:nvSpPr>
        <p:spPr>
          <a:xfrm>
            <a:off x="575556" y="44624"/>
            <a:ext cx="7992888" cy="6878806"/>
          </a:xfrm>
          <a:prstGeom prst="rect">
            <a:avLst/>
          </a:prstGeom>
        </p:spPr>
        <p:txBody>
          <a:bodyPr wrap="square">
            <a:spAutoFit/>
          </a:bodyPr>
          <a:lstStyle/>
          <a:p>
            <a:endParaRPr lang="en-GB" sz="1600" dirty="0"/>
          </a:p>
          <a:p>
            <a:r>
              <a:rPr lang="en-GB" sz="1700" dirty="0"/>
              <a:t>The gloomy silhouettes suddenly disappeared, as the crescent moon was released from its prison. The light shone weakly onto the building opposite… just enough for the killer to search the derelict alleyway below him. The assassin gave a sinister grin, his shaggy dark coat hiding him from anyone who dared to enter his domain.</a:t>
            </a:r>
          </a:p>
          <a:p>
            <a:r>
              <a:rPr lang="en-GB" sz="1700" dirty="0"/>
              <a:t>“Anytime now,” the murderer thought to himself.</a:t>
            </a:r>
          </a:p>
          <a:p>
            <a:r>
              <a:rPr lang="en-GB" sz="1700" dirty="0"/>
              <a:t>He lay low in the darkness, his eyes fixed upon the street in which the unfortunate culprit would creep out onto, waiting for the moment when he would strike. Blood raced through his body, his pulse quickening with every moment that passed.</a:t>
            </a:r>
          </a:p>
          <a:p>
            <a:r>
              <a:rPr lang="en-GB" sz="1700" dirty="0"/>
              <a:t>After what felt like an eternity, with his limbs aching, the building to the right of him began to shake, before long doing so more vigorously and emitting odd noises: GRACK! RACKT!</a:t>
            </a:r>
          </a:p>
          <a:p>
            <a:r>
              <a:rPr lang="en-GB" sz="1700" dirty="0"/>
              <a:t>“Finally,” smiled the assassin, “my time to shine.”</a:t>
            </a:r>
          </a:p>
          <a:p>
            <a:r>
              <a:rPr lang="en-GB" sz="1700" dirty="0"/>
              <a:t>Without warning, the noises abruptly came to a halt. Tensing his body, he steadied his legs, crouching low, preparing to pounce. And then…. out flew a piece of sewage.</a:t>
            </a:r>
          </a:p>
          <a:p>
            <a:r>
              <a:rPr lang="en-GB" sz="1700" dirty="0"/>
              <a:t>“Dang it!” he wailed.</a:t>
            </a:r>
          </a:p>
          <a:p>
            <a:r>
              <a:rPr lang="en-GB" sz="1700" dirty="0"/>
              <a:t>Now, more infuriated than he had ever been, he repositioned his body, determined to end this embarrassment of a murder.</a:t>
            </a:r>
          </a:p>
          <a:p>
            <a:r>
              <a:rPr lang="en-GB" sz="1700" dirty="0"/>
              <a:t>He took a long, deep breath, cautiously scanning his surroundings, once again the gloom sweeping over him in a curtain of black. The victims suddenly appeared, oblivious to his whereabouts. Hovering above him, the assassin gave a smirk. Swoop! Rip!</a:t>
            </a:r>
          </a:p>
          <a:p>
            <a:r>
              <a:rPr lang="en-GB" sz="1700" dirty="0"/>
              <a:t>“Easy as you like!” he laughed.</a:t>
            </a:r>
          </a:p>
          <a:p>
            <a:r>
              <a:rPr lang="en-GB" sz="1700" dirty="0"/>
              <a:t>A dead rat lay on the cobbled street, the mud gradually oozing over the dry skin. With a sense of glee, the barn owl flew triumphantly back to its lookout, the rat dangling from his claws, as he readied for the feast ahead.</a:t>
            </a:r>
          </a:p>
        </p:txBody>
      </p:sp>
    </p:spTree>
    <p:extLst>
      <p:ext uri="{BB962C8B-B14F-4D97-AF65-F5344CB8AC3E}">
        <p14:creationId xmlns:p14="http://schemas.microsoft.com/office/powerpoint/2010/main" val="1875556771"/>
      </p:ext>
    </p:ext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r>
              <a:rPr lang="en-GB" dirty="0">
                <a:solidFill>
                  <a:schemeClr val="tx2"/>
                </a:solidFill>
                <a:latin typeface="Britannic Bold" panose="020B0903060703020204" pitchFamily="34" charset="0"/>
              </a:rPr>
              <a:t>Children need to be responsible for editing and improving their work themselves! This is what the black pen is for. Year 6 children are responsible for completing and returning homework.</a:t>
            </a:r>
            <a:br>
              <a:rPr lang="en-GB" dirty="0">
                <a:solidFill>
                  <a:schemeClr val="tx2"/>
                </a:solidFill>
                <a:latin typeface="Britannic Bold" panose="020B0903060703020204" pitchFamily="34" charset="0"/>
              </a:rPr>
            </a:br>
            <a:endParaRPr lang="en-GB" dirty="0">
              <a:solidFill>
                <a:schemeClr val="tx2"/>
              </a:solidFill>
              <a:latin typeface="Britannic Bold" panose="020B0903060703020204" pitchFamily="34" charset="0"/>
            </a:endParaRPr>
          </a:p>
        </p:txBody>
      </p:sp>
    </p:spTree>
    <p:extLst>
      <p:ext uri="{BB962C8B-B14F-4D97-AF65-F5344CB8AC3E}">
        <p14:creationId xmlns:p14="http://schemas.microsoft.com/office/powerpoint/2010/main" val="3918165863"/>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1143000"/>
          </a:xfrm>
        </p:spPr>
        <p:txBody>
          <a:bodyPr/>
          <a:lstStyle/>
          <a:p>
            <a:r>
              <a:rPr lang="en-GB" dirty="0">
                <a:solidFill>
                  <a:srgbClr val="C00000"/>
                </a:solidFill>
                <a:latin typeface="Britannic Bold" pitchFamily="34" charset="0"/>
              </a:rPr>
              <a:t>Numeracy</a:t>
            </a:r>
          </a:p>
        </p:txBody>
      </p:sp>
      <p:sp>
        <p:nvSpPr>
          <p:cNvPr id="5126" name="AutoShape 6" descr="data:image/jpeg;base64,/9j/4AAQSkZJRgABAQAAAQABAAD/2wCEAAkGBxQTEhUUExMUFRUXFxgXFhcYFxUZGBoYHBQXFxUWFRUYHCggGBolHBQUITEhJSkrLi4uFx8zODMsNygtLisBCgoKDg0OGhAQGywlICUsLCwvNCwsLCwsLCwtLCwsLCwsLCwsLCwsLCwsLCwsLCwsLCwsLCwsKywsLCw3LCw3LP/AABEIAM0AoAMBIgACEQEDEQH/xAAbAAADAQADAQAAAAAAAAAAAAAEBQYDAQIHAP/EAD0QAAECBAQDBwEGBAUFAAAAAAEAAgMEESEFEjFBUWFxBhMiMoGRsaEjQlLB0fAUFXLhM2KCorIWJEPi8f/EABoBAAIDAQEAAAAAAAAAAAAAAAMEAQIFAAb/xAAoEQACAgEEAQQBBQEAAAAAAAABAgADEQQSITFBBRMiUTIUI2GBsXH/2gAMAwEAAhEDEQA/AHgmdaXp8nRGwJkNsbnUqMM9SwO9yiZad3WVkzBTU89S2hTZpVEsnOf7/VR8KfRUOeRBZGlvzLKHNoyHNqPhT3P0RkGdRBZGVtzK1syF3Eypps6Vq2c5q/uQm+PY02Etm5xAxJlAx5jmoLyGeFRprmlkzO891jFeSRSpJ2Qc3h8QUcXNaK6E3+iXsuVfyOIHZZZ+M5mJz5KncTmqlMnSTyQGvY47CtOamsShRIZLXtLTrf8Ad1Wu1HPBgH09q/kINHmLoCZ/uuIse91lHf8ACbEtWSvE7xMFmCzvBAi5CM2bI7Ll41pol0TD4gc5hhvzNbmc3KahuuYjYc08h486HKvgQs4iRAWxIpcSBDpZkNmjASbndNp7t+Xvjf8AbsDIkAwRQN7wHKG5nRKVcLaIoMdRpBlq5Y1aBq7tYpzCbpSwYu6MhROJ1Ur/ADMoiHiu54pQ1GZA0rCU7ZqhRkCcP7+VLtxFpvVGw59v4rn4VduIda8eJVwZjndGw5q9PVS0GcFD4kW2cuLqBxCASlZPWRkOatXbipqFEo2rj05rCbxbYnoB03VhzODZOBKWJiA2uUIJl8R7WN1J0H1qpZ2KucaAV6AlN+z2IGBniRWOBs1lRl6mhHRDvs9tCezGKqdzYliJcQRRtyfM7cn9Eo7S+S5vUIeY7UBwBDLV1zD9EsxnGe/Y4ZcmWjqg1r7hebCWvZuebC1hRgTOQnwIgedGg+509UPi07nqHAGvH5CUwIRjGjC+16AD3N0bBw0OLmve4OaARYVoVoGtVfPmSQGGDJadOV1HCvArMnhdUGM4KO7L2vJI2IHyp4QiNqH5WxRcti8GYmroFTcdT6H9/wDoPyEIUwgss6v4D8hDPgpgGBSwQcrlq27tcBinMJ7gnp8SUgmtYTNfwhDxcOlXW7poPSyziTBFwQQUNGmjckeyQDNMVtSR1NpTB5Zz8roTKcqo3/piSNsjmu28RoUtw6KO8BJNRdMRiNIuooLivEX9FLWMozD6a5mwp8mYzPZqWhirw4D+v8ktdh0JwP8AD949+jWtOY15j9Uxx+eZHY1gvEJIprty2QvYqFEl5l7DUMfDqddj4TyNylK9Y/tl27+p6E6EYGDDMJ7GzDqPmYxh1HlZRzuldGqhlsFl4Yq2FnO5ecx60TOHEtc/vqsY0RY9/qF1p7xGEoRfEWYrNlhaGUaKfdAG/JSHaaef4b1tuqPHH+JnQ/KmO0UMuh5gKlvxumtGMlSYcADqJJKfdDNDdp1B26JyyZzB4AsRWqlXxaprgkYlrxyAWrdSMbpwbxLzs1LAQiGCgN3HcrfEJBtojR4m1rzB1CD7Jzfhy6WTiYeKELAtZltk4kJ2imu7hvafvC3spaWnXAUPiHA/kU47ZTQe/K06fKV4XhcWN5GEgauNmj/UV6HSoq05biBs+RxDpItcH/0GnuFy+GipXs+/xDvIVcp+/wAwhp7DZyEM5hZ2V87RmHqQirYpOAZj6zQsp3V9TF8vluuvcVv7/wBlmMTifehV53XLMZ2dDItT+9wjYaZ+20df7KuO8g6n1XR8a23sVsIVDTvN6cfqvpzwg3FRbglZlEcwXD3eMuJTrAsBMy7vo1RBFg3QxP8A1+Uv7LYS6ZjkH/CbQvI4fhB4lemmXAAAoALAbADgkdfqzSu1e5vemaLd+4/iecYrg5lyHQXjK01GYVcNwK79Usl8VeHl7nFznHxE/HIL0PGsPEQEXUaOzxDvVJUalXT9zuegbMqcGjlzQUxe0FDYZBLWgAbIhwWZYQW4lxEGPsFRTgflIi6tQnnaJ129D8pCTR7eFR8rT0/4Ay46ktjmHd3FIYDTWnPeiHwqZDHmpIBBr12Vt2hkAYlRv6fVIZ7Du7LHHyuNDyOy1atSHQK0GQQcwzCsZhQ9YgqeF1jj3aN7xlhVa3dxsT0HBYtkDXwN9gsMXkTDAzeY3pv1PJUSun3N3ZkFyYPhks0tMWNXI06bvd+HpxXeYxd8S1crBoxtmgdFtPyL8sOG2mVoqbjV2pWUvg/F7T6pjch5Y/8AJyqZrg7XOc6hoMpqfUL07srGa2ERUa77hRGHQiGuFWNsd+io8BxOHCYWvLcxdUb202WVr8uPiIUj7gfbHB2s+2gijSfG3YcHDgFIxSNSAa8l6PiGIQnw3NqDVpC8vhO10sSE36ba7ptfsf5PNepaQVuHTgGVUWULTrvuEDPRzloACa0oN62ACYzsKIDV/PdcdkJHvZkOcBlhDOdPNo361PomHcVqWPiZWnoNloQCXXZvC/4aA2H94+KIeLjqOgsPRM3HgEMIh3+Qu/fCmoC8lba9jlmnta0CKFE4iQydfolsVgBNkxfNNpdw6VCURolXat9wqoDmXjOA9rWoWJEqdCu0rMQhq9tf6lxGxCFs9vWoU7WzwJ2JLdqYmV7Adwae6RRYnhqNRcJv2qgvjOYYXiDQdxuRbVTsNsStMrrW0PtVbmmQe2JYdSkmp+FEa0940HKK33Q0fuYkNzTEbWljXfZTkeCWmpaQN7WWkODU2N+HFFGnC8gyIyl8QyNADmVA3I+EtmYZiuLi9pO5LkbEw0PALRevtyK4dKBvhbehq48Tw6K6lVOR3OxzDYeFZw0ml9CNPQprKdl2auNUFh0R7NBWGKf6a7hUbJxoGqzr7bVOAeJJiub7Owy17QaGnhNqHTX4UrAZlc1hseI41vXiFY4hOF4LYdBQXc7roApifPdxBQ5iW3caD6JnTs5XDcyBmMJiA9kFzyzw01BFF5/KTPiNdymuO9onOZ3THWPm5qcgG619Dp2VCW8zP12HG2eo4tEABsXHiUvwqK5kFzhYxHfQW+SUfi81VhI0G50SSbiEQ4YBGlb6Ek6HgUG4ZUD7iPpdQNu76hkzigZTNEpyuT1toFy/HGhvndTjldT3Uri8N7nZwCQQKWJFhcI2exhj3MOWrQ6GXNLIl2tpmBq/KRroArpoKmE03vcHiOXYxCyCjzc3qD7LH+bwvx/7XIWHOwXUIhu8paSWts4kUI8FNK6grgTcDxUhONXON2i4LW0Fm2oQ7Smq4aKoGDGpshBxaH+P6FZOxOGQfH/tKCbOAEUhCjTDLfANW+ep3rzXd0zC7wksc4F7Xf4YGgieGlKbs22KuNJUJb9TZHUtiEIgND77VBA9ylsSdc0uAJs8j6rmciNeHMhQ3VcIe1qtc4k6CnmG2yFj+Z+5zU9dCUBqEQ8QtFrv3Po0w59aknku+FzbWmj/AEKHhNJNuiq5bsgMmaJXNqBsOvFUteusYbiHJxHmDS7DDL6g2tfel0kgQqtrxJKUTkOLANGucBTbSiBbisZgs4eoSlemY5KnuVDiXGCw/OKbD80j7STLpc+F4FdtVOjtHHBIz0rY0t0Q821z7kknibo9WiZbNzniQz/UZynaOzszanKd+YSyfxF0d1TYUpQIaDA8/wDSfkI/C8Lc8p4pTV8hKFmaJ8Rg5SEPC1VN2kwkshNf/mopsCib09gsrBETv4bEt8XmqtNfYJXPxQQ0Wu0c6JHMRHfiPuinmrWnkEB6cY5g/TazXnnMay8+RQVpT9EtiRiTqVmHWoujVVE2nM0ycwqTnnsNieY1VZh7IkaGYrIb3MFcxAJAoKmp6KJdUL0fsL2nZKYeSXsLv4oZ4dRmdCLQHnLw19lz0h+5Utt8QOSlIkQHu4b3ka5QTTrToUBCi+MVqPFcdF6ThGLSktGhwJeKww4meLEeXCgqPsmV5XsvKpuP4nUNaudQ+p3Sr1bRgHJl0O4niVP8JEe1xYx7qeYtaTQc6KVfLlxdTifkr1HC8Xl5WHBgiZBe2kSNkb3gcSPIXCw3Up2gk4UGZe6C9r4cXxsykHLXzMNNKEqnte0uQcmcr5OMTv2T7NvFIhhPdUVBykgdOKqJzM0ZSwjkRT1WHYfE3B7mvikMEN1AXUaDalBxWAjRY1yS62rjokNWFKh8nJkc7jmCTkhmGYtJbpmocteR4pTH7KOcA4AgG2Yj42Xoci6HDlaPGf7SuWtDXitJuYY6XbkbT7TyVqet1ZPguVfxn+5Qt/E8cxPshEr9m1zzQ2AJJ9EfL9lo/dh0WFFZQXqxw+V6ZgsSketWA5XC51HCo0NgtI0JjIUYOcWNLDSsx3mY/hyvrROUWm6nJPPMgnBxieXwpBjAQ0VNNTfccLInDmhp2/f5LeIwkEMoBTUU46V4ICHRh1rwASpYuvMaxOe3RH8MOo+QvPG3Vj2ymqwWt5j5Uexa/pq7aP7MzdZjfN4oC2lrs6GiyjL6RiXI2KaYfGB0jfKFFg0r0XOS1RtquCKGh3W0pBdEcGt13OwG5PJLGaU6wpR0Q5GAuJvQbcak2CcxZaDCe7vIpc4OPghgWvoXEJdP4mGt7qAaN+8/7zzz4Dkhox+0f/W7/kVXDEfQlfMdtxpjLQ4Daf5jUo+FMsfTPCaK6FpoVJOeKqi7PyER5B1J8rdT15Je9Aq5zCCVcj2cJh54L6l2zqDfQFTsw58KIWxAWmtwQAdf3dejYeO4ggPoCAbC6S49NQZhozijm+V1LjrxHJZFWpbeQ3Ik5izCyXG/wFWSpt+SnP4AwaVcCCNtfZOpF9qHfbf1KFe+RkSrDJmsb9j+66NdXWzflau9KbBZfs8kqGOJPc5L6DTKEpnYdaVNBrcD4TZ/v+9yUsmofHXh/wDUWtzJAi6Zq5n4W6VNPoEjjkAjKDwFflUHc1HidlaNANT1KWzZbs2wvX9SU/U3OIQSTx+NmeG8FhAl68FlEdniFx3KNZCAFyV6BF2IFnm/ULd1hxE0VyHBINlpFcsXJpRD1jEObFsCjzG7uBr44v0YNh1SOG/ZU89Kw3FtSaNa0HX1ASl2EIB6mnWS4k+jY7SYj6fjd/yKZwJOCBUtzczX0sjozYOd1QfM7jx5IL6keBLrWR3AsKw4OcAaFxsBz2XrmHYW2Xh0HnIGd35DgF55gxZCjd60+UEtB0BonDe1sR+ZtWggaZVk6z3LeFhCsqJ+ndEngT9FCmZvQmwoT0R5xyK/7MkZSCCMorTqp2XgGK/u2MJvsTsTqeCFpdPsB3zsYjrEMXL6OBtty4eiI7N40c/dvOt2nU82/olc1Iw5cF0WpFLNBNz+S+wWf7yI37GG1gIpbxa7FGapDWcDidnxL8U99b/JWMR37/stZtzWutW+36cAh3OPRYoGZAmuetvbc+2yBj8jfjqfQLdjqi1gPavXdDRqAfNLCvXdGQYM7EELBW9SdqlJ+1kfuoNK+J+g0+gVLBYyGwxYhoAKrzbFZ901HL/u/dHALV0NBtsyehA337Eg0jAqQjYzdaBMpWTyNzELF5JqdALrcY5M842WbMkozUO5GRQhXhMLH0PEwcr2XlS9oNLED4UI4L0bshirIkBsM0D2jLX4+iR9SLKgZR1H9K/JE5hYE51qW3TlvZwFxqNXH5TKSIATF77mnErzdmrs8RxjIntLhhgQ/DuaeijS9wOYGh4r1jF5PvoT2HcWPA8V5FM5muLXeZpoVrenP7ikHuUJj+QxBz3My66GqpOyrKl2WgJsT6qFwOJSKB1+FXdmJgtiUO5VdZXtBAlwcrG+K4aHxGtLsvD80Bi+GCC3MyI4Hha9Oif4hleKHnQ7g8Qdl5pjGLxGucwRS8aVtpwSeiV7cAHqV3YHMf8A84cIkIOiZrHMK6WFiqWHMBwv/b+68nkgSVf4P4WAvKNrdKqAY7kK+4xs+PS+3E2A9N0udPVdUmwvU6BLsYxYDzGg2G6lJiefFNBUN4cVOl0DWeJ1lioMmN+0uPmYIhwye7H1X2ESG5C+wbByaVCrYcllFgttUWlNizF1FhcxJMQXOteiXzrLkV0VHMwiAan2U9Ot1oqiCUSUa7iuHsRcWWQkSrUcNnqSjhupi9qIw2a7p4dtusHOquhVyAwwYyjFTmev4PO5oYdUEHRwTGPP0JHM/K8gwTHYsuaNNWHVh09OBVLF7XNLnC4NTSvEE/kvO6j0twxKjImlXcH7lZOT73eFpycXG/SgUli+AtNS17nP1zH624IiVnmxP/IB1PsjnTcBt3RWn93Vaw9J+MKQsgYLzDiCo8rr0TqTx2HDJPirXgkmJzbXPcWCxJp7peXrbOn94ZYRb3gnErMZ7WOe3JCq0HU7+inYTS4oYEraGCr16dalwkG14PcpMLlobBmiPAHDc+i2xPtED4YItTU7fqkUCVLuJTWTwquyB+lQvuc5i769V4SAQJV8Q1cSTzVLhWB6EhMcMw1oCoGwQKJg2ADAibXljkzvJyIaBQBax4dOBK0bEoh5l9dxVBZpQtFE80k3IU/iHVUMzzP0U7PGpoFymXVsxS5wOqGmYIOvuiosPohXC1PZSv8AERqP1FkaXIWGZNQwu0FTXQXrxstpmDLkEkPaPHlLQaGhFB4t+PUJlWz3NGuzPcStFSOoXM03xu/qd8o58vBDTRziQDSopf7ppwWrGwCLiIDRtwCamnjt1or5hg0UAkcV8Seabfw8EOALolL3y8NqEX4Hgh5pkMH7PMeJdT2p+ajIkmyBhq1ZLE7IyVhjgEXFeABSiG1nPETs1BBwIEyVpzRUvIEm9Fk2NTqt4bnFUJaBZ3MeyUnlGleiYMFNktwqKRS46fqnkcigc0C+vIoRJmeXIbkwmTdS5NEyjRxQZVNiZ53TSVjVbQAV4qkMr4hQjlcl1RqOqEe47rZrxlNLH6qJf3MwHEYlBTcpT3bW+Jx90dMtuXOpVI58lx5KwhK3z8QYNHbb1QUayzdMmn73XDohuiquJCVFZpKR8jszTQjQ+lK9boqPiby2nhptQUobVIppXKD7pS6IVjEiFECmMrW2cgw3+cRG18prxFeH0tohnYpELw80qBSlLcwRuhSV1cLowEbUcRgMbi7kH0sTTUjc71XaPi7nijg2mttdSbnqUsouzQuIE4qIzgzdB5QuHTVb5QEC4rmtkPYIv7K9zZkSq1hu6oZq3hLiJVlAjWTjho3qnEOcBZRTLCmUsbdEBhM66oZzDmxq8AEdKzZ4pQx1RUouDE0VCIN+BHDYxN11jTpAIb9f0QsJ1fddJhVgQ5zOXOLhf9+gWDoft6VXcRKbLKYi1Fb6cT+wul958T//2Q=="/>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5128" name="Picture 8" descr="http://i43.tower.com/images/mm112243664/essential-maths-level-7h-rayner-david-paperback-cover-art.jpg"/>
          <p:cNvPicPr>
            <a:picLocks noChangeAspect="1" noChangeArrowheads="1"/>
          </p:cNvPicPr>
          <p:nvPr/>
        </p:nvPicPr>
        <p:blipFill>
          <a:blip r:embed="rId2"/>
          <a:srcRect/>
          <a:stretch>
            <a:fillRect/>
          </a:stretch>
        </p:blipFill>
        <p:spPr bwMode="auto">
          <a:xfrm rot="20857129">
            <a:off x="6526794" y="604368"/>
            <a:ext cx="1905000" cy="2447925"/>
          </a:xfrm>
          <a:prstGeom prst="rect">
            <a:avLst/>
          </a:prstGeom>
          <a:noFill/>
        </p:spPr>
      </p:pic>
      <p:pic>
        <p:nvPicPr>
          <p:cNvPr id="3" name="Picture 2" descr="http://1.bp.blogspot.com/-Ub3VkJPgVfY/Ume00az5tQI/AAAAAAAABE4/Lm4_1Kw0D5k/s1600/keep-calm-and-love-maths-2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275847"/>
            <a:ext cx="1878667" cy="219233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www.waterstones.com/wat/images/nbd/m/978140/827/978140827857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48679">
            <a:off x="683568" y="423886"/>
            <a:ext cx="1688207" cy="229688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992535">
            <a:off x="2117587" y="1206324"/>
            <a:ext cx="1780751" cy="2331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405B6D29-E173-46F9-B0EA-94609BCF568D}"/>
              </a:ext>
            </a:extLst>
          </p:cNvPr>
          <p:cNvSpPr/>
          <p:nvPr/>
        </p:nvSpPr>
        <p:spPr>
          <a:xfrm>
            <a:off x="368300" y="3980931"/>
            <a:ext cx="8452171" cy="2677656"/>
          </a:xfrm>
          <a:prstGeom prst="rect">
            <a:avLst/>
          </a:prstGeom>
        </p:spPr>
        <p:txBody>
          <a:bodyPr wrap="square">
            <a:spAutoFit/>
          </a:bodyPr>
          <a:lstStyle/>
          <a:p>
            <a:pPr algn="ctr"/>
            <a:r>
              <a:rPr lang="en-GB" sz="2800" dirty="0">
                <a:latin typeface="XCCW Joined PC1a" panose="03050602040000000000" pitchFamily="66" charset="0"/>
              </a:rPr>
              <a:t>In year 6, children will continue to develop their arithmetic skills alongside problem solving and reasoning. It is important that children apply their mathematical knowledge and can explain their reasoning and methods. We shall begin the year by focussing on place value and number.</a:t>
            </a:r>
            <a:endParaRPr lang="en-GB" sz="2800" dirty="0"/>
          </a:p>
        </p:txBody>
      </p:sp>
    </p:spTree>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3968" y="285729"/>
            <a:ext cx="4174232" cy="1214445"/>
          </a:xfrm>
        </p:spPr>
        <p:txBody>
          <a:bodyPr/>
          <a:lstStyle/>
          <a:p>
            <a:endParaRPr lang="en-GB" dirty="0"/>
          </a:p>
        </p:txBody>
      </p:sp>
      <p:sp>
        <p:nvSpPr>
          <p:cNvPr id="3" name="Subtitle 2"/>
          <p:cNvSpPr>
            <a:spLocks noGrp="1"/>
          </p:cNvSpPr>
          <p:nvPr>
            <p:ph type="subTitle" idx="1"/>
          </p:nvPr>
        </p:nvSpPr>
        <p:spPr>
          <a:xfrm>
            <a:off x="500034" y="1412776"/>
            <a:ext cx="8072494" cy="3587860"/>
          </a:xfrm>
        </p:spPr>
        <p:txBody>
          <a:bodyPr>
            <a:normAutofit/>
          </a:bodyPr>
          <a:lstStyle/>
          <a:p>
            <a:pPr algn="l">
              <a:buFont typeface="Wingdings" pitchFamily="2" charset="2"/>
              <a:buChar char="v"/>
            </a:pPr>
            <a:r>
              <a:rPr lang="en-GB" sz="2800" dirty="0"/>
              <a:t>Early morning numeracy</a:t>
            </a:r>
          </a:p>
          <a:p>
            <a:pPr algn="l">
              <a:buFont typeface="Wingdings" pitchFamily="2" charset="2"/>
              <a:buChar char="v"/>
            </a:pPr>
            <a:r>
              <a:rPr lang="en-GB" sz="2800" dirty="0"/>
              <a:t>Maths and grammar surgeries</a:t>
            </a:r>
          </a:p>
          <a:p>
            <a:pPr algn="l">
              <a:buFont typeface="Wingdings" pitchFamily="2" charset="2"/>
              <a:buChar char="v"/>
            </a:pPr>
            <a:r>
              <a:rPr lang="en-GB" sz="2800" dirty="0"/>
              <a:t>Finishing work at lunchtime </a:t>
            </a:r>
          </a:p>
          <a:p>
            <a:pPr algn="l">
              <a:buFont typeface="Wingdings" pitchFamily="2" charset="2"/>
              <a:buChar char="v"/>
            </a:pPr>
            <a:r>
              <a:rPr lang="en-GB" sz="2800" dirty="0"/>
              <a:t>Individual or small group reading, spelling and comprehension support</a:t>
            </a:r>
          </a:p>
          <a:p>
            <a:pPr algn="l"/>
            <a:endParaRPr lang="en-GB" dirty="0"/>
          </a:p>
        </p:txBody>
      </p:sp>
      <p:pic>
        <p:nvPicPr>
          <p:cNvPr id="6146" name="Picture 2" descr="http://www.keepcalmandposters.com/posters/38415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569601">
            <a:off x="6672746" y="3924300"/>
            <a:ext cx="1615322" cy="21526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339752" y="548680"/>
            <a:ext cx="2808312" cy="707886"/>
          </a:xfrm>
          <a:prstGeom prst="rect">
            <a:avLst/>
          </a:prstGeom>
        </p:spPr>
        <p:txBody>
          <a:bodyPr wrap="square">
            <a:spAutoFit/>
          </a:bodyPr>
          <a:lstStyle/>
          <a:p>
            <a:r>
              <a:rPr lang="en-GB" sz="4000" dirty="0">
                <a:solidFill>
                  <a:srgbClr val="C00000"/>
                </a:solidFill>
                <a:latin typeface="Britannic Bold" pitchFamily="34" charset="0"/>
              </a:rPr>
              <a:t>Extra help</a:t>
            </a:r>
            <a:endParaRPr lang="en-GB" sz="4000" dirty="0"/>
          </a:p>
        </p:txBody>
      </p:sp>
    </p:spTree>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07D3F-6772-42E2-954B-7788F16BF00A}"/>
              </a:ext>
            </a:extLst>
          </p:cNvPr>
          <p:cNvSpPr>
            <a:spLocks noGrp="1"/>
          </p:cNvSpPr>
          <p:nvPr>
            <p:ph type="title"/>
          </p:nvPr>
        </p:nvSpPr>
        <p:spPr/>
        <p:txBody>
          <a:bodyPr/>
          <a:lstStyle/>
          <a:p>
            <a:r>
              <a:rPr lang="en-GB" dirty="0">
                <a:solidFill>
                  <a:srgbClr val="C00000"/>
                </a:solidFill>
                <a:latin typeface="Britannic Bold" pitchFamily="34" charset="0"/>
              </a:rPr>
              <a:t>Homework</a:t>
            </a:r>
            <a:endParaRPr lang="en-GB" dirty="0"/>
          </a:p>
        </p:txBody>
      </p:sp>
      <p:sp>
        <p:nvSpPr>
          <p:cNvPr id="3" name="Table Placeholder 2">
            <a:extLst>
              <a:ext uri="{FF2B5EF4-FFF2-40B4-BE49-F238E27FC236}">
                <a16:creationId xmlns:a16="http://schemas.microsoft.com/office/drawing/2014/main" id="{18EDD646-63E8-4F0C-9343-5BA704D375E9}"/>
              </a:ext>
            </a:extLst>
          </p:cNvPr>
          <p:cNvSpPr>
            <a:spLocks noGrp="1"/>
          </p:cNvSpPr>
          <p:nvPr>
            <p:ph type="tbl" idx="1"/>
          </p:nvPr>
        </p:nvSpPr>
        <p:spPr/>
        <p:txBody>
          <a:bodyPr/>
          <a:lstStyle/>
          <a:p>
            <a:endParaRPr lang="en-GB"/>
          </a:p>
        </p:txBody>
      </p:sp>
      <p:pic>
        <p:nvPicPr>
          <p:cNvPr id="4" name="Picture 3">
            <a:extLst>
              <a:ext uri="{FF2B5EF4-FFF2-40B4-BE49-F238E27FC236}">
                <a16:creationId xmlns:a16="http://schemas.microsoft.com/office/drawing/2014/main" id="{4F574741-3A25-4B55-A05B-5E5330028440}"/>
              </a:ext>
            </a:extLst>
          </p:cNvPr>
          <p:cNvPicPr>
            <a:picLocks noChangeAspect="1"/>
          </p:cNvPicPr>
          <p:nvPr/>
        </p:nvPicPr>
        <p:blipFill>
          <a:blip r:embed="rId2"/>
          <a:stretch>
            <a:fillRect/>
          </a:stretch>
        </p:blipFill>
        <p:spPr>
          <a:xfrm>
            <a:off x="642392" y="1196752"/>
            <a:ext cx="7859216" cy="5468158"/>
          </a:xfrm>
          <a:prstGeom prst="rect">
            <a:avLst/>
          </a:prstGeom>
        </p:spPr>
      </p:pic>
    </p:spTree>
    <p:extLst>
      <p:ext uri="{BB962C8B-B14F-4D97-AF65-F5344CB8AC3E}">
        <p14:creationId xmlns:p14="http://schemas.microsoft.com/office/powerpoint/2010/main" val="3416911303"/>
      </p:ext>
    </p:extLst>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SATs</a:t>
            </a:r>
          </a:p>
        </p:txBody>
      </p:sp>
      <p:sp>
        <p:nvSpPr>
          <p:cNvPr id="4" name="TextBox 3"/>
          <p:cNvSpPr txBox="1"/>
          <p:nvPr/>
        </p:nvSpPr>
        <p:spPr>
          <a:xfrm>
            <a:off x="601216" y="2204864"/>
            <a:ext cx="8219256" cy="3170099"/>
          </a:xfrm>
          <a:prstGeom prst="rect">
            <a:avLst/>
          </a:prstGeom>
          <a:noFill/>
        </p:spPr>
        <p:txBody>
          <a:bodyPr wrap="square" rtlCol="0">
            <a:spAutoFit/>
          </a:bodyPr>
          <a:lstStyle/>
          <a:p>
            <a:r>
              <a:rPr lang="en-GB" sz="4000" dirty="0"/>
              <a:t>Monday 10</a:t>
            </a:r>
            <a:r>
              <a:rPr lang="en-GB" sz="4000" baseline="30000" dirty="0"/>
              <a:t>th</a:t>
            </a:r>
            <a:r>
              <a:rPr lang="en-GB" sz="4000" dirty="0"/>
              <a:t> -Thursday 13</a:t>
            </a:r>
            <a:r>
              <a:rPr lang="en-GB" sz="4000" baseline="30000" dirty="0"/>
              <a:t>th</a:t>
            </a:r>
            <a:r>
              <a:rPr lang="en-GB" sz="4000" dirty="0"/>
              <a:t> May 2027</a:t>
            </a:r>
          </a:p>
          <a:p>
            <a:endParaRPr lang="en-GB" sz="4000" dirty="0"/>
          </a:p>
          <a:p>
            <a:r>
              <a:rPr lang="en-GB" sz="4000" dirty="0"/>
              <a:t>SPAG </a:t>
            </a:r>
          </a:p>
          <a:p>
            <a:r>
              <a:rPr lang="en-GB" sz="4000" dirty="0"/>
              <a:t>Reading</a:t>
            </a:r>
          </a:p>
          <a:p>
            <a:r>
              <a:rPr lang="en-GB" sz="4000" dirty="0"/>
              <a:t>Maths (x3)</a:t>
            </a:r>
          </a:p>
        </p:txBody>
      </p:sp>
    </p:spTree>
    <p:extLst>
      <p:ext uri="{BB962C8B-B14F-4D97-AF65-F5344CB8AC3E}">
        <p14:creationId xmlns:p14="http://schemas.microsoft.com/office/powerpoint/2010/main" val="355086429"/>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37429-7BEA-4978-AA2C-26F2166CFFE9}"/>
              </a:ext>
            </a:extLst>
          </p:cNvPr>
          <p:cNvSpPr>
            <a:spLocks noGrp="1"/>
          </p:cNvSpPr>
          <p:nvPr>
            <p:ph type="title"/>
          </p:nvPr>
        </p:nvSpPr>
        <p:spPr>
          <a:xfrm>
            <a:off x="457200" y="338328"/>
            <a:ext cx="8229600" cy="1252728"/>
          </a:xfrm>
        </p:spPr>
        <p:txBody>
          <a:bodyPr/>
          <a:lstStyle/>
          <a:p>
            <a:r>
              <a:rPr lang="en-GB" dirty="0">
                <a:solidFill>
                  <a:schemeClr val="tx2"/>
                </a:solidFill>
                <a:latin typeface="Britannic Bold" panose="020B0903060703020204" pitchFamily="34" charset="0"/>
              </a:rPr>
              <a:t>Calculation Workshop</a:t>
            </a:r>
            <a:endParaRPr lang="en-GB" dirty="0"/>
          </a:p>
        </p:txBody>
      </p:sp>
      <p:sp>
        <p:nvSpPr>
          <p:cNvPr id="3" name="TextBox 2">
            <a:extLst>
              <a:ext uri="{FF2B5EF4-FFF2-40B4-BE49-F238E27FC236}">
                <a16:creationId xmlns:a16="http://schemas.microsoft.com/office/drawing/2014/main" id="{CA9FF65D-38E9-435F-9F57-623B682DE913}"/>
              </a:ext>
            </a:extLst>
          </p:cNvPr>
          <p:cNvSpPr txBox="1"/>
          <p:nvPr/>
        </p:nvSpPr>
        <p:spPr>
          <a:xfrm>
            <a:off x="251520" y="1340768"/>
            <a:ext cx="8640960" cy="1200329"/>
          </a:xfrm>
          <a:prstGeom prst="rect">
            <a:avLst/>
          </a:prstGeom>
          <a:noFill/>
        </p:spPr>
        <p:txBody>
          <a:bodyPr wrap="square" rtlCol="0">
            <a:spAutoFit/>
          </a:bodyPr>
          <a:lstStyle/>
          <a:p>
            <a:r>
              <a:rPr lang="en-GB" sz="2400" dirty="0"/>
              <a:t>On Tuesday 22</a:t>
            </a:r>
            <a:r>
              <a:rPr lang="en-GB" sz="2400" baseline="30000" dirty="0"/>
              <a:t>nd</a:t>
            </a:r>
            <a:r>
              <a:rPr lang="en-GB" sz="2400" dirty="0"/>
              <a:t> September at 4.00 pm there will be a session to outline and explain the calculation methods that children will learn and develop in year 5 and 6. You are welcome to join us.</a:t>
            </a:r>
          </a:p>
        </p:txBody>
      </p:sp>
      <p:pic>
        <p:nvPicPr>
          <p:cNvPr id="6" name="Picture 5">
            <a:extLst>
              <a:ext uri="{FF2B5EF4-FFF2-40B4-BE49-F238E27FC236}">
                <a16:creationId xmlns:a16="http://schemas.microsoft.com/office/drawing/2014/main" id="{725E926E-52B5-42F4-834E-1D8102F0527E}"/>
              </a:ext>
            </a:extLst>
          </p:cNvPr>
          <p:cNvPicPr>
            <a:picLocks noChangeAspect="1"/>
          </p:cNvPicPr>
          <p:nvPr/>
        </p:nvPicPr>
        <p:blipFill>
          <a:blip r:embed="rId2"/>
          <a:stretch>
            <a:fillRect/>
          </a:stretch>
        </p:blipFill>
        <p:spPr>
          <a:xfrm>
            <a:off x="118455" y="2541097"/>
            <a:ext cx="8788833" cy="4204893"/>
          </a:xfrm>
          <a:prstGeom prst="rect">
            <a:avLst/>
          </a:prstGeom>
        </p:spPr>
      </p:pic>
    </p:spTree>
    <p:extLst>
      <p:ext uri="{BB962C8B-B14F-4D97-AF65-F5344CB8AC3E}">
        <p14:creationId xmlns:p14="http://schemas.microsoft.com/office/powerpoint/2010/main" val="3233077275"/>
      </p:ext>
    </p:extLst>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96AEE-3C0F-4399-9055-496BC3D17EC3}"/>
              </a:ext>
            </a:extLst>
          </p:cNvPr>
          <p:cNvSpPr>
            <a:spLocks noGrp="1"/>
          </p:cNvSpPr>
          <p:nvPr>
            <p:ph type="title"/>
          </p:nvPr>
        </p:nvSpPr>
        <p:spPr/>
        <p:txBody>
          <a:bodyPr/>
          <a:lstStyle/>
          <a:p>
            <a:r>
              <a:rPr lang="en-GB" dirty="0"/>
              <a:t>PE days</a:t>
            </a:r>
          </a:p>
        </p:txBody>
      </p:sp>
      <p:sp>
        <p:nvSpPr>
          <p:cNvPr id="3" name="TextBox 2">
            <a:extLst>
              <a:ext uri="{FF2B5EF4-FFF2-40B4-BE49-F238E27FC236}">
                <a16:creationId xmlns:a16="http://schemas.microsoft.com/office/drawing/2014/main" id="{1DF6AEEF-D4C0-4BFF-B4AE-CB985BC95614}"/>
              </a:ext>
            </a:extLst>
          </p:cNvPr>
          <p:cNvSpPr txBox="1"/>
          <p:nvPr/>
        </p:nvSpPr>
        <p:spPr>
          <a:xfrm>
            <a:off x="323528" y="1196752"/>
            <a:ext cx="8568952" cy="5016758"/>
          </a:xfrm>
          <a:prstGeom prst="rect">
            <a:avLst/>
          </a:prstGeom>
          <a:noFill/>
        </p:spPr>
        <p:txBody>
          <a:bodyPr wrap="square" rtlCol="0">
            <a:spAutoFit/>
          </a:bodyPr>
          <a:lstStyle/>
          <a:p>
            <a:r>
              <a:rPr lang="en-GB" sz="3200" dirty="0"/>
              <a:t>Mr Harrison’s Class – Tuesday and Friday</a:t>
            </a:r>
          </a:p>
          <a:p>
            <a:endParaRPr lang="en-GB" sz="3200" dirty="0"/>
          </a:p>
          <a:p>
            <a:r>
              <a:rPr lang="en-GB" sz="3200" dirty="0"/>
              <a:t>Mrs Barnes’ Class – Tuesday and Friday</a:t>
            </a:r>
          </a:p>
          <a:p>
            <a:endParaRPr lang="en-GB" sz="2800" dirty="0"/>
          </a:p>
          <a:p>
            <a:r>
              <a:rPr lang="en-GB" sz="2800" dirty="0"/>
              <a:t>These days may change but we will inform you about this. Children will need to come to school in PE kit on these days.</a:t>
            </a:r>
          </a:p>
          <a:p>
            <a:endParaRPr lang="en-GB" sz="2800" dirty="0"/>
          </a:p>
          <a:p>
            <a:pPr algn="ctr"/>
            <a:r>
              <a:rPr lang="en-GB" sz="2800" b="1" u="sng" dirty="0">
                <a:solidFill>
                  <a:schemeClr val="tx2">
                    <a:lumMod val="75000"/>
                  </a:schemeClr>
                </a:solidFill>
              </a:rPr>
              <a:t>OPAL Play</a:t>
            </a:r>
            <a:br>
              <a:rPr lang="en-GB" sz="2800" dirty="0">
                <a:solidFill>
                  <a:schemeClr val="tx2">
                    <a:lumMod val="75000"/>
                  </a:schemeClr>
                </a:solidFill>
              </a:rPr>
            </a:br>
            <a:r>
              <a:rPr lang="en-GB" sz="2800" dirty="0">
                <a:solidFill>
                  <a:schemeClr val="tx2">
                    <a:lumMod val="75000"/>
                  </a:schemeClr>
                </a:solidFill>
              </a:rPr>
              <a:t>Wellies needed for children to use the field when the weather becomes wet.</a:t>
            </a:r>
            <a:endParaRPr lang="en-GB" sz="2800" dirty="0"/>
          </a:p>
        </p:txBody>
      </p:sp>
    </p:spTree>
    <p:extLst>
      <p:ext uri="{BB962C8B-B14F-4D97-AF65-F5344CB8AC3E}">
        <p14:creationId xmlns:p14="http://schemas.microsoft.com/office/powerpoint/2010/main" val="330636917"/>
      </p:ext>
    </p:extLst>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36764-C875-4D5A-B2DD-4AF13150F227}"/>
              </a:ext>
            </a:extLst>
          </p:cNvPr>
          <p:cNvSpPr>
            <a:spLocks noGrp="1"/>
          </p:cNvSpPr>
          <p:nvPr>
            <p:ph type="ctrTitle"/>
          </p:nvPr>
        </p:nvSpPr>
        <p:spPr>
          <a:xfrm>
            <a:off x="685800" y="404664"/>
            <a:ext cx="7772400" cy="864096"/>
          </a:xfrm>
        </p:spPr>
        <p:txBody>
          <a:bodyPr/>
          <a:lstStyle/>
          <a:p>
            <a:r>
              <a:rPr lang="en-GB" dirty="0"/>
              <a:t>Communication</a:t>
            </a:r>
          </a:p>
        </p:txBody>
      </p:sp>
      <p:sp>
        <p:nvSpPr>
          <p:cNvPr id="3" name="Subtitle 2">
            <a:extLst>
              <a:ext uri="{FF2B5EF4-FFF2-40B4-BE49-F238E27FC236}">
                <a16:creationId xmlns:a16="http://schemas.microsoft.com/office/drawing/2014/main" id="{9B19F9B6-0015-4C94-91EB-F9BE5E418056}"/>
              </a:ext>
            </a:extLst>
          </p:cNvPr>
          <p:cNvSpPr>
            <a:spLocks noGrp="1"/>
          </p:cNvSpPr>
          <p:nvPr>
            <p:ph type="subTitle" idx="1"/>
          </p:nvPr>
        </p:nvSpPr>
        <p:spPr>
          <a:xfrm>
            <a:off x="685800" y="1412776"/>
            <a:ext cx="7846640" cy="5112568"/>
          </a:xfrm>
        </p:spPr>
        <p:txBody>
          <a:bodyPr>
            <a:normAutofit fontScale="92500" lnSpcReduction="20000"/>
          </a:bodyPr>
          <a:lstStyle/>
          <a:p>
            <a:r>
              <a:rPr lang="en-GB" sz="2800" u="sng" dirty="0" err="1">
                <a:solidFill>
                  <a:schemeClr val="tx1"/>
                </a:solidFill>
              </a:rPr>
              <a:t>Classdojo</a:t>
            </a:r>
            <a:r>
              <a:rPr lang="en-GB" sz="2800" dirty="0">
                <a:solidFill>
                  <a:schemeClr val="tx1"/>
                </a:solidFill>
              </a:rPr>
              <a:t> – this will now be used for class announcements and photos, etc. Not for communication with parents.</a:t>
            </a:r>
          </a:p>
          <a:p>
            <a:r>
              <a:rPr lang="en-GB" sz="2800" u="sng" dirty="0">
                <a:solidFill>
                  <a:schemeClr val="tx1"/>
                </a:solidFill>
              </a:rPr>
              <a:t>School Website </a:t>
            </a:r>
            <a:r>
              <a:rPr lang="en-GB" sz="2800" dirty="0">
                <a:solidFill>
                  <a:schemeClr val="tx1"/>
                </a:solidFill>
              </a:rPr>
              <a:t>– class pages for information about topics.</a:t>
            </a:r>
          </a:p>
          <a:p>
            <a:r>
              <a:rPr lang="en-GB" sz="2800" u="sng" dirty="0">
                <a:solidFill>
                  <a:schemeClr val="tx1"/>
                </a:solidFill>
                <a:cs typeface="Arial" panose="020B0604020202020204" pitchFamily="34" charset="0"/>
              </a:rPr>
              <a:t>E-mail</a:t>
            </a:r>
            <a:r>
              <a:rPr lang="en-GB" sz="2800" dirty="0">
                <a:solidFill>
                  <a:schemeClr val="tx1"/>
                </a:solidFill>
                <a:cs typeface="Arial" panose="020B0604020202020204" pitchFamily="34" charset="0"/>
              </a:rPr>
              <a:t> is the main form of communication with class. teachers and the office – please check details are correct. Please inform the office directly of absence.</a:t>
            </a:r>
          </a:p>
          <a:p>
            <a:r>
              <a:rPr lang="en-GB" sz="2800" dirty="0">
                <a:solidFill>
                  <a:schemeClr val="tx1"/>
                </a:solidFill>
                <a:cs typeface="Arial" panose="020B0604020202020204" pitchFamily="34" charset="0"/>
                <a:hlinkClick r:id="rId2">
                  <a:extLst>
                    <a:ext uri="{A12FA001-AC4F-418D-AE19-62706E023703}">
                      <ahyp:hlinkClr xmlns:ahyp="http://schemas.microsoft.com/office/drawing/2018/hyperlinkcolor" val="tx"/>
                    </a:ext>
                  </a:extLst>
                </a:hlinkClick>
              </a:rPr>
              <a:t>Mr Harrison: </a:t>
            </a:r>
            <a:r>
              <a:rPr lang="en-GB" sz="2800" dirty="0">
                <a:solidFill>
                  <a:schemeClr val="tx1"/>
                </a:solidFill>
                <a:cs typeface="Arial" panose="020B0604020202020204" pitchFamily="34" charset="0"/>
                <a:hlinkClick r:id="rId2"/>
              </a:rPr>
              <a:t>Year5-6@homefieldsprimary.org</a:t>
            </a:r>
            <a:endParaRPr lang="en-GB" sz="2800" dirty="0">
              <a:solidFill>
                <a:schemeClr val="tx1"/>
              </a:solidFill>
              <a:cs typeface="Arial" panose="020B0604020202020204" pitchFamily="34" charset="0"/>
            </a:endParaRPr>
          </a:p>
          <a:p>
            <a:r>
              <a:rPr lang="en-GB" sz="2800" u="sng" dirty="0">
                <a:solidFill>
                  <a:schemeClr val="tx1"/>
                </a:solidFill>
                <a:cs typeface="Arial" panose="020B0604020202020204" pitchFamily="34" charset="0"/>
              </a:rPr>
              <a:t>Mrs Barnes: </a:t>
            </a:r>
            <a:r>
              <a:rPr lang="en-GB" sz="2800" dirty="0">
                <a:solidFill>
                  <a:schemeClr val="tx1"/>
                </a:solidFill>
                <a:cs typeface="Arial" panose="020B0604020202020204" pitchFamily="34" charset="0"/>
                <a:hlinkClick r:id="rId3"/>
              </a:rPr>
              <a:t>Year6@homefieldsprimary.org</a:t>
            </a:r>
            <a:endParaRPr lang="en-GB" sz="2800" dirty="0">
              <a:solidFill>
                <a:schemeClr val="tx1"/>
              </a:solidFill>
              <a:cs typeface="Arial" panose="020B0604020202020204" pitchFamily="34" charset="0"/>
            </a:endParaRPr>
          </a:p>
          <a:p>
            <a:r>
              <a:rPr lang="en-GB" sz="2800" u="sng">
                <a:solidFill>
                  <a:schemeClr val="tx1"/>
                </a:solidFill>
                <a:cs typeface="Arial" panose="020B0604020202020204" pitchFamily="34" charset="0"/>
              </a:rPr>
              <a:t>Smart </a:t>
            </a:r>
            <a:r>
              <a:rPr lang="en-GB" sz="2800" u="sng" dirty="0">
                <a:solidFill>
                  <a:schemeClr val="tx1"/>
                </a:solidFill>
                <a:cs typeface="Arial" panose="020B0604020202020204" pitchFamily="34" charset="0"/>
              </a:rPr>
              <a:t>Watches </a:t>
            </a:r>
            <a:r>
              <a:rPr lang="en-GB" sz="2800" dirty="0">
                <a:solidFill>
                  <a:schemeClr val="tx1"/>
                </a:solidFill>
                <a:cs typeface="Arial" panose="020B0604020202020204" pitchFamily="34" charset="0"/>
              </a:rPr>
              <a:t>with a photographic function – please avoid children wearing these to school.</a:t>
            </a:r>
          </a:p>
          <a:p>
            <a:r>
              <a:rPr lang="en-GB" sz="2800" u="sng" dirty="0">
                <a:solidFill>
                  <a:schemeClr val="tx1"/>
                </a:solidFill>
                <a:cs typeface="Arial" panose="020B0604020202020204" pitchFamily="34" charset="0"/>
              </a:rPr>
              <a:t>Walking home permission</a:t>
            </a:r>
            <a:endParaRPr lang="en-GB" sz="2800" u="sng" dirty="0">
              <a:solidFill>
                <a:schemeClr val="tx1"/>
              </a:solidFill>
            </a:endParaRPr>
          </a:p>
          <a:p>
            <a:endParaRPr lang="en-GB" sz="2800" dirty="0"/>
          </a:p>
        </p:txBody>
      </p:sp>
    </p:spTree>
    <p:extLst>
      <p:ext uri="{BB962C8B-B14F-4D97-AF65-F5344CB8AC3E}">
        <p14:creationId xmlns:p14="http://schemas.microsoft.com/office/powerpoint/2010/main" val="868784764"/>
      </p:ext>
    </p:extLst>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6448A4-37F9-A78A-92CB-CEC54FC9A81C}"/>
              </a:ext>
            </a:extLst>
          </p:cNvPr>
          <p:cNvSpPr>
            <a:spLocks noGrp="1"/>
          </p:cNvSpPr>
          <p:nvPr>
            <p:ph type="title"/>
          </p:nvPr>
        </p:nvSpPr>
        <p:spPr/>
        <p:txBody>
          <a:bodyPr/>
          <a:lstStyle/>
          <a:p>
            <a:r>
              <a:rPr lang="en-US" dirty="0"/>
              <a:t>Children and Social Media</a:t>
            </a:r>
            <a:endParaRPr lang="en-GB" dirty="0"/>
          </a:p>
        </p:txBody>
      </p:sp>
      <p:pic>
        <p:nvPicPr>
          <p:cNvPr id="4" name="Picture 3">
            <a:extLst>
              <a:ext uri="{FF2B5EF4-FFF2-40B4-BE49-F238E27FC236}">
                <a16:creationId xmlns:a16="http://schemas.microsoft.com/office/drawing/2014/main" id="{C0392DC3-4725-03ED-79E3-4372D4115D4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88840"/>
            <a:ext cx="962025" cy="962025"/>
          </a:xfrm>
          <a:prstGeom prst="rect">
            <a:avLst/>
          </a:prstGeom>
          <a:noFill/>
        </p:spPr>
      </p:pic>
      <p:pic>
        <p:nvPicPr>
          <p:cNvPr id="5" name="Picture 4">
            <a:extLst>
              <a:ext uri="{FF2B5EF4-FFF2-40B4-BE49-F238E27FC236}">
                <a16:creationId xmlns:a16="http://schemas.microsoft.com/office/drawing/2014/main" id="{807026BC-5858-925A-5473-2F2D0E6E8A2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073" y="3140968"/>
            <a:ext cx="1076325" cy="1076325"/>
          </a:xfrm>
          <a:prstGeom prst="rect">
            <a:avLst/>
          </a:prstGeom>
          <a:noFill/>
        </p:spPr>
      </p:pic>
      <p:pic>
        <p:nvPicPr>
          <p:cNvPr id="6" name="Picture 5">
            <a:extLst>
              <a:ext uri="{FF2B5EF4-FFF2-40B4-BE49-F238E27FC236}">
                <a16:creationId xmlns:a16="http://schemas.microsoft.com/office/drawing/2014/main" id="{F81350BC-089C-1A4C-2913-08B5CF02657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0139" y="4293096"/>
            <a:ext cx="1080770" cy="1094105"/>
          </a:xfrm>
          <a:prstGeom prst="rect">
            <a:avLst/>
          </a:prstGeom>
          <a:noFill/>
        </p:spPr>
      </p:pic>
      <p:pic>
        <p:nvPicPr>
          <p:cNvPr id="7" name="Picture 6">
            <a:extLst>
              <a:ext uri="{FF2B5EF4-FFF2-40B4-BE49-F238E27FC236}">
                <a16:creationId xmlns:a16="http://schemas.microsoft.com/office/drawing/2014/main" id="{9371283F-21B7-D184-7884-7CCB26B3F1E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860" y="5365364"/>
            <a:ext cx="1428750" cy="1095375"/>
          </a:xfrm>
          <a:prstGeom prst="rect">
            <a:avLst/>
          </a:prstGeom>
          <a:noFill/>
        </p:spPr>
      </p:pic>
      <p:pic>
        <p:nvPicPr>
          <p:cNvPr id="8" name="Picture 7">
            <a:extLst>
              <a:ext uri="{FF2B5EF4-FFF2-40B4-BE49-F238E27FC236}">
                <a16:creationId xmlns:a16="http://schemas.microsoft.com/office/drawing/2014/main" id="{E1962504-8336-A324-C82B-053F0095FE5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95936" y="1993318"/>
            <a:ext cx="866775" cy="866775"/>
          </a:xfrm>
          <a:prstGeom prst="rect">
            <a:avLst/>
          </a:prstGeom>
          <a:noFill/>
          <a:ln>
            <a:noFill/>
          </a:ln>
          <a:effectLst/>
        </p:spPr>
      </p:pic>
      <p:pic>
        <p:nvPicPr>
          <p:cNvPr id="9" name="Picture 8">
            <a:extLst>
              <a:ext uri="{FF2B5EF4-FFF2-40B4-BE49-F238E27FC236}">
                <a16:creationId xmlns:a16="http://schemas.microsoft.com/office/drawing/2014/main" id="{273BC85E-B5D8-921C-7CBF-B65D41D1BE39}"/>
              </a:ext>
            </a:extLst>
          </p:cNvPr>
          <p:cNvPicPr>
            <a:picLocks noChangeAspect="1"/>
          </p:cNvPicPr>
          <p:nvPr/>
        </p:nvPicPr>
        <p:blipFill rotWithShape="1">
          <a:blip r:embed="rId7">
            <a:extLst>
              <a:ext uri="{28A0092B-C50C-407E-A947-70E740481C1C}">
                <a14:useLocalDpi xmlns:a14="http://schemas.microsoft.com/office/drawing/2010/main" val="0"/>
              </a:ext>
            </a:extLst>
          </a:blip>
          <a:srcRect l="11561" t="12139" r="9247" b="11561"/>
          <a:stretch/>
        </p:blipFill>
        <p:spPr bwMode="auto">
          <a:xfrm>
            <a:off x="3900686" y="3014977"/>
            <a:ext cx="962025" cy="926465"/>
          </a:xfrm>
          <a:prstGeom prst="rect">
            <a:avLst/>
          </a:prstGeom>
          <a:noFill/>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733F3E28-C8FC-13C9-2B47-2324116D83DA}"/>
              </a:ext>
            </a:extLst>
          </p:cNvPr>
          <p:cNvSpPr txBox="1"/>
          <p:nvPr/>
        </p:nvSpPr>
        <p:spPr>
          <a:xfrm>
            <a:off x="1454610" y="3014977"/>
            <a:ext cx="1076325" cy="1200329"/>
          </a:xfrm>
          <a:prstGeom prst="rect">
            <a:avLst/>
          </a:prstGeom>
          <a:noFill/>
        </p:spPr>
        <p:txBody>
          <a:bodyPr wrap="square" rtlCol="0">
            <a:spAutoFit/>
          </a:bodyPr>
          <a:lstStyle/>
          <a:p>
            <a:r>
              <a:rPr lang="en-US" sz="7200" dirty="0"/>
              <a:t>13</a:t>
            </a:r>
            <a:endParaRPr lang="en-GB" sz="7200" dirty="0"/>
          </a:p>
        </p:txBody>
      </p:sp>
      <p:sp>
        <p:nvSpPr>
          <p:cNvPr id="12" name="TextBox 11">
            <a:extLst>
              <a:ext uri="{FF2B5EF4-FFF2-40B4-BE49-F238E27FC236}">
                <a16:creationId xmlns:a16="http://schemas.microsoft.com/office/drawing/2014/main" id="{BCC827F2-CACD-A702-B7FE-B0F7116A7C97}"/>
              </a:ext>
            </a:extLst>
          </p:cNvPr>
          <p:cNvSpPr txBox="1"/>
          <p:nvPr/>
        </p:nvSpPr>
        <p:spPr>
          <a:xfrm>
            <a:off x="1425111" y="4087245"/>
            <a:ext cx="1076325" cy="1200329"/>
          </a:xfrm>
          <a:prstGeom prst="rect">
            <a:avLst/>
          </a:prstGeom>
          <a:noFill/>
        </p:spPr>
        <p:txBody>
          <a:bodyPr wrap="square" rtlCol="0">
            <a:spAutoFit/>
          </a:bodyPr>
          <a:lstStyle/>
          <a:p>
            <a:r>
              <a:rPr lang="en-US" sz="7200" dirty="0"/>
              <a:t>13</a:t>
            </a:r>
            <a:endParaRPr lang="en-GB" sz="7200" dirty="0"/>
          </a:p>
        </p:txBody>
      </p:sp>
      <p:sp>
        <p:nvSpPr>
          <p:cNvPr id="13" name="TextBox 12">
            <a:extLst>
              <a:ext uri="{FF2B5EF4-FFF2-40B4-BE49-F238E27FC236}">
                <a16:creationId xmlns:a16="http://schemas.microsoft.com/office/drawing/2014/main" id="{C29B9B7E-BED4-BC74-6630-E7CFADC24AA8}"/>
              </a:ext>
            </a:extLst>
          </p:cNvPr>
          <p:cNvSpPr txBox="1"/>
          <p:nvPr/>
        </p:nvSpPr>
        <p:spPr>
          <a:xfrm>
            <a:off x="1417850" y="5445076"/>
            <a:ext cx="1592212" cy="1015663"/>
          </a:xfrm>
          <a:prstGeom prst="rect">
            <a:avLst/>
          </a:prstGeom>
          <a:noFill/>
        </p:spPr>
        <p:txBody>
          <a:bodyPr wrap="square" rtlCol="0">
            <a:spAutoFit/>
          </a:bodyPr>
          <a:lstStyle/>
          <a:p>
            <a:r>
              <a:rPr lang="en-US" sz="2000" dirty="0"/>
              <a:t>18 or 13 with parental permission</a:t>
            </a:r>
            <a:endParaRPr lang="en-GB" dirty="0"/>
          </a:p>
        </p:txBody>
      </p:sp>
      <p:sp>
        <p:nvSpPr>
          <p:cNvPr id="14" name="TextBox 13">
            <a:extLst>
              <a:ext uri="{FF2B5EF4-FFF2-40B4-BE49-F238E27FC236}">
                <a16:creationId xmlns:a16="http://schemas.microsoft.com/office/drawing/2014/main" id="{39F14BC9-EE8B-54ED-78F2-4FDB1C32DE0B}"/>
              </a:ext>
            </a:extLst>
          </p:cNvPr>
          <p:cNvSpPr txBox="1"/>
          <p:nvPr/>
        </p:nvSpPr>
        <p:spPr>
          <a:xfrm>
            <a:off x="5017612" y="1702852"/>
            <a:ext cx="1076325" cy="1200329"/>
          </a:xfrm>
          <a:prstGeom prst="rect">
            <a:avLst/>
          </a:prstGeom>
          <a:noFill/>
        </p:spPr>
        <p:txBody>
          <a:bodyPr wrap="square" rtlCol="0">
            <a:spAutoFit/>
          </a:bodyPr>
          <a:lstStyle/>
          <a:p>
            <a:r>
              <a:rPr lang="en-US" sz="7200" dirty="0"/>
              <a:t>13</a:t>
            </a:r>
            <a:endParaRPr lang="en-GB" sz="7200" dirty="0"/>
          </a:p>
        </p:txBody>
      </p:sp>
      <p:sp>
        <p:nvSpPr>
          <p:cNvPr id="15" name="TextBox 14">
            <a:extLst>
              <a:ext uri="{FF2B5EF4-FFF2-40B4-BE49-F238E27FC236}">
                <a16:creationId xmlns:a16="http://schemas.microsoft.com/office/drawing/2014/main" id="{4502AF19-FBF2-DC50-A330-A03F5511F945}"/>
              </a:ext>
            </a:extLst>
          </p:cNvPr>
          <p:cNvSpPr txBox="1"/>
          <p:nvPr/>
        </p:nvSpPr>
        <p:spPr>
          <a:xfrm>
            <a:off x="5003737" y="2802886"/>
            <a:ext cx="1076325" cy="1200329"/>
          </a:xfrm>
          <a:prstGeom prst="rect">
            <a:avLst/>
          </a:prstGeom>
          <a:noFill/>
        </p:spPr>
        <p:txBody>
          <a:bodyPr wrap="square" rtlCol="0">
            <a:spAutoFit/>
          </a:bodyPr>
          <a:lstStyle/>
          <a:p>
            <a:r>
              <a:rPr lang="en-US" sz="7200" dirty="0"/>
              <a:t>16</a:t>
            </a:r>
            <a:endParaRPr lang="en-GB" sz="7200" dirty="0"/>
          </a:p>
        </p:txBody>
      </p:sp>
      <p:sp>
        <p:nvSpPr>
          <p:cNvPr id="16" name="TextBox 15">
            <a:extLst>
              <a:ext uri="{FF2B5EF4-FFF2-40B4-BE49-F238E27FC236}">
                <a16:creationId xmlns:a16="http://schemas.microsoft.com/office/drawing/2014/main" id="{20356040-01F6-01C0-92A8-4195E710B9C1}"/>
              </a:ext>
            </a:extLst>
          </p:cNvPr>
          <p:cNvSpPr txBox="1"/>
          <p:nvPr/>
        </p:nvSpPr>
        <p:spPr>
          <a:xfrm>
            <a:off x="1406915" y="1774792"/>
            <a:ext cx="1076325" cy="1200329"/>
          </a:xfrm>
          <a:prstGeom prst="rect">
            <a:avLst/>
          </a:prstGeom>
          <a:noFill/>
        </p:spPr>
        <p:txBody>
          <a:bodyPr wrap="square" rtlCol="0">
            <a:spAutoFit/>
          </a:bodyPr>
          <a:lstStyle/>
          <a:p>
            <a:r>
              <a:rPr lang="en-US" sz="7200" dirty="0"/>
              <a:t>13</a:t>
            </a:r>
            <a:endParaRPr lang="en-GB" sz="7200" dirty="0"/>
          </a:p>
        </p:txBody>
      </p:sp>
      <p:pic>
        <p:nvPicPr>
          <p:cNvPr id="17" name="Picture 16" descr="Image result for tiktok">
            <a:extLst>
              <a:ext uri="{FF2B5EF4-FFF2-40B4-BE49-F238E27FC236}">
                <a16:creationId xmlns:a16="http://schemas.microsoft.com/office/drawing/2014/main" id="{03CA56A6-381D-1770-F28A-C183DBD1D562}"/>
              </a:ext>
            </a:extLst>
          </p:cNvPr>
          <p:cNvPicPr>
            <a:picLocks noChangeAspect="1"/>
          </p:cNvPicPr>
          <p:nvPr/>
        </p:nvPicPr>
        <p:blipFill>
          <a:blip r:embed="rId8"/>
          <a:stretch>
            <a:fillRect/>
          </a:stretch>
        </p:blipFill>
        <p:spPr>
          <a:xfrm>
            <a:off x="3995936" y="4255819"/>
            <a:ext cx="866775" cy="863179"/>
          </a:xfrm>
          <a:prstGeom prst="rect">
            <a:avLst/>
          </a:prstGeom>
        </p:spPr>
      </p:pic>
      <p:sp>
        <p:nvSpPr>
          <p:cNvPr id="18" name="TextBox 17">
            <a:extLst>
              <a:ext uri="{FF2B5EF4-FFF2-40B4-BE49-F238E27FC236}">
                <a16:creationId xmlns:a16="http://schemas.microsoft.com/office/drawing/2014/main" id="{CA328609-0A70-F79E-6075-10C8BE6E20CB}"/>
              </a:ext>
            </a:extLst>
          </p:cNvPr>
          <p:cNvSpPr txBox="1"/>
          <p:nvPr/>
        </p:nvSpPr>
        <p:spPr>
          <a:xfrm>
            <a:off x="4974851" y="4201587"/>
            <a:ext cx="2102418" cy="1200329"/>
          </a:xfrm>
          <a:prstGeom prst="rect">
            <a:avLst/>
          </a:prstGeom>
          <a:noFill/>
        </p:spPr>
        <p:txBody>
          <a:bodyPr wrap="square" rtlCol="0">
            <a:spAutoFit/>
          </a:bodyPr>
          <a:lstStyle/>
          <a:p>
            <a:r>
              <a:rPr lang="en-US" dirty="0"/>
              <a:t>13 to create an account but 16 or 18 for some features</a:t>
            </a:r>
            <a:endParaRPr lang="en-GB" dirty="0"/>
          </a:p>
        </p:txBody>
      </p:sp>
    </p:spTree>
    <p:extLst>
      <p:ext uri="{BB962C8B-B14F-4D97-AF65-F5344CB8AC3E}">
        <p14:creationId xmlns:p14="http://schemas.microsoft.com/office/powerpoint/2010/main" val="2452897412"/>
      </p:ext>
    </p:extLst>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C00000"/>
                </a:solidFill>
                <a:latin typeface="Broadway" pitchFamily="82" charset="0"/>
              </a:rPr>
              <a:t>Trips!</a:t>
            </a:r>
          </a:p>
        </p:txBody>
      </p:sp>
      <p:sp>
        <p:nvSpPr>
          <p:cNvPr id="9" name="TextBox 8"/>
          <p:cNvSpPr txBox="1"/>
          <p:nvPr/>
        </p:nvSpPr>
        <p:spPr>
          <a:xfrm>
            <a:off x="457200" y="1591056"/>
            <a:ext cx="8435280" cy="3046988"/>
          </a:xfrm>
          <a:prstGeom prst="rect">
            <a:avLst/>
          </a:prstGeom>
          <a:noFill/>
        </p:spPr>
        <p:txBody>
          <a:bodyPr wrap="square" rtlCol="0">
            <a:spAutoFit/>
          </a:bodyPr>
          <a:lstStyle/>
          <a:p>
            <a:r>
              <a:rPr lang="en-GB" sz="4800" dirty="0"/>
              <a:t>Carsington –Rivers Topic – June 2027</a:t>
            </a:r>
          </a:p>
          <a:p>
            <a:r>
              <a:rPr lang="en-GB" sz="4800" dirty="0" err="1"/>
              <a:t>Hollowford</a:t>
            </a:r>
            <a:r>
              <a:rPr lang="en-GB" sz="4800" dirty="0"/>
              <a:t> – Wed 16</a:t>
            </a:r>
            <a:r>
              <a:rPr lang="en-GB" sz="4800" baseline="30000" dirty="0"/>
              <a:t>th </a:t>
            </a:r>
            <a:r>
              <a:rPr lang="en-GB" sz="4800" dirty="0"/>
              <a:t>– Fri 18</a:t>
            </a:r>
            <a:r>
              <a:rPr lang="en-GB" sz="4800" baseline="30000" dirty="0"/>
              <a:t>th</a:t>
            </a:r>
            <a:r>
              <a:rPr lang="en-GB" sz="4800" dirty="0"/>
              <a:t> June 2027</a:t>
            </a:r>
          </a:p>
        </p:txBody>
      </p:sp>
    </p:spTree>
  </p:cSld>
  <p:clrMapOvr>
    <a:masterClrMapping/>
  </p:clrMapOvr>
  <p:transition>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7233</TotalTime>
  <Words>1073</Words>
  <Application>Microsoft Office PowerPoint</Application>
  <PresentationFormat>On-screen Show (4:3)</PresentationFormat>
  <Paragraphs>82</Paragraphs>
  <Slides>21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Britannic Bold</vt:lpstr>
      <vt:lpstr>Broadway</vt:lpstr>
      <vt:lpstr>Calibri</vt:lpstr>
      <vt:lpstr>Candara</vt:lpstr>
      <vt:lpstr>Symbol</vt:lpstr>
      <vt:lpstr>Wingdings</vt:lpstr>
      <vt:lpstr>XCCW Joined PC1a</vt:lpstr>
      <vt:lpstr>Waveform</vt:lpstr>
      <vt:lpstr>YEAR 6 AT HOMEFIELDS</vt:lpstr>
      <vt:lpstr>Teachers</vt:lpstr>
      <vt:lpstr>School Uniform</vt:lpstr>
      <vt:lpstr>        Equipment needed Pencils of decent quality (HB) Fountain pen or roller ball in blue Black pen for up-levelling A dry-wipe pen for whiteboard work Rubber Glue stick 30 cm ruler Scissors Colouring pencils/felt tips A highlighter Electronic spell-check/thesaurus (optional but really useful)  These should be named!</vt:lpstr>
      <vt:lpstr>Reading</vt:lpstr>
      <vt:lpstr>PowerPoint Presentation</vt:lpstr>
      <vt:lpstr>PowerPoint Presentation</vt:lpstr>
      <vt:lpstr>Get hooked on books!KGE</vt:lpstr>
      <vt:lpstr>PowerPoint Presentation</vt:lpstr>
      <vt:lpstr>Writing</vt:lpstr>
      <vt:lpstr>PowerPoint Presentation</vt:lpstr>
      <vt:lpstr>        Children need to be responsible for editing and improving their work themselves! This is what the black pen is for. Year 6 children are responsible for completing and returning homework. </vt:lpstr>
      <vt:lpstr>Numeracy</vt:lpstr>
      <vt:lpstr>PowerPoint Presentation</vt:lpstr>
      <vt:lpstr>Homework</vt:lpstr>
      <vt:lpstr>SATs</vt:lpstr>
      <vt:lpstr>Calculation Workshop</vt:lpstr>
      <vt:lpstr>PE days</vt:lpstr>
      <vt:lpstr>Communication</vt:lpstr>
      <vt:lpstr>Children and Social Media</vt:lpstr>
      <vt:lpstr>Trips!</vt:lpstr>
    </vt:vector>
  </TitlesOfParts>
  <Company>Homefields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AT HOMEFIELDS</dc:title>
  <dc:creator>j.smith</dc:creator>
  <cp:lastModifiedBy>Stuart Harrison</cp:lastModifiedBy>
  <cp:revision>122</cp:revision>
  <dcterms:created xsi:type="dcterms:W3CDTF">2012-07-27T13:39:51Z</dcterms:created>
  <dcterms:modified xsi:type="dcterms:W3CDTF">2026-07-13T16:14:45Z</dcterms:modified>
</cp:coreProperties>
</file>