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3"/>
  </p:notesMasterIdLst>
  <p:sldIdLst>
    <p:sldId id="297" r:id="rId5"/>
    <p:sldId id="336" r:id="rId6"/>
    <p:sldId id="322" r:id="rId7"/>
    <p:sldId id="325" r:id="rId8"/>
    <p:sldId id="337" r:id="rId9"/>
    <p:sldId id="303" r:id="rId10"/>
    <p:sldId id="304" r:id="rId11"/>
    <p:sldId id="321" r:id="rId12"/>
    <p:sldId id="329" r:id="rId13"/>
    <p:sldId id="330" r:id="rId14"/>
    <p:sldId id="338" r:id="rId15"/>
    <p:sldId id="339" r:id="rId16"/>
    <p:sldId id="340" r:id="rId17"/>
    <p:sldId id="341" r:id="rId18"/>
    <p:sldId id="326" r:id="rId19"/>
    <p:sldId id="358" r:id="rId20"/>
    <p:sldId id="342" r:id="rId21"/>
    <p:sldId id="343" r:id="rId22"/>
    <p:sldId id="344" r:id="rId23"/>
    <p:sldId id="345" r:id="rId24"/>
    <p:sldId id="346" r:id="rId25"/>
    <p:sldId id="347" r:id="rId26"/>
    <p:sldId id="348" r:id="rId27"/>
    <p:sldId id="352" r:id="rId28"/>
    <p:sldId id="351" r:id="rId29"/>
    <p:sldId id="356" r:id="rId30"/>
    <p:sldId id="357" r:id="rId31"/>
    <p:sldId id="332" r:id="rId32"/>
    <p:sldId id="333" r:id="rId33"/>
    <p:sldId id="331" r:id="rId34"/>
    <p:sldId id="323" r:id="rId35"/>
    <p:sldId id="328" r:id="rId36"/>
    <p:sldId id="324" r:id="rId37"/>
    <p:sldId id="354" r:id="rId38"/>
    <p:sldId id="327" r:id="rId39"/>
    <p:sldId id="349" r:id="rId40"/>
    <p:sldId id="355" r:id="rId41"/>
    <p:sldId id="359" r:id="rId4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3F99E51E-45C1-4869-B75D-4ED963F33629}">
          <p14:sldIdLst>
            <p14:sldId id="297"/>
          </p14:sldIdLst>
        </p14:section>
        <p14:section name="Untitled Section" id="{CA1091AC-B350-400F-9723-FC99CE368A5C}">
          <p14:sldIdLst>
            <p14:sldId id="336"/>
            <p14:sldId id="322"/>
            <p14:sldId id="325"/>
            <p14:sldId id="337"/>
            <p14:sldId id="303"/>
            <p14:sldId id="304"/>
            <p14:sldId id="321"/>
            <p14:sldId id="329"/>
            <p14:sldId id="330"/>
            <p14:sldId id="338"/>
            <p14:sldId id="339"/>
            <p14:sldId id="340"/>
            <p14:sldId id="341"/>
            <p14:sldId id="326"/>
            <p14:sldId id="358"/>
            <p14:sldId id="342"/>
            <p14:sldId id="343"/>
            <p14:sldId id="344"/>
            <p14:sldId id="345"/>
            <p14:sldId id="346"/>
            <p14:sldId id="347"/>
            <p14:sldId id="348"/>
            <p14:sldId id="352"/>
            <p14:sldId id="351"/>
          </p14:sldIdLst>
        </p14:section>
        <p14:section name="Untitled Section" id="{C4ADCF3F-18DC-44E5-9A17-030B630EEA18}">
          <p14:sldIdLst>
            <p14:sldId id="356"/>
            <p14:sldId id="357"/>
            <p14:sldId id="332"/>
            <p14:sldId id="333"/>
            <p14:sldId id="331"/>
            <p14:sldId id="323"/>
            <p14:sldId id="328"/>
            <p14:sldId id="324"/>
            <p14:sldId id="354"/>
            <p14:sldId id="327"/>
            <p14:sldId id="349"/>
            <p14:sldId id="355"/>
            <p14:sldId id="359"/>
          </p14:sldIdLst>
        </p14:section>
      </p14:sectionLst>
    </p:ex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91C51"/>
    <a:srgbClr val="82368C"/>
    <a:srgbClr val="FFF8AA"/>
    <a:srgbClr val="3E3F3E"/>
    <a:srgbClr val="F7F4F0"/>
    <a:srgbClr val="FEEB3C"/>
    <a:srgbClr val="6AE0B2"/>
    <a:srgbClr val="50BBD8"/>
    <a:srgbClr val="DFF2FD"/>
    <a:srgbClr val="123C4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7941" autoAdjust="0"/>
    <p:restoredTop sz="94291" autoAdjust="0"/>
  </p:normalViewPr>
  <p:slideViewPr>
    <p:cSldViewPr>
      <p:cViewPr varScale="1">
        <p:scale>
          <a:sx n="82" d="100"/>
          <a:sy n="82" d="100"/>
        </p:scale>
        <p:origin x="907"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notesMaster" Target="notesMasters/notesMaster1.xml"/><Relationship Id="rId48" Type="http://schemas.microsoft.com/office/2016/11/relationships/changesInfo" Target="changesInfos/changesInfo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theme" Target="theme/theme1.xml"/><Relationship Id="rId20" Type="http://schemas.openxmlformats.org/officeDocument/2006/relationships/slide" Target="slides/slide16.xml"/><Relationship Id="rId41" Type="http://schemas.openxmlformats.org/officeDocument/2006/relationships/slide" Target="slides/slide37.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Gail Heald" userId="cd7e46e4-e8e2-4412-97f2-3d28780b4aee" providerId="ADAL" clId="{2E08AB37-9D03-4ED9-AD89-9A76720A7AB1}"/>
    <pc:docChg chg="modSld">
      <pc:chgData name="Gail Heald" userId="cd7e46e4-e8e2-4412-97f2-3d28780b4aee" providerId="ADAL" clId="{2E08AB37-9D03-4ED9-AD89-9A76720A7AB1}" dt="2025-09-28T21:58:32.402" v="6" actId="6549"/>
      <pc:docMkLst>
        <pc:docMk/>
      </pc:docMkLst>
      <pc:sldChg chg="modSp mod">
        <pc:chgData name="Gail Heald" userId="cd7e46e4-e8e2-4412-97f2-3d28780b4aee" providerId="ADAL" clId="{2E08AB37-9D03-4ED9-AD89-9A76720A7AB1}" dt="2025-09-28T21:58:32.402" v="6" actId="6549"/>
        <pc:sldMkLst>
          <pc:docMk/>
          <pc:sldMk cId="1993869814" sldId="297"/>
        </pc:sldMkLst>
        <pc:spChg chg="mod">
          <ac:chgData name="Gail Heald" userId="cd7e46e4-e8e2-4412-97f2-3d28780b4aee" providerId="ADAL" clId="{2E08AB37-9D03-4ED9-AD89-9A76720A7AB1}" dt="2025-09-28T21:58:32.402" v="6" actId="6549"/>
          <ac:spMkLst>
            <pc:docMk/>
            <pc:sldMk cId="1993869814" sldId="297"/>
            <ac:spMk id="9" creationId="{821C1F67-4EAA-4893-9ADA-BC1DBF679B3D}"/>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3FAFDDC-8F9A-4C23-81B4-BE3B61936F55}" type="datetimeFigureOut">
              <a:rPr lang="en-GB" smtClean="0"/>
              <a:t>28/09/2025</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0D71329-A199-4908-BD08-4D20F961A9E6}" type="slidenum">
              <a:rPr lang="en-GB" smtClean="0"/>
              <a:t>‹#›</a:t>
            </a:fld>
            <a:endParaRPr lang="en-GB"/>
          </a:p>
        </p:txBody>
      </p:sp>
    </p:spTree>
    <p:extLst>
      <p:ext uri="{BB962C8B-B14F-4D97-AF65-F5344CB8AC3E}">
        <p14:creationId xmlns:p14="http://schemas.microsoft.com/office/powerpoint/2010/main" val="17290239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1</a:t>
            </a:fld>
            <a:endParaRPr lang="en-GB"/>
          </a:p>
        </p:txBody>
      </p:sp>
    </p:spTree>
    <p:extLst>
      <p:ext uri="{BB962C8B-B14F-4D97-AF65-F5344CB8AC3E}">
        <p14:creationId xmlns:p14="http://schemas.microsoft.com/office/powerpoint/2010/main" val="95336033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r>
              <a:rPr lang="en-US" dirty="0"/>
              <a:t>Overview of Essential Letter and Sounds and how it works</a:t>
            </a:r>
          </a:p>
          <a:p>
            <a:r>
              <a:rPr lang="en-US" dirty="0"/>
              <a:t>Resources – what they are and how they are used</a:t>
            </a:r>
          </a:p>
          <a:p>
            <a:r>
              <a:rPr lang="en-US" dirty="0"/>
              <a:t>Assessment and Intervention – what does this look like and how is it implemented</a:t>
            </a:r>
          </a:p>
          <a:p>
            <a:r>
              <a:rPr lang="en-US" dirty="0"/>
              <a:t>Next Steps – what happens next!</a:t>
            </a:r>
          </a:p>
          <a:p>
            <a:endParaRPr lang="en-US" dirty="0"/>
          </a:p>
          <a:p>
            <a:r>
              <a:rPr lang="en-US" dirty="0"/>
              <a:t>We will check the questions in the chat box at the end of the session so there will be plenty of time to answer and queries then</a:t>
            </a:r>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2</a:t>
            </a:fld>
            <a:endParaRPr lang="en-GB"/>
          </a:p>
        </p:txBody>
      </p:sp>
    </p:spTree>
    <p:extLst>
      <p:ext uri="{BB962C8B-B14F-4D97-AF65-F5344CB8AC3E}">
        <p14:creationId xmlns:p14="http://schemas.microsoft.com/office/powerpoint/2010/main" val="394029955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Begin by explaining what Phonics is. Explain that learning to read the English language is complex and that this information session will give parents &amp; </a:t>
            </a:r>
            <a:r>
              <a:rPr lang="en-US" dirty="0" err="1">
                <a:cs typeface="Calibri"/>
              </a:rPr>
              <a:t>carers</a:t>
            </a:r>
            <a:r>
              <a:rPr lang="en-US" dirty="0">
                <a:cs typeface="Calibri"/>
              </a:rPr>
              <a:t> the understanding of what Phonics is, the terminology used in Phonics and how ELS gives children the skills and knowledge to read well, quickly. </a:t>
            </a:r>
            <a:endParaRPr lang="en-US" dirty="0"/>
          </a:p>
          <a:p>
            <a:endParaRPr lang="en-GB" dirty="0">
              <a:cs typeface="Calibri"/>
            </a:endParaRPr>
          </a:p>
          <a:p>
            <a:endParaRPr lang="en-US" dirty="0">
              <a:cs typeface="Calibri"/>
            </a:endParaRPr>
          </a:p>
        </p:txBody>
      </p:sp>
      <p:sp>
        <p:nvSpPr>
          <p:cNvPr id="4" name="Slide Number Placeholder 3"/>
          <p:cNvSpPr>
            <a:spLocks noGrp="1"/>
          </p:cNvSpPr>
          <p:nvPr>
            <p:ph type="sldNum" sz="quarter" idx="5"/>
          </p:nvPr>
        </p:nvSpPr>
        <p:spPr/>
        <p:txBody>
          <a:bodyPr/>
          <a:lstStyle/>
          <a:p>
            <a:fld id="{70D71329-A199-4908-BD08-4D20F961A9E6}" type="slidenum">
              <a:rPr lang="en-GB" smtClean="0"/>
              <a:t>3</a:t>
            </a:fld>
            <a:endParaRPr lang="en-GB"/>
          </a:p>
        </p:txBody>
      </p:sp>
    </p:spTree>
    <p:extLst>
      <p:ext uri="{BB962C8B-B14F-4D97-AF65-F5344CB8AC3E}">
        <p14:creationId xmlns:p14="http://schemas.microsoft.com/office/powerpoint/2010/main" val="362160737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Use flashcards to put this into context. Show parents examples of graphemes, digraphs, trigraphs and split digraphs. Where possible, make the link between same sound, different spelling. </a:t>
            </a:r>
            <a:endParaRPr lang="en-US" dirty="0"/>
          </a:p>
          <a:p>
            <a:r>
              <a:rPr lang="en-US">
                <a:cs typeface="Calibri"/>
              </a:rPr>
              <a:t>Example: </a:t>
            </a:r>
            <a:endParaRPr lang="en-US" dirty="0">
              <a:cs typeface="Calibri"/>
            </a:endParaRPr>
          </a:p>
          <a:p>
            <a:endParaRPr lang="en-US" b="1" dirty="0">
              <a:cs typeface="Calibri"/>
            </a:endParaRPr>
          </a:p>
          <a:p>
            <a:r>
              <a:rPr lang="en-US"/>
              <a:t>&lt;a&gt;</a:t>
            </a:r>
          </a:p>
          <a:p>
            <a:r>
              <a:rPr lang="en-US" b="1"/>
              <a:t>a</a:t>
            </a:r>
            <a:r>
              <a:rPr lang="en-US"/>
              <a:t>corn</a:t>
            </a:r>
          </a:p>
          <a:p>
            <a:r>
              <a:rPr lang="en-US"/>
              <a:t>&lt;ai&gt;</a:t>
            </a:r>
          </a:p>
          <a:p>
            <a:r>
              <a:rPr lang="en-US"/>
              <a:t>r</a:t>
            </a:r>
            <a:r>
              <a:rPr lang="en-US" b="1"/>
              <a:t>ai</a:t>
            </a:r>
            <a:r>
              <a:rPr lang="en-US"/>
              <a:t>n</a:t>
            </a:r>
          </a:p>
          <a:p>
            <a:r>
              <a:rPr lang="en-US"/>
              <a:t>&lt;ay&gt;</a:t>
            </a:r>
          </a:p>
          <a:p>
            <a:r>
              <a:rPr lang="en-US"/>
              <a:t>pl</a:t>
            </a:r>
            <a:r>
              <a:rPr lang="en-US" b="1"/>
              <a:t>ay</a:t>
            </a:r>
            <a:endParaRPr lang="en-US"/>
          </a:p>
          <a:p>
            <a:r>
              <a:rPr lang="en-US"/>
              <a:t>&lt;a-e&gt;</a:t>
            </a:r>
          </a:p>
          <a:p>
            <a:r>
              <a:rPr lang="en-US"/>
              <a:t>n</a:t>
            </a:r>
            <a:r>
              <a:rPr lang="en-US" b="1"/>
              <a:t>a</a:t>
            </a:r>
            <a:r>
              <a:rPr lang="en-US"/>
              <a:t>m</a:t>
            </a:r>
            <a:r>
              <a:rPr lang="en-US" b="1"/>
              <a:t>e</a:t>
            </a:r>
            <a:endParaRPr lang="en-US"/>
          </a:p>
          <a:p>
            <a:r>
              <a:rPr lang="en-US"/>
              <a:t>&lt;eigh&gt;</a:t>
            </a:r>
          </a:p>
          <a:p>
            <a:r>
              <a:rPr lang="en-US" b="1"/>
              <a:t>eigh</a:t>
            </a:r>
            <a:r>
              <a:rPr lang="en-US"/>
              <a:t>t</a:t>
            </a:r>
          </a:p>
          <a:p>
            <a:r>
              <a:rPr lang="en-US"/>
              <a:t>&lt;ey&gt;</a:t>
            </a:r>
          </a:p>
          <a:p>
            <a:r>
              <a:rPr lang="en-US"/>
              <a:t>th</a:t>
            </a:r>
            <a:r>
              <a:rPr lang="en-US" b="1"/>
              <a:t>ey</a:t>
            </a:r>
            <a:endParaRPr lang="en-US"/>
          </a:p>
          <a:p>
            <a:r>
              <a:rPr lang="en-US"/>
              <a:t>&lt;ea&gt;</a:t>
            </a:r>
          </a:p>
          <a:p>
            <a:r>
              <a:rPr lang="en-US"/>
              <a:t>gr</a:t>
            </a:r>
            <a:r>
              <a:rPr lang="en-US" b="1"/>
              <a:t>ea</a:t>
            </a:r>
            <a:r>
              <a:rPr lang="en-US"/>
              <a:t>t</a:t>
            </a:r>
          </a:p>
          <a:p>
            <a:r>
              <a:rPr lang="en-US"/>
              <a:t>&lt;aigh&gt;</a:t>
            </a:r>
          </a:p>
          <a:p>
            <a:r>
              <a:rPr lang="en-US"/>
              <a:t>str</a:t>
            </a:r>
            <a:r>
              <a:rPr lang="en-US" b="1"/>
              <a:t>aigh</a:t>
            </a:r>
            <a:r>
              <a:rPr lang="en-US"/>
              <a:t>t</a:t>
            </a:r>
          </a:p>
          <a:p>
            <a:endParaRPr lang="en-US" dirty="0">
              <a:cs typeface="Calibri"/>
            </a:endParaRPr>
          </a:p>
          <a:p>
            <a:endParaRPr lang="en-US" dirty="0">
              <a:cs typeface="Calibri"/>
            </a:endParaRPr>
          </a:p>
          <a:p>
            <a:endParaRPr lang="en-GB" dirty="0">
              <a:cs typeface="Calibri"/>
            </a:endParaRPr>
          </a:p>
          <a:p>
            <a:endParaRPr lang="en-US" dirty="0">
              <a:cs typeface="Calibri"/>
            </a:endParaRPr>
          </a:p>
        </p:txBody>
      </p:sp>
      <p:sp>
        <p:nvSpPr>
          <p:cNvPr id="4" name="Slide Number Placeholder 3"/>
          <p:cNvSpPr>
            <a:spLocks noGrp="1"/>
          </p:cNvSpPr>
          <p:nvPr>
            <p:ph type="sldNum" sz="quarter" idx="5"/>
          </p:nvPr>
        </p:nvSpPr>
        <p:spPr/>
        <p:txBody>
          <a:bodyPr/>
          <a:lstStyle/>
          <a:p>
            <a:fld id="{70D71329-A199-4908-BD08-4D20F961A9E6}" type="slidenum">
              <a:rPr lang="en-GB" smtClean="0"/>
              <a:t>4</a:t>
            </a:fld>
            <a:endParaRPr lang="en-GB"/>
          </a:p>
        </p:txBody>
      </p:sp>
    </p:spTree>
    <p:extLst>
      <p:ext uri="{BB962C8B-B14F-4D97-AF65-F5344CB8AC3E}">
        <p14:creationId xmlns:p14="http://schemas.microsoft.com/office/powerpoint/2010/main" val="295656593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Use flashcards to put this into context. Show parents examples of graphemes, digraphs, trigraphs and split digraphs. Where possible, make the link between same sound, different spelling. </a:t>
            </a:r>
            <a:endParaRPr lang="en-US" dirty="0"/>
          </a:p>
          <a:p>
            <a:r>
              <a:rPr lang="en-US">
                <a:cs typeface="Calibri"/>
              </a:rPr>
              <a:t>Example: </a:t>
            </a:r>
            <a:endParaRPr lang="en-US" dirty="0">
              <a:cs typeface="Calibri"/>
            </a:endParaRPr>
          </a:p>
          <a:p>
            <a:endParaRPr lang="en-US" b="1" dirty="0">
              <a:cs typeface="Calibri"/>
            </a:endParaRPr>
          </a:p>
          <a:p>
            <a:r>
              <a:rPr lang="en-US"/>
              <a:t>&lt;a&gt;</a:t>
            </a:r>
          </a:p>
          <a:p>
            <a:r>
              <a:rPr lang="en-US" b="1"/>
              <a:t>a</a:t>
            </a:r>
            <a:r>
              <a:rPr lang="en-US"/>
              <a:t>corn</a:t>
            </a:r>
          </a:p>
          <a:p>
            <a:r>
              <a:rPr lang="en-US"/>
              <a:t>&lt;ai&gt;</a:t>
            </a:r>
          </a:p>
          <a:p>
            <a:r>
              <a:rPr lang="en-US"/>
              <a:t>r</a:t>
            </a:r>
            <a:r>
              <a:rPr lang="en-US" b="1"/>
              <a:t>ai</a:t>
            </a:r>
            <a:r>
              <a:rPr lang="en-US"/>
              <a:t>n</a:t>
            </a:r>
          </a:p>
          <a:p>
            <a:r>
              <a:rPr lang="en-US"/>
              <a:t>&lt;ay&gt;</a:t>
            </a:r>
          </a:p>
          <a:p>
            <a:r>
              <a:rPr lang="en-US"/>
              <a:t>pl</a:t>
            </a:r>
            <a:r>
              <a:rPr lang="en-US" b="1"/>
              <a:t>ay</a:t>
            </a:r>
            <a:endParaRPr lang="en-US"/>
          </a:p>
          <a:p>
            <a:r>
              <a:rPr lang="en-US"/>
              <a:t>&lt;a-e&gt;</a:t>
            </a:r>
          </a:p>
          <a:p>
            <a:r>
              <a:rPr lang="en-US"/>
              <a:t>n</a:t>
            </a:r>
            <a:r>
              <a:rPr lang="en-US" b="1"/>
              <a:t>a</a:t>
            </a:r>
            <a:r>
              <a:rPr lang="en-US"/>
              <a:t>m</a:t>
            </a:r>
            <a:r>
              <a:rPr lang="en-US" b="1"/>
              <a:t>e</a:t>
            </a:r>
            <a:endParaRPr lang="en-US"/>
          </a:p>
          <a:p>
            <a:r>
              <a:rPr lang="en-US"/>
              <a:t>&lt;eigh&gt;</a:t>
            </a:r>
          </a:p>
          <a:p>
            <a:r>
              <a:rPr lang="en-US" b="1"/>
              <a:t>eigh</a:t>
            </a:r>
            <a:r>
              <a:rPr lang="en-US"/>
              <a:t>t</a:t>
            </a:r>
          </a:p>
          <a:p>
            <a:r>
              <a:rPr lang="en-US"/>
              <a:t>&lt;ey&gt;</a:t>
            </a:r>
          </a:p>
          <a:p>
            <a:r>
              <a:rPr lang="en-US"/>
              <a:t>th</a:t>
            </a:r>
            <a:r>
              <a:rPr lang="en-US" b="1"/>
              <a:t>ey</a:t>
            </a:r>
            <a:endParaRPr lang="en-US"/>
          </a:p>
          <a:p>
            <a:r>
              <a:rPr lang="en-US"/>
              <a:t>&lt;ea&gt;</a:t>
            </a:r>
          </a:p>
          <a:p>
            <a:r>
              <a:rPr lang="en-US"/>
              <a:t>gr</a:t>
            </a:r>
            <a:r>
              <a:rPr lang="en-US" b="1"/>
              <a:t>ea</a:t>
            </a:r>
            <a:r>
              <a:rPr lang="en-US"/>
              <a:t>t</a:t>
            </a:r>
          </a:p>
          <a:p>
            <a:r>
              <a:rPr lang="en-US"/>
              <a:t>&lt;aigh&gt;</a:t>
            </a:r>
          </a:p>
          <a:p>
            <a:r>
              <a:rPr lang="en-US"/>
              <a:t>str</a:t>
            </a:r>
            <a:r>
              <a:rPr lang="en-US" b="1"/>
              <a:t>aigh</a:t>
            </a:r>
            <a:r>
              <a:rPr lang="en-US"/>
              <a:t>t</a:t>
            </a:r>
          </a:p>
          <a:p>
            <a:endParaRPr lang="en-US" dirty="0">
              <a:cs typeface="Calibri"/>
            </a:endParaRPr>
          </a:p>
          <a:p>
            <a:endParaRPr lang="en-US" dirty="0">
              <a:cs typeface="Calibri"/>
            </a:endParaRPr>
          </a:p>
          <a:p>
            <a:endParaRPr lang="en-GB" dirty="0">
              <a:cs typeface="Calibri"/>
            </a:endParaRPr>
          </a:p>
          <a:p>
            <a:endParaRPr lang="en-US" dirty="0">
              <a:cs typeface="Calibri"/>
            </a:endParaRPr>
          </a:p>
        </p:txBody>
      </p:sp>
      <p:sp>
        <p:nvSpPr>
          <p:cNvPr id="4" name="Slide Number Placeholder 3"/>
          <p:cNvSpPr>
            <a:spLocks noGrp="1"/>
          </p:cNvSpPr>
          <p:nvPr>
            <p:ph type="sldNum" sz="quarter" idx="5"/>
          </p:nvPr>
        </p:nvSpPr>
        <p:spPr/>
        <p:txBody>
          <a:bodyPr/>
          <a:lstStyle/>
          <a:p>
            <a:fld id="{70D71329-A199-4908-BD08-4D20F961A9E6}" type="slidenum">
              <a:rPr lang="en-GB" smtClean="0"/>
              <a:t>5</a:t>
            </a:fld>
            <a:endParaRPr lang="en-GB"/>
          </a:p>
        </p:txBody>
      </p:sp>
    </p:spTree>
    <p:extLst>
      <p:ext uri="{BB962C8B-B14F-4D97-AF65-F5344CB8AC3E}">
        <p14:creationId xmlns:p14="http://schemas.microsoft.com/office/powerpoint/2010/main" val="132389093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We use phonemes and graphemes to teach children the code of our language.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English is one of the most challenging languages to learn as there are so many ways to spell the sounds of our language.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a:defRPr/>
            </a:pPr>
            <a:r>
              <a:rPr lang="en-US"/>
              <a:t>We teach children to decode words – by identifying each of the written sounds within the word before blending them together to read the word. This is a challenging process for children to learn and takes time to master. When they are able to decode and blend to.... </a:t>
            </a:r>
            <a:endParaRPr lang="en-US">
              <a:cs typeface="Calibri"/>
            </a:endParaRPr>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6</a:t>
            </a:fld>
            <a:endParaRPr lang="en-GB"/>
          </a:p>
        </p:txBody>
      </p:sp>
    </p:spTree>
    <p:extLst>
      <p:ext uri="{BB962C8B-B14F-4D97-AF65-F5344CB8AC3E}">
        <p14:creationId xmlns:p14="http://schemas.microsoft.com/office/powerpoint/2010/main" val="133225832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Phonics teaches the link between the spoken sounds of our language and the written version of that sound – the code of our language.</a:t>
            </a:r>
          </a:p>
          <a:p>
            <a:r>
              <a:rPr lang="en-US" dirty="0"/>
              <a:t>As systematic synthetic phonics programme breaks this down into tiny steps for children to piece together which allows them to decode to read and then spell using the sound to spelling correspondences they have learnt.</a:t>
            </a:r>
          </a:p>
          <a:p>
            <a:endParaRPr lang="en-GB" dirty="0"/>
          </a:p>
          <a:p>
            <a:pPr marL="457200" indent="-457200">
              <a:buFont typeface="Arial" panose="020B0604020202020204" pitchFamily="34" charset="0"/>
              <a:buChar char="•"/>
            </a:pPr>
            <a:r>
              <a:rPr lang="en-US" sz="1200" dirty="0"/>
              <a:t>We use a simple, consistent approach to  teaching phonics.</a:t>
            </a:r>
          </a:p>
          <a:p>
            <a:pPr marL="457200" indent="-457200">
              <a:buFont typeface="Arial" panose="020B0604020202020204" pitchFamily="34" charset="0"/>
              <a:buChar char="•"/>
            </a:pPr>
            <a:r>
              <a:rPr lang="en-US" sz="1200" dirty="0"/>
              <a:t>Your child will experience the same classroom routines within each lesson which reduces cognitive load and </a:t>
            </a:r>
            <a:r>
              <a:rPr lang="en-US" sz="1200" dirty="0" err="1"/>
              <a:t>maximises</a:t>
            </a:r>
            <a:r>
              <a:rPr lang="en-US" sz="1200" dirty="0"/>
              <a:t> the chances of success.</a:t>
            </a:r>
          </a:p>
          <a:p>
            <a:pPr marL="457200" indent="-457200">
              <a:buFont typeface="Arial" panose="020B0604020202020204" pitchFamily="34" charset="0"/>
              <a:buChar char="•"/>
            </a:pPr>
            <a:r>
              <a:rPr lang="en-US" sz="1200" dirty="0"/>
              <a:t>All children are supported within the lesson to use their new phonic knowledge independently.</a:t>
            </a:r>
          </a:p>
          <a:p>
            <a:pPr marL="457200" indent="-457200">
              <a:buFont typeface="Arial" panose="020B0604020202020204" pitchFamily="34" charset="0"/>
              <a:buChar char="•"/>
            </a:pPr>
            <a:r>
              <a:rPr lang="en-US" sz="1200" dirty="0"/>
              <a:t>In every single ELS lesson, your child will make the direct application to reading.</a:t>
            </a:r>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7</a:t>
            </a:fld>
            <a:endParaRPr lang="en-GB"/>
          </a:p>
        </p:txBody>
      </p:sp>
    </p:spTree>
    <p:extLst>
      <p:ext uri="{BB962C8B-B14F-4D97-AF65-F5344CB8AC3E}">
        <p14:creationId xmlns:p14="http://schemas.microsoft.com/office/powerpoint/2010/main" val="364096859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8</a:t>
            </a:fld>
            <a:endParaRPr lang="en-GB"/>
          </a:p>
        </p:txBody>
      </p:sp>
    </p:spTree>
    <p:extLst>
      <p:ext uri="{BB962C8B-B14F-4D97-AF65-F5344CB8AC3E}">
        <p14:creationId xmlns:p14="http://schemas.microsoft.com/office/powerpoint/2010/main" val="226843152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a:p>
            <a:r>
              <a:rPr lang="en-GB" dirty="0"/>
              <a:t>In Reception your children will learn all the single letter sounds and begin to learn diagraphs and trigraphs. </a:t>
            </a:r>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9</a:t>
            </a:fld>
            <a:endParaRPr lang="en-GB"/>
          </a:p>
        </p:txBody>
      </p:sp>
    </p:spTree>
    <p:extLst>
      <p:ext uri="{BB962C8B-B14F-4D97-AF65-F5344CB8AC3E}">
        <p14:creationId xmlns:p14="http://schemas.microsoft.com/office/powerpoint/2010/main" val="142244304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10</a:t>
            </a:fld>
            <a:endParaRPr lang="en-GB"/>
          </a:p>
        </p:txBody>
      </p:sp>
    </p:spTree>
    <p:extLst>
      <p:ext uri="{BB962C8B-B14F-4D97-AF65-F5344CB8AC3E}">
        <p14:creationId xmlns:p14="http://schemas.microsoft.com/office/powerpoint/2010/main" val="400804411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r>
              <a:rPr lang="en-US" dirty="0"/>
              <a:t>Overview of Essential Letter and Sounds and how it works</a:t>
            </a:r>
          </a:p>
          <a:p>
            <a:r>
              <a:rPr lang="en-US" dirty="0"/>
              <a:t>Resources – what they are and how they are used</a:t>
            </a:r>
          </a:p>
          <a:p>
            <a:r>
              <a:rPr lang="en-US" dirty="0"/>
              <a:t>Assessment and Intervention – what does this look like and how is it implemented</a:t>
            </a:r>
          </a:p>
          <a:p>
            <a:r>
              <a:rPr lang="en-US" dirty="0"/>
              <a:t>Next Steps – what happens next!</a:t>
            </a:r>
          </a:p>
          <a:p>
            <a:endParaRPr lang="en-US" dirty="0"/>
          </a:p>
          <a:p>
            <a:r>
              <a:rPr lang="en-US" dirty="0"/>
              <a:t>We will check the questions in the chat box at the end of the session so there will be plenty of time to answer and queries then</a:t>
            </a:r>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11</a:t>
            </a:fld>
            <a:endParaRPr lang="en-GB"/>
          </a:p>
        </p:txBody>
      </p:sp>
    </p:spTree>
    <p:extLst>
      <p:ext uri="{BB962C8B-B14F-4D97-AF65-F5344CB8AC3E}">
        <p14:creationId xmlns:p14="http://schemas.microsoft.com/office/powerpoint/2010/main" val="176719722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r>
              <a:rPr lang="en-US" dirty="0"/>
              <a:t>Overview of Essential Letter and Sounds and how it works</a:t>
            </a:r>
          </a:p>
          <a:p>
            <a:r>
              <a:rPr lang="en-US" dirty="0"/>
              <a:t>Resources – what they are and how they are used</a:t>
            </a:r>
          </a:p>
          <a:p>
            <a:r>
              <a:rPr lang="en-US" dirty="0"/>
              <a:t>Assessment and Intervention – what does this look like and how is it implemented</a:t>
            </a:r>
          </a:p>
          <a:p>
            <a:r>
              <a:rPr lang="en-US" dirty="0"/>
              <a:t>Next Steps – what happens next!</a:t>
            </a:r>
          </a:p>
          <a:p>
            <a:endParaRPr lang="en-US" dirty="0"/>
          </a:p>
          <a:p>
            <a:r>
              <a:rPr lang="en-US" dirty="0"/>
              <a:t>We will check the questions in the chat box at the end of the session so there will be plenty of time to answer and queries then</a:t>
            </a:r>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12</a:t>
            </a:fld>
            <a:endParaRPr lang="en-GB"/>
          </a:p>
        </p:txBody>
      </p:sp>
    </p:spTree>
    <p:extLst>
      <p:ext uri="{BB962C8B-B14F-4D97-AF65-F5344CB8AC3E}">
        <p14:creationId xmlns:p14="http://schemas.microsoft.com/office/powerpoint/2010/main" val="207415885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r>
              <a:rPr lang="en-US" dirty="0"/>
              <a:t>Overview of Essential Letter and Sounds and how it works</a:t>
            </a:r>
          </a:p>
          <a:p>
            <a:r>
              <a:rPr lang="en-US" dirty="0"/>
              <a:t>Resources – what they are and how they are used</a:t>
            </a:r>
          </a:p>
          <a:p>
            <a:r>
              <a:rPr lang="en-US" dirty="0"/>
              <a:t>Assessment and Intervention – what does this look like and how is it implemented</a:t>
            </a:r>
          </a:p>
          <a:p>
            <a:r>
              <a:rPr lang="en-US" dirty="0"/>
              <a:t>Next Steps – what happens next!</a:t>
            </a:r>
          </a:p>
          <a:p>
            <a:endParaRPr lang="en-US" dirty="0"/>
          </a:p>
          <a:p>
            <a:r>
              <a:rPr lang="en-US" dirty="0"/>
              <a:t>We will check the questions in the chat box at the end of the session so there will be plenty of time to answer and queries then</a:t>
            </a:r>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13</a:t>
            </a:fld>
            <a:endParaRPr lang="en-GB"/>
          </a:p>
        </p:txBody>
      </p:sp>
    </p:spTree>
    <p:extLst>
      <p:ext uri="{BB962C8B-B14F-4D97-AF65-F5344CB8AC3E}">
        <p14:creationId xmlns:p14="http://schemas.microsoft.com/office/powerpoint/2010/main" val="202453143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r>
              <a:rPr lang="en-US" dirty="0"/>
              <a:t>Overview of Essential Letter and Sounds and how it works</a:t>
            </a:r>
          </a:p>
          <a:p>
            <a:r>
              <a:rPr lang="en-US" dirty="0"/>
              <a:t>Resources – what they are and how they are used</a:t>
            </a:r>
          </a:p>
          <a:p>
            <a:r>
              <a:rPr lang="en-US" dirty="0"/>
              <a:t>Assessment and Intervention – what does this look like and how is it implemented</a:t>
            </a:r>
          </a:p>
          <a:p>
            <a:r>
              <a:rPr lang="en-US" dirty="0"/>
              <a:t>Next Steps – what happens next!</a:t>
            </a:r>
          </a:p>
          <a:p>
            <a:endParaRPr lang="en-US" dirty="0"/>
          </a:p>
          <a:p>
            <a:r>
              <a:rPr lang="en-US" dirty="0"/>
              <a:t>We will check the questions in the chat box at the end of the session so there will be plenty of time to answer and queries then</a:t>
            </a:r>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14</a:t>
            </a:fld>
            <a:endParaRPr lang="en-GB"/>
          </a:p>
        </p:txBody>
      </p:sp>
    </p:spTree>
    <p:extLst>
      <p:ext uri="{BB962C8B-B14F-4D97-AF65-F5344CB8AC3E}">
        <p14:creationId xmlns:p14="http://schemas.microsoft.com/office/powerpoint/2010/main" val="136971698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If we use the ‘uh’ sound after the pure sound we are teaching the schwa.</a:t>
            </a:r>
          </a:p>
          <a:p>
            <a:endParaRPr lang="en-US" dirty="0"/>
          </a:p>
          <a:p>
            <a:r>
              <a:rPr lang="en-US" dirty="0"/>
              <a:t>For example instead of /c/ /a/ /t/ we teach /</a:t>
            </a:r>
            <a:r>
              <a:rPr lang="en-US" dirty="0" err="1"/>
              <a:t>cuh</a:t>
            </a:r>
            <a:r>
              <a:rPr lang="en-US" dirty="0"/>
              <a:t>/ /a/ /</a:t>
            </a:r>
            <a:r>
              <a:rPr lang="en-US" dirty="0" err="1"/>
              <a:t>tuh</a:t>
            </a:r>
            <a:r>
              <a:rPr lang="en-US" dirty="0"/>
              <a:t>/ - </a:t>
            </a:r>
            <a:r>
              <a:rPr lang="en-US" dirty="0" err="1"/>
              <a:t>cuhatuh</a:t>
            </a:r>
            <a:r>
              <a:rPr lang="en-US" dirty="0"/>
              <a:t> – not a word! IT makes blending harder if you teach or use a schwa after the initial sound.</a:t>
            </a:r>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15</a:t>
            </a:fld>
            <a:endParaRPr lang="en-GB"/>
          </a:p>
        </p:txBody>
      </p:sp>
    </p:spTree>
    <p:extLst>
      <p:ext uri="{BB962C8B-B14F-4D97-AF65-F5344CB8AC3E}">
        <p14:creationId xmlns:p14="http://schemas.microsoft.com/office/powerpoint/2010/main" val="295943109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r>
              <a:rPr lang="en-US" dirty="0"/>
              <a:t>Overview of Essential Letter and Sounds and how it works</a:t>
            </a:r>
          </a:p>
          <a:p>
            <a:r>
              <a:rPr lang="en-US" dirty="0"/>
              <a:t>Resources – what they are and how they are used</a:t>
            </a:r>
          </a:p>
          <a:p>
            <a:r>
              <a:rPr lang="en-US" dirty="0"/>
              <a:t>Assessment and Intervention – what does this look like and how is it implemented</a:t>
            </a:r>
          </a:p>
          <a:p>
            <a:r>
              <a:rPr lang="en-US" dirty="0"/>
              <a:t>Next Steps – what happens next!</a:t>
            </a:r>
          </a:p>
          <a:p>
            <a:endParaRPr lang="en-US" dirty="0"/>
          </a:p>
          <a:p>
            <a:r>
              <a:rPr lang="en-US" dirty="0"/>
              <a:t>We will check the questions in the chat box at the end of the session so there will be plenty of time to answer and queries then</a:t>
            </a:r>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17</a:t>
            </a:fld>
            <a:endParaRPr lang="en-GB"/>
          </a:p>
        </p:txBody>
      </p:sp>
    </p:spTree>
    <p:extLst>
      <p:ext uri="{BB962C8B-B14F-4D97-AF65-F5344CB8AC3E}">
        <p14:creationId xmlns:p14="http://schemas.microsoft.com/office/powerpoint/2010/main" val="253749576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r>
              <a:rPr lang="en-US" dirty="0"/>
              <a:t>Overview of Essential Letter and Sounds and how it works</a:t>
            </a:r>
          </a:p>
          <a:p>
            <a:r>
              <a:rPr lang="en-US" dirty="0"/>
              <a:t>Resources – what they are and how they are used</a:t>
            </a:r>
          </a:p>
          <a:p>
            <a:r>
              <a:rPr lang="en-US" dirty="0"/>
              <a:t>Assessment and Intervention – what does this look like and how is it implemented</a:t>
            </a:r>
          </a:p>
          <a:p>
            <a:r>
              <a:rPr lang="en-US" dirty="0"/>
              <a:t>Next Steps – what happens next!</a:t>
            </a:r>
          </a:p>
          <a:p>
            <a:endParaRPr lang="en-US" dirty="0"/>
          </a:p>
          <a:p>
            <a:r>
              <a:rPr lang="en-US" dirty="0"/>
              <a:t>We will check the questions in the chat box at the end of the session so there will be plenty of time to answer and queries then</a:t>
            </a:r>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18</a:t>
            </a:fld>
            <a:endParaRPr lang="en-GB"/>
          </a:p>
        </p:txBody>
      </p:sp>
    </p:spTree>
    <p:extLst>
      <p:ext uri="{BB962C8B-B14F-4D97-AF65-F5344CB8AC3E}">
        <p14:creationId xmlns:p14="http://schemas.microsoft.com/office/powerpoint/2010/main" val="284359464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r>
              <a:rPr lang="en-US" dirty="0"/>
              <a:t>Overview of Essential Letter and Sounds and how it works</a:t>
            </a:r>
          </a:p>
          <a:p>
            <a:r>
              <a:rPr lang="en-US" dirty="0"/>
              <a:t>Resources – what they are and how they are used</a:t>
            </a:r>
          </a:p>
          <a:p>
            <a:r>
              <a:rPr lang="en-US" dirty="0"/>
              <a:t>Assessment and Intervention – what does this look like and how is it implemented</a:t>
            </a:r>
          </a:p>
          <a:p>
            <a:r>
              <a:rPr lang="en-US" dirty="0"/>
              <a:t>Next Steps – what happens next!</a:t>
            </a:r>
          </a:p>
          <a:p>
            <a:endParaRPr lang="en-US" dirty="0"/>
          </a:p>
          <a:p>
            <a:r>
              <a:rPr lang="en-US" dirty="0"/>
              <a:t>We will check the questions in the chat box at the end of the session so there will be plenty of time to answer and queries then</a:t>
            </a:r>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19</a:t>
            </a:fld>
            <a:endParaRPr lang="en-GB"/>
          </a:p>
        </p:txBody>
      </p:sp>
    </p:spTree>
    <p:extLst>
      <p:ext uri="{BB962C8B-B14F-4D97-AF65-F5344CB8AC3E}">
        <p14:creationId xmlns:p14="http://schemas.microsoft.com/office/powerpoint/2010/main" val="164717831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r>
              <a:rPr lang="en-US" dirty="0"/>
              <a:t>Overview of Essential Letter and Sounds and how it works</a:t>
            </a:r>
          </a:p>
          <a:p>
            <a:r>
              <a:rPr lang="en-US" dirty="0"/>
              <a:t>Resources – what they are and how they are used</a:t>
            </a:r>
          </a:p>
          <a:p>
            <a:r>
              <a:rPr lang="en-US" dirty="0"/>
              <a:t>Assessment and Intervention – what does this look like and how is it implemented</a:t>
            </a:r>
          </a:p>
          <a:p>
            <a:r>
              <a:rPr lang="en-US" dirty="0"/>
              <a:t>Next Steps – what happens next!</a:t>
            </a:r>
          </a:p>
          <a:p>
            <a:endParaRPr lang="en-US" dirty="0"/>
          </a:p>
          <a:p>
            <a:r>
              <a:rPr lang="en-US" dirty="0"/>
              <a:t>We will check the questions in the chat box at the end of the session so there will be plenty of time to answer and queries then</a:t>
            </a:r>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20</a:t>
            </a:fld>
            <a:endParaRPr lang="en-GB"/>
          </a:p>
        </p:txBody>
      </p:sp>
    </p:spTree>
    <p:extLst>
      <p:ext uri="{BB962C8B-B14F-4D97-AF65-F5344CB8AC3E}">
        <p14:creationId xmlns:p14="http://schemas.microsoft.com/office/powerpoint/2010/main" val="318562667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r>
              <a:rPr lang="en-US" dirty="0"/>
              <a:t>Overview of Essential Letter and Sounds and how it works</a:t>
            </a:r>
          </a:p>
          <a:p>
            <a:r>
              <a:rPr lang="en-US" dirty="0"/>
              <a:t>Resources – what they are and how they are used</a:t>
            </a:r>
          </a:p>
          <a:p>
            <a:r>
              <a:rPr lang="en-US" dirty="0"/>
              <a:t>Assessment and Intervention – what does this look like and how is it implemented</a:t>
            </a:r>
          </a:p>
          <a:p>
            <a:r>
              <a:rPr lang="en-US" dirty="0"/>
              <a:t>Next Steps – what happens next!</a:t>
            </a:r>
          </a:p>
          <a:p>
            <a:endParaRPr lang="en-US" dirty="0"/>
          </a:p>
          <a:p>
            <a:r>
              <a:rPr lang="en-US" dirty="0"/>
              <a:t>We will check the questions in the chat box at the end of the session so there will be plenty of time to answer and queries then</a:t>
            </a:r>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21</a:t>
            </a:fld>
            <a:endParaRPr lang="en-GB"/>
          </a:p>
        </p:txBody>
      </p:sp>
    </p:spTree>
    <p:extLst>
      <p:ext uri="{BB962C8B-B14F-4D97-AF65-F5344CB8AC3E}">
        <p14:creationId xmlns:p14="http://schemas.microsoft.com/office/powerpoint/2010/main" val="65132993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r>
              <a:rPr lang="en-US" dirty="0"/>
              <a:t>Overview of Essential Letter and Sounds and how it works</a:t>
            </a:r>
          </a:p>
          <a:p>
            <a:r>
              <a:rPr lang="en-US" dirty="0"/>
              <a:t>Resources – what they are and how they are used</a:t>
            </a:r>
          </a:p>
          <a:p>
            <a:r>
              <a:rPr lang="en-US" dirty="0"/>
              <a:t>Assessment and Intervention – what does this look like and how is it implemented</a:t>
            </a:r>
          </a:p>
          <a:p>
            <a:r>
              <a:rPr lang="en-US" dirty="0"/>
              <a:t>Next Steps – what happens next!</a:t>
            </a:r>
          </a:p>
          <a:p>
            <a:endParaRPr lang="en-US" dirty="0"/>
          </a:p>
          <a:p>
            <a:r>
              <a:rPr lang="en-US" dirty="0"/>
              <a:t>We will check the questions in the chat box at the end of the session so there will be plenty of time to answer and queries then</a:t>
            </a:r>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22</a:t>
            </a:fld>
            <a:endParaRPr lang="en-GB"/>
          </a:p>
        </p:txBody>
      </p:sp>
    </p:spTree>
    <p:extLst>
      <p:ext uri="{BB962C8B-B14F-4D97-AF65-F5344CB8AC3E}">
        <p14:creationId xmlns:p14="http://schemas.microsoft.com/office/powerpoint/2010/main" val="362445406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r>
              <a:rPr lang="en-US" dirty="0"/>
              <a:t>Overview of Essential Letter and Sounds and how it works</a:t>
            </a:r>
          </a:p>
          <a:p>
            <a:r>
              <a:rPr lang="en-US" dirty="0"/>
              <a:t>Resources – what they are and how they are used</a:t>
            </a:r>
          </a:p>
          <a:p>
            <a:r>
              <a:rPr lang="en-US" dirty="0"/>
              <a:t>Assessment and Intervention – what does this look like and how is it implemented</a:t>
            </a:r>
          </a:p>
          <a:p>
            <a:r>
              <a:rPr lang="en-US" dirty="0"/>
              <a:t>Next Steps – what happens next!</a:t>
            </a:r>
          </a:p>
          <a:p>
            <a:endParaRPr lang="en-US" dirty="0"/>
          </a:p>
          <a:p>
            <a:r>
              <a:rPr lang="en-US" dirty="0"/>
              <a:t>We will check the questions in the chat box at the end of the session so there will be plenty of time to answer and queries then</a:t>
            </a:r>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23</a:t>
            </a:fld>
            <a:endParaRPr lang="en-GB"/>
          </a:p>
        </p:txBody>
      </p:sp>
    </p:spTree>
    <p:extLst>
      <p:ext uri="{BB962C8B-B14F-4D97-AF65-F5344CB8AC3E}">
        <p14:creationId xmlns:p14="http://schemas.microsoft.com/office/powerpoint/2010/main" val="14419881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r>
              <a:rPr lang="en-US" dirty="0"/>
              <a:t>Overview of Essential Letter and Sounds and how it works</a:t>
            </a:r>
          </a:p>
          <a:p>
            <a:r>
              <a:rPr lang="en-US" dirty="0"/>
              <a:t>Resources – what they are and how they are used</a:t>
            </a:r>
          </a:p>
          <a:p>
            <a:r>
              <a:rPr lang="en-US" dirty="0"/>
              <a:t>Assessment and Intervention – what does this look like and how is it implemented</a:t>
            </a:r>
          </a:p>
          <a:p>
            <a:r>
              <a:rPr lang="en-US" dirty="0"/>
              <a:t>Next Steps – what happens next!</a:t>
            </a:r>
          </a:p>
          <a:p>
            <a:endParaRPr lang="en-US" dirty="0"/>
          </a:p>
          <a:p>
            <a:r>
              <a:rPr lang="en-US" dirty="0"/>
              <a:t>We will check the questions in the chat box at the end of the session so there will be plenty of time to answer and queries then</a:t>
            </a:r>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24</a:t>
            </a:fld>
            <a:endParaRPr lang="en-GB"/>
          </a:p>
        </p:txBody>
      </p:sp>
    </p:spTree>
    <p:extLst>
      <p:ext uri="{BB962C8B-B14F-4D97-AF65-F5344CB8AC3E}">
        <p14:creationId xmlns:p14="http://schemas.microsoft.com/office/powerpoint/2010/main" val="353582217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r>
              <a:rPr lang="en-US" dirty="0"/>
              <a:t>Overview of Essential Letter and Sounds and how it works</a:t>
            </a:r>
          </a:p>
          <a:p>
            <a:r>
              <a:rPr lang="en-US" dirty="0"/>
              <a:t>Resources – what they are and how they are used</a:t>
            </a:r>
          </a:p>
          <a:p>
            <a:r>
              <a:rPr lang="en-US" dirty="0"/>
              <a:t>Assessment and Intervention – what does this look like and how is it implemented</a:t>
            </a:r>
          </a:p>
          <a:p>
            <a:r>
              <a:rPr lang="en-US" dirty="0"/>
              <a:t>Next Steps – what happens next!</a:t>
            </a:r>
          </a:p>
          <a:p>
            <a:endParaRPr lang="en-US" dirty="0"/>
          </a:p>
          <a:p>
            <a:r>
              <a:rPr lang="en-US" dirty="0"/>
              <a:t>We will check the questions in the chat box at the end of the session so there will be plenty of time to answer and queries then</a:t>
            </a:r>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25</a:t>
            </a:fld>
            <a:endParaRPr lang="en-GB"/>
          </a:p>
        </p:txBody>
      </p:sp>
    </p:spTree>
    <p:extLst>
      <p:ext uri="{BB962C8B-B14F-4D97-AF65-F5344CB8AC3E}">
        <p14:creationId xmlns:p14="http://schemas.microsoft.com/office/powerpoint/2010/main" val="204764556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r>
              <a:rPr lang="en-US" dirty="0"/>
              <a:t>Overview of Essential Letter and Sounds and how it works</a:t>
            </a:r>
          </a:p>
          <a:p>
            <a:r>
              <a:rPr lang="en-US" dirty="0"/>
              <a:t>Resources – what they are and how they are used</a:t>
            </a:r>
          </a:p>
          <a:p>
            <a:r>
              <a:rPr lang="en-US" dirty="0"/>
              <a:t>Assessment and Intervention – what does this look like and how is it implemented</a:t>
            </a:r>
          </a:p>
          <a:p>
            <a:r>
              <a:rPr lang="en-US" dirty="0"/>
              <a:t>Next Steps – what happens next!</a:t>
            </a:r>
          </a:p>
          <a:p>
            <a:endParaRPr lang="en-US" dirty="0"/>
          </a:p>
          <a:p>
            <a:r>
              <a:rPr lang="en-US" dirty="0"/>
              <a:t>We will check the questions in the chat box at the end of the session so there will be plenty of time to answer and queries then</a:t>
            </a:r>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26</a:t>
            </a:fld>
            <a:endParaRPr lang="en-GB"/>
          </a:p>
        </p:txBody>
      </p:sp>
    </p:spTree>
    <p:extLst>
      <p:ext uri="{BB962C8B-B14F-4D97-AF65-F5344CB8AC3E}">
        <p14:creationId xmlns:p14="http://schemas.microsoft.com/office/powerpoint/2010/main" val="175858179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r>
              <a:rPr lang="en-US" dirty="0"/>
              <a:t>Overview of Essential Letter and Sounds and how it works</a:t>
            </a:r>
          </a:p>
          <a:p>
            <a:r>
              <a:rPr lang="en-US" dirty="0"/>
              <a:t>Resources – what they are and how they are used</a:t>
            </a:r>
          </a:p>
          <a:p>
            <a:r>
              <a:rPr lang="en-US" dirty="0"/>
              <a:t>Assessment and Intervention – what does this look like and how is it implemented</a:t>
            </a:r>
          </a:p>
          <a:p>
            <a:r>
              <a:rPr lang="en-US" dirty="0"/>
              <a:t>Next Steps – what happens next!</a:t>
            </a:r>
          </a:p>
          <a:p>
            <a:endParaRPr lang="en-US" dirty="0"/>
          </a:p>
          <a:p>
            <a:r>
              <a:rPr lang="en-US" dirty="0"/>
              <a:t>We will check the questions in the chat box at the end of the session so there will be plenty of time to answer and queries then</a:t>
            </a:r>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27</a:t>
            </a:fld>
            <a:endParaRPr lang="en-GB"/>
          </a:p>
        </p:txBody>
      </p:sp>
    </p:spTree>
    <p:extLst>
      <p:ext uri="{BB962C8B-B14F-4D97-AF65-F5344CB8AC3E}">
        <p14:creationId xmlns:p14="http://schemas.microsoft.com/office/powerpoint/2010/main" val="400850584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cs typeface="Calibri"/>
              </a:rPr>
              <a:t>In ELS we do not ask children questions before we have taught them.</a:t>
            </a:r>
          </a:p>
          <a:p>
            <a:endParaRPr lang="en-GB" dirty="0">
              <a:cs typeface="Calibri"/>
            </a:endParaRPr>
          </a:p>
          <a:p>
            <a:r>
              <a:rPr lang="en-GB" dirty="0">
                <a:cs typeface="Calibri"/>
              </a:rPr>
              <a:t>For example, when teaching a new sound, rather than asking children if they know any words with the sound in - we give the children 3 words that contain that sound. You can try this with your children at home. </a:t>
            </a:r>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28</a:t>
            </a:fld>
            <a:endParaRPr lang="en-GB"/>
          </a:p>
        </p:txBody>
      </p:sp>
    </p:spTree>
    <p:extLst>
      <p:ext uri="{BB962C8B-B14F-4D97-AF65-F5344CB8AC3E}">
        <p14:creationId xmlns:p14="http://schemas.microsoft.com/office/powerpoint/2010/main" val="81545840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a:p>
            <a:endParaRPr lang="en-GB" dirty="0"/>
          </a:p>
          <a:p>
            <a:r>
              <a:rPr lang="en-US" dirty="0"/>
              <a:t>The new teaching is always highlighted so that it is easy for all children to see where the new  GPC they have been taught is located. First we say the new sound, then we find it in the word. Finally, we decode and blend. Children have as much or as little support as needed. We want every child to feel confident and successful at each step. </a:t>
            </a:r>
          </a:p>
        </p:txBody>
      </p:sp>
      <p:sp>
        <p:nvSpPr>
          <p:cNvPr id="4" name="Slide Number Placeholder 3"/>
          <p:cNvSpPr>
            <a:spLocks noGrp="1"/>
          </p:cNvSpPr>
          <p:nvPr>
            <p:ph type="sldNum" sz="quarter" idx="5"/>
          </p:nvPr>
        </p:nvSpPr>
        <p:spPr/>
        <p:txBody>
          <a:bodyPr/>
          <a:lstStyle/>
          <a:p>
            <a:fld id="{70D71329-A199-4908-BD08-4D20F961A9E6}" type="slidenum">
              <a:rPr lang="en-GB" smtClean="0"/>
              <a:t>29</a:t>
            </a:fld>
            <a:endParaRPr lang="en-GB"/>
          </a:p>
        </p:txBody>
      </p:sp>
    </p:spTree>
    <p:extLst>
      <p:ext uri="{BB962C8B-B14F-4D97-AF65-F5344CB8AC3E}">
        <p14:creationId xmlns:p14="http://schemas.microsoft.com/office/powerpoint/2010/main" val="315182664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a:p>
            <a:r>
              <a:rPr lang="en-GB" dirty="0"/>
              <a:t>In the beginning of Reception, we learn to read words and then captions, phrases and sentences. As children learn more of the code of our language we are able to build more complex sentences for them to read. </a:t>
            </a:r>
          </a:p>
          <a:p>
            <a:endParaRPr lang="en-GB" dirty="0"/>
          </a:p>
          <a:p>
            <a:r>
              <a:rPr lang="en-US" dirty="0"/>
              <a:t>Here we have a sentence from Year One. We build the code for the children and as this knowledge grows we are able to read more complex sentences. </a:t>
            </a:r>
          </a:p>
        </p:txBody>
      </p:sp>
      <p:sp>
        <p:nvSpPr>
          <p:cNvPr id="4" name="Slide Number Placeholder 3"/>
          <p:cNvSpPr>
            <a:spLocks noGrp="1"/>
          </p:cNvSpPr>
          <p:nvPr>
            <p:ph type="sldNum" sz="quarter" idx="5"/>
          </p:nvPr>
        </p:nvSpPr>
        <p:spPr/>
        <p:txBody>
          <a:bodyPr/>
          <a:lstStyle/>
          <a:p>
            <a:fld id="{70D71329-A199-4908-BD08-4D20F961A9E6}" type="slidenum">
              <a:rPr lang="en-GB" smtClean="0"/>
              <a:t>30</a:t>
            </a:fld>
            <a:endParaRPr lang="en-GB"/>
          </a:p>
        </p:txBody>
      </p:sp>
    </p:spTree>
    <p:extLst>
      <p:ext uri="{BB962C8B-B14F-4D97-AF65-F5344CB8AC3E}">
        <p14:creationId xmlns:p14="http://schemas.microsoft.com/office/powerpoint/2010/main" val="247543614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Reading until they are 3 improves outcomes in YR, reading until they are 5 improves outcomes in Y6 and reading until they are 8 improves outcomes aged 16!</a:t>
            </a:r>
          </a:p>
          <a:p>
            <a:endParaRPr lang="en-US" dirty="0"/>
          </a:p>
          <a:p>
            <a:r>
              <a:rPr lang="en-US" dirty="0"/>
              <a:t>Children who achieved the Early Learning goals for literacy are 11 times more likely to achieve the expected outcomes in </a:t>
            </a:r>
            <a:r>
              <a:rPr lang="en-US" dirty="0" err="1"/>
              <a:t>Maths</a:t>
            </a:r>
            <a:r>
              <a:rPr lang="en-US" dirty="0"/>
              <a:t> at the end of KS2. Reading underpins everything. </a:t>
            </a:r>
          </a:p>
          <a:p>
            <a:endParaRPr lang="en-US" dirty="0"/>
          </a:p>
          <a:p>
            <a:r>
              <a:rPr lang="en-US" dirty="0"/>
              <a:t>We want all our children to leave primary school able to read well and confidently – you can support us in this journey. </a:t>
            </a:r>
          </a:p>
          <a:p>
            <a:endParaRPr lang="en-US" dirty="0"/>
          </a:p>
          <a:p>
            <a:endParaRPr lang="en-US" dirty="0"/>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31</a:t>
            </a:fld>
            <a:endParaRPr lang="en-GB"/>
          </a:p>
        </p:txBody>
      </p:sp>
    </p:spTree>
    <p:extLst>
      <p:ext uri="{BB962C8B-B14F-4D97-AF65-F5344CB8AC3E}">
        <p14:creationId xmlns:p14="http://schemas.microsoft.com/office/powerpoint/2010/main" val="134229015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 want children to only have success when learning to read</a:t>
            </a:r>
          </a:p>
          <a:p>
            <a:r>
              <a:rPr lang="en-US" dirty="0"/>
              <a:t>Decode – explain this meaning</a:t>
            </a:r>
          </a:p>
          <a:p>
            <a:r>
              <a:rPr lang="en-US" dirty="0"/>
              <a:t>Fluency – recognising the sound for spelling within the word and blending fluently</a:t>
            </a:r>
          </a:p>
          <a:p>
            <a:r>
              <a:rPr lang="en-US" dirty="0"/>
              <a:t>expression – model this for the children in school, when reading at home we want children to start to think about expression and intonation. For example, if someone is asking a question let’s get the children to make their voices sound like they are asking a question.</a:t>
            </a:r>
          </a:p>
          <a:p>
            <a:endParaRPr lang="en-US" dirty="0"/>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32</a:t>
            </a:fld>
            <a:endParaRPr lang="en-GB"/>
          </a:p>
        </p:txBody>
      </p:sp>
    </p:spTree>
    <p:extLst>
      <p:ext uri="{BB962C8B-B14F-4D97-AF65-F5344CB8AC3E}">
        <p14:creationId xmlns:p14="http://schemas.microsoft.com/office/powerpoint/2010/main" val="279477793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endParaRPr lang="en-US" dirty="0"/>
          </a:p>
          <a:p>
            <a:endParaRPr lang="en-US" dirty="0"/>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33</a:t>
            </a:fld>
            <a:endParaRPr lang="en-GB"/>
          </a:p>
        </p:txBody>
      </p:sp>
    </p:spTree>
    <p:extLst>
      <p:ext uri="{BB962C8B-B14F-4D97-AF65-F5344CB8AC3E}">
        <p14:creationId xmlns:p14="http://schemas.microsoft.com/office/powerpoint/2010/main" val="236014708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r>
              <a:rPr lang="en-US" dirty="0"/>
              <a:t>Overview of Essential Letter and Sounds and how it works</a:t>
            </a:r>
          </a:p>
          <a:p>
            <a:r>
              <a:rPr lang="en-US" dirty="0"/>
              <a:t>Resources – what they are and how they are used</a:t>
            </a:r>
          </a:p>
          <a:p>
            <a:r>
              <a:rPr lang="en-US" dirty="0"/>
              <a:t>Assessment and Intervention – what does this look like and how is it implemented</a:t>
            </a:r>
          </a:p>
          <a:p>
            <a:r>
              <a:rPr lang="en-US" dirty="0"/>
              <a:t>Next Steps – what happens next!</a:t>
            </a:r>
          </a:p>
          <a:p>
            <a:endParaRPr lang="en-US" dirty="0"/>
          </a:p>
          <a:p>
            <a:r>
              <a:rPr lang="en-US" dirty="0"/>
              <a:t>We will check the questions in the chat box at the end of the session so there will be plenty of time to answer and queries then</a:t>
            </a:r>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34</a:t>
            </a:fld>
            <a:endParaRPr lang="en-GB"/>
          </a:p>
        </p:txBody>
      </p:sp>
    </p:spTree>
    <p:extLst>
      <p:ext uri="{BB962C8B-B14F-4D97-AF65-F5344CB8AC3E}">
        <p14:creationId xmlns:p14="http://schemas.microsoft.com/office/powerpoint/2010/main" val="125316307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Use the spelling sequence to model rain</a:t>
            </a:r>
          </a:p>
          <a:p>
            <a:endParaRPr lang="en-US" dirty="0"/>
          </a:p>
          <a:p>
            <a:r>
              <a:rPr lang="en-US" dirty="0"/>
              <a:t>Say the word – warm it up – stretch the word – robot talk the word – blend the word – count the sounds within the word – say the word</a:t>
            </a:r>
          </a:p>
          <a:p>
            <a:endParaRPr lang="en-US" dirty="0"/>
          </a:p>
          <a:p>
            <a:r>
              <a:rPr lang="en-US" dirty="0"/>
              <a:t>You can talk about how you support your children with their writing in school.</a:t>
            </a:r>
          </a:p>
        </p:txBody>
      </p:sp>
      <p:sp>
        <p:nvSpPr>
          <p:cNvPr id="4" name="Slide Number Placeholder 3"/>
          <p:cNvSpPr>
            <a:spLocks noGrp="1"/>
          </p:cNvSpPr>
          <p:nvPr>
            <p:ph type="sldNum" sz="quarter" idx="5"/>
          </p:nvPr>
        </p:nvSpPr>
        <p:spPr/>
        <p:txBody>
          <a:bodyPr/>
          <a:lstStyle/>
          <a:p>
            <a:fld id="{70D71329-A199-4908-BD08-4D20F961A9E6}" type="slidenum">
              <a:rPr lang="en-GB" smtClean="0"/>
              <a:t>35</a:t>
            </a:fld>
            <a:endParaRPr lang="en-GB"/>
          </a:p>
        </p:txBody>
      </p:sp>
    </p:spTree>
    <p:extLst>
      <p:ext uri="{BB962C8B-B14F-4D97-AF65-F5344CB8AC3E}">
        <p14:creationId xmlns:p14="http://schemas.microsoft.com/office/powerpoint/2010/main" val="279883589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r>
              <a:rPr lang="en-US" dirty="0"/>
              <a:t>Overview of Essential Letter and Sounds and how it works</a:t>
            </a:r>
          </a:p>
          <a:p>
            <a:r>
              <a:rPr lang="en-US" dirty="0"/>
              <a:t>Resources – what they are and how they are used</a:t>
            </a:r>
          </a:p>
          <a:p>
            <a:r>
              <a:rPr lang="en-US" dirty="0"/>
              <a:t>Assessment and Intervention – what does this look like and how is it implemented</a:t>
            </a:r>
          </a:p>
          <a:p>
            <a:r>
              <a:rPr lang="en-US" dirty="0"/>
              <a:t>Next Steps – what happens next!</a:t>
            </a:r>
          </a:p>
          <a:p>
            <a:endParaRPr lang="en-US" dirty="0"/>
          </a:p>
          <a:p>
            <a:r>
              <a:rPr lang="en-US" dirty="0"/>
              <a:t>We will check the questions in the chat box at the end of the session so there will be plenty of time to answer and queries then</a:t>
            </a:r>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36</a:t>
            </a:fld>
            <a:endParaRPr lang="en-GB"/>
          </a:p>
        </p:txBody>
      </p:sp>
    </p:spTree>
    <p:extLst>
      <p:ext uri="{BB962C8B-B14F-4D97-AF65-F5344CB8AC3E}">
        <p14:creationId xmlns:p14="http://schemas.microsoft.com/office/powerpoint/2010/main" val="120256427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r>
              <a:rPr lang="en-US" dirty="0"/>
              <a:t>Overview of Essential Letter and Sounds and how it works</a:t>
            </a:r>
          </a:p>
          <a:p>
            <a:r>
              <a:rPr lang="en-US" dirty="0"/>
              <a:t>Resources – what they are and how they are used</a:t>
            </a:r>
          </a:p>
          <a:p>
            <a:r>
              <a:rPr lang="en-US" dirty="0"/>
              <a:t>Assessment and Intervention – what does this look like and how is it implemented</a:t>
            </a:r>
          </a:p>
          <a:p>
            <a:r>
              <a:rPr lang="en-US" dirty="0"/>
              <a:t>Next Steps – what happens next!</a:t>
            </a:r>
          </a:p>
          <a:p>
            <a:endParaRPr lang="en-US" dirty="0"/>
          </a:p>
          <a:p>
            <a:r>
              <a:rPr lang="en-US" dirty="0"/>
              <a:t>We will check the questions in the chat box at the end of the session so there will be plenty of time to answer and queries then</a:t>
            </a:r>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37</a:t>
            </a:fld>
            <a:endParaRPr lang="en-GB"/>
          </a:p>
        </p:txBody>
      </p:sp>
    </p:spTree>
    <p:extLst>
      <p:ext uri="{BB962C8B-B14F-4D97-AF65-F5344CB8AC3E}">
        <p14:creationId xmlns:p14="http://schemas.microsoft.com/office/powerpoint/2010/main" val="299660037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28/09/2025</a:t>
            </a:fld>
            <a:endParaRPr lang="en-GB"/>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29082462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endParaRPr lang="en-GB"/>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28/09/2025</a:t>
            </a:fld>
            <a:endParaRPr lang="en-GB"/>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34839930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28/09/2025</a:t>
            </a:fld>
            <a:endParaRPr lang="en-GB"/>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28132006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28/09/2025</a:t>
            </a:fld>
            <a:endParaRPr lang="en-GB"/>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GB"/>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15934070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28/09/2025</a:t>
            </a:fld>
            <a:endParaRPr lang="en-GB"/>
          </a:p>
        </p:txBody>
      </p:sp>
      <p:sp>
        <p:nvSpPr>
          <p:cNvPr id="8" name="Footer Placeholder 7"/>
          <p:cNvSpPr>
            <a:spLocks noGrp="1"/>
          </p:cNvSpPr>
          <p:nvPr>
            <p:ph type="ftr" sz="quarter" idx="11"/>
          </p:nvPr>
        </p:nvSpPr>
        <p:spPr>
          <a:xfrm>
            <a:off x="3124200" y="6356350"/>
            <a:ext cx="2895600" cy="365125"/>
          </a:xfrm>
          <a:prstGeom prst="rect">
            <a:avLst/>
          </a:prstGeom>
        </p:spPr>
        <p:txBody>
          <a:bodyPr/>
          <a:lstStyle/>
          <a:p>
            <a:endParaRPr lang="en-GB"/>
          </a:p>
        </p:txBody>
      </p:sp>
      <p:sp>
        <p:nvSpPr>
          <p:cNvPr id="9" name="Slide Number Placeholder 8"/>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14044620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endParaRPr lang="en-GB"/>
          </a:p>
        </p:txBody>
      </p:sp>
      <p:sp>
        <p:nvSpPr>
          <p:cNvPr id="3" name="Date Placeholder 2"/>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28/09/2025</a:t>
            </a:fld>
            <a:endParaRPr lang="en-GB"/>
          </a:p>
        </p:txBody>
      </p:sp>
      <p:sp>
        <p:nvSpPr>
          <p:cNvPr id="4" name="Footer Placeholder 3"/>
          <p:cNvSpPr>
            <a:spLocks noGrp="1"/>
          </p:cNvSpPr>
          <p:nvPr>
            <p:ph type="ftr" sz="quarter" idx="11"/>
          </p:nvPr>
        </p:nvSpPr>
        <p:spPr>
          <a:xfrm>
            <a:off x="3124200" y="6356350"/>
            <a:ext cx="2895600" cy="365125"/>
          </a:xfrm>
          <a:prstGeom prst="rect">
            <a:avLst/>
          </a:prstGeom>
        </p:spPr>
        <p:txBody>
          <a:bodyPr/>
          <a:lstStyle/>
          <a:p>
            <a:endParaRPr lang="en-GB"/>
          </a:p>
        </p:txBody>
      </p:sp>
      <p:sp>
        <p:nvSpPr>
          <p:cNvPr id="5" name="Slide Number Placeholder 4"/>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2197041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28/09/2025</a:t>
            </a:fld>
            <a:endParaRPr lang="en-GB"/>
          </a:p>
        </p:txBody>
      </p:sp>
      <p:sp>
        <p:nvSpPr>
          <p:cNvPr id="3" name="Footer Placeholder 2"/>
          <p:cNvSpPr>
            <a:spLocks noGrp="1"/>
          </p:cNvSpPr>
          <p:nvPr>
            <p:ph type="ftr" sz="quarter" idx="11"/>
          </p:nvPr>
        </p:nvSpPr>
        <p:spPr>
          <a:xfrm>
            <a:off x="3124200" y="6356350"/>
            <a:ext cx="2895600" cy="365125"/>
          </a:xfrm>
          <a:prstGeom prst="rect">
            <a:avLst/>
          </a:prstGeom>
        </p:spPr>
        <p:txBody>
          <a:bodyPr/>
          <a:lstStyle/>
          <a:p>
            <a:endParaRPr lang="en-GB"/>
          </a:p>
        </p:txBody>
      </p:sp>
      <p:sp>
        <p:nvSpPr>
          <p:cNvPr id="4" name="Slide Number Placeholder 3"/>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21733080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28/09/2025</a:t>
            </a:fld>
            <a:endParaRPr lang="en-GB"/>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GB"/>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31570043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28/09/2025</a:t>
            </a:fld>
            <a:endParaRPr lang="en-GB"/>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GB"/>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32662459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endParaRPr lang="en-GB"/>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28/09/2025</a:t>
            </a:fld>
            <a:endParaRPr lang="en-GB"/>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31701342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28/09/2025</a:t>
            </a:fld>
            <a:endParaRPr lang="en-GB"/>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13601877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39052925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1.pn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2.pn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hyperlink" Target="https://homefields-primary-school.secure-primarysite.net/phonics-6/" TargetMode="External"/><Relationship Id="rId2" Type="http://schemas.openxmlformats.org/officeDocument/2006/relationships/notesSlide" Target="../notesSlides/notesSlide15.xml"/><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8.png"/><Relationship Id="rId2" Type="http://schemas.openxmlformats.org/officeDocument/2006/relationships/notesSlide" Target="../notesSlides/notesSlide27.xml"/><Relationship Id="rId1" Type="http://schemas.openxmlformats.org/officeDocument/2006/relationships/slideLayout" Target="../slideLayouts/slideLayout1.xml"/><Relationship Id="rId6" Type="http://schemas.openxmlformats.org/officeDocument/2006/relationships/image" Target="../media/image15.png"/><Relationship Id="rId5" Type="http://schemas.openxmlformats.org/officeDocument/2006/relationships/image" Target="../media/image9.png"/><Relationship Id="rId4" Type="http://schemas.openxmlformats.org/officeDocument/2006/relationships/image" Target="../media/image7.png"/></Relationships>
</file>

<file path=ppt/slides/_rels/slide29.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6.png"/><Relationship Id="rId7" Type="http://schemas.openxmlformats.org/officeDocument/2006/relationships/image" Target="../media/image16.png"/><Relationship Id="rId2" Type="http://schemas.openxmlformats.org/officeDocument/2006/relationships/notesSlide" Target="../notesSlides/notesSlide28.xml"/><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8.png"/><Relationship Id="rId2" Type="http://schemas.openxmlformats.org/officeDocument/2006/relationships/notesSlide" Target="../notesSlides/notesSlide29.xml"/><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9.png"/><Relationship Id="rId2" Type="http://schemas.openxmlformats.org/officeDocument/2006/relationships/notesSlide" Target="../notesSlides/notesSlide34.xml"/><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1.xml"/><Relationship Id="rId5" Type="http://schemas.openxmlformats.org/officeDocument/2006/relationships/image" Target="../media/image21.png"/><Relationship Id="rId4" Type="http://schemas.openxmlformats.org/officeDocument/2006/relationships/image" Target="../media/image20.png"/></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1.xml"/><Relationship Id="rId5" Type="http://schemas.openxmlformats.org/officeDocument/2006/relationships/image" Target="../media/image23.jpeg"/><Relationship Id="rId4" Type="http://schemas.openxmlformats.org/officeDocument/2006/relationships/image" Target="../media/image22.jpeg"/></Relationships>
</file>

<file path=ppt/slides/_rels/slide38.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82368C"/>
        </a:solidFill>
        <a:effectLst/>
      </p:bgPr>
    </p:bg>
    <p:spTree>
      <p:nvGrpSpPr>
        <p:cNvPr id="1" name=""/>
        <p:cNvGrpSpPr/>
        <p:nvPr/>
      </p:nvGrpSpPr>
      <p:grpSpPr>
        <a:xfrm>
          <a:off x="0" y="0"/>
          <a:ext cx="0" cy="0"/>
          <a:chOff x="0" y="0"/>
          <a:chExt cx="0" cy="0"/>
        </a:xfrm>
      </p:grpSpPr>
      <p:sp>
        <p:nvSpPr>
          <p:cNvPr id="6" name="Text Placeholder 2">
            <a:extLst>
              <a:ext uri="{FF2B5EF4-FFF2-40B4-BE49-F238E27FC236}">
                <a16:creationId xmlns:a16="http://schemas.microsoft.com/office/drawing/2014/main" id="{FB7E3B1E-BF01-B442-83AB-F184E435CA52}"/>
              </a:ext>
            </a:extLst>
          </p:cNvPr>
          <p:cNvSpPr txBox="1">
            <a:spLocks/>
          </p:cNvSpPr>
          <p:nvPr/>
        </p:nvSpPr>
        <p:spPr>
          <a:xfrm>
            <a:off x="683568" y="1887241"/>
            <a:ext cx="7632848" cy="3557984"/>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defRPr/>
            </a:pPr>
            <a:endParaRPr lang="en-US" sz="4400" dirty="0">
              <a:solidFill>
                <a:schemeClr val="bg1"/>
              </a:solidFill>
            </a:endParaRPr>
          </a:p>
        </p:txBody>
      </p:sp>
      <p:pic>
        <p:nvPicPr>
          <p:cNvPr id="20" name="Picture 19">
            <a:extLst>
              <a:ext uri="{FF2B5EF4-FFF2-40B4-BE49-F238E27FC236}">
                <a16:creationId xmlns:a16="http://schemas.microsoft.com/office/drawing/2014/main" id="{7D1ED7E2-C2AB-EC48-8F6E-AE7C483AAD21}"/>
              </a:ext>
            </a:extLst>
          </p:cNvPr>
          <p:cNvPicPr>
            <a:picLocks noChangeAspect="1"/>
          </p:cNvPicPr>
          <p:nvPr/>
        </p:nvPicPr>
        <p:blipFill rotWithShape="1">
          <a:blip r:embed="rId3">
            <a:extLst>
              <a:ext uri="{28A0092B-C50C-407E-A947-70E740481C1C}">
                <a14:useLocalDpi xmlns:a14="http://schemas.microsoft.com/office/drawing/2010/main" val="0"/>
              </a:ext>
            </a:extLst>
          </a:blip>
          <a:srcRect l="10422" b="11130"/>
          <a:stretch/>
        </p:blipFill>
        <p:spPr>
          <a:xfrm flipH="1">
            <a:off x="0" y="-789125"/>
            <a:ext cx="9144000" cy="7647125"/>
          </a:xfrm>
          <a:prstGeom prst="rect">
            <a:avLst/>
          </a:prstGeom>
        </p:spPr>
      </p:pic>
      <p:pic>
        <p:nvPicPr>
          <p:cNvPr id="22" name="Picture 21" descr="A picture containing shape&#10;&#10;Description automatically generated">
            <a:extLst>
              <a:ext uri="{FF2B5EF4-FFF2-40B4-BE49-F238E27FC236}">
                <a16:creationId xmlns:a16="http://schemas.microsoft.com/office/drawing/2014/main" id="{C341119B-30BA-AE47-91D6-3F015F4F8F2D}"/>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84650" t="90599"/>
          <a:stretch/>
        </p:blipFill>
        <p:spPr>
          <a:xfrm>
            <a:off x="7740352" y="6381328"/>
            <a:ext cx="1403648" cy="483518"/>
          </a:xfrm>
          <a:prstGeom prst="rect">
            <a:avLst/>
          </a:prstGeom>
        </p:spPr>
      </p:pic>
      <p:sp>
        <p:nvSpPr>
          <p:cNvPr id="24" name="TextBox 23">
            <a:extLst>
              <a:ext uri="{FF2B5EF4-FFF2-40B4-BE49-F238E27FC236}">
                <a16:creationId xmlns:a16="http://schemas.microsoft.com/office/drawing/2014/main" id="{2698B27E-7B5A-D847-AAD1-AC067B827982}"/>
              </a:ext>
            </a:extLst>
          </p:cNvPr>
          <p:cNvSpPr txBox="1"/>
          <p:nvPr/>
        </p:nvSpPr>
        <p:spPr>
          <a:xfrm>
            <a:off x="431032" y="2625481"/>
            <a:ext cx="8712968" cy="1077218"/>
          </a:xfrm>
          <a:prstGeom prst="rect">
            <a:avLst/>
          </a:prstGeom>
          <a:noFill/>
        </p:spPr>
        <p:txBody>
          <a:bodyPr wrap="square" rtlCol="0">
            <a:spAutoFit/>
          </a:bodyPr>
          <a:lstStyle/>
          <a:p>
            <a:r>
              <a:rPr lang="en-US" sz="3200" b="1" dirty="0">
                <a:solidFill>
                  <a:srgbClr val="FFF8AA"/>
                </a:solidFill>
              </a:rPr>
              <a:t>Getting all children to </a:t>
            </a:r>
            <a:br>
              <a:rPr lang="en-US" sz="3200" b="1" dirty="0">
                <a:solidFill>
                  <a:srgbClr val="FFF8AA"/>
                </a:solidFill>
              </a:rPr>
            </a:br>
            <a:r>
              <a:rPr lang="en-US" sz="3200" b="1" dirty="0">
                <a:solidFill>
                  <a:srgbClr val="FFF8AA"/>
                </a:solidFill>
              </a:rPr>
              <a:t>read well, quickly.</a:t>
            </a:r>
          </a:p>
        </p:txBody>
      </p:sp>
      <p:pic>
        <p:nvPicPr>
          <p:cNvPr id="25" name="Picture 24">
            <a:extLst>
              <a:ext uri="{FF2B5EF4-FFF2-40B4-BE49-F238E27FC236}">
                <a16:creationId xmlns:a16="http://schemas.microsoft.com/office/drawing/2014/main" id="{160D4848-8238-3C43-BFFE-200E77C003F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4139952" y="3596019"/>
            <a:ext cx="2448316" cy="2092816"/>
          </a:xfrm>
          <a:prstGeom prst="rect">
            <a:avLst/>
          </a:prstGeom>
        </p:spPr>
      </p:pic>
      <p:pic>
        <p:nvPicPr>
          <p:cNvPr id="3" name="Picture 2" descr="A picture containing logo&#10;&#10;Description automatically generated">
            <a:extLst>
              <a:ext uri="{FF2B5EF4-FFF2-40B4-BE49-F238E27FC236}">
                <a16:creationId xmlns:a16="http://schemas.microsoft.com/office/drawing/2014/main" id="{6271DEA8-0745-F441-BF8B-AC8161438739}"/>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53904" y="692696"/>
            <a:ext cx="5730264" cy="1734158"/>
          </a:xfrm>
          <a:prstGeom prst="rect">
            <a:avLst/>
          </a:prstGeom>
        </p:spPr>
      </p:pic>
      <p:sp>
        <p:nvSpPr>
          <p:cNvPr id="9" name="TextBox 8">
            <a:extLst>
              <a:ext uri="{FF2B5EF4-FFF2-40B4-BE49-F238E27FC236}">
                <a16:creationId xmlns:a16="http://schemas.microsoft.com/office/drawing/2014/main" id="{821C1F67-4EAA-4893-9ADA-BC1DBF679B3D}"/>
              </a:ext>
            </a:extLst>
          </p:cNvPr>
          <p:cNvSpPr txBox="1"/>
          <p:nvPr/>
        </p:nvSpPr>
        <p:spPr>
          <a:xfrm>
            <a:off x="431032" y="5584669"/>
            <a:ext cx="8712968" cy="1077218"/>
          </a:xfrm>
          <a:prstGeom prst="rect">
            <a:avLst/>
          </a:prstGeom>
          <a:noFill/>
        </p:spPr>
        <p:txBody>
          <a:bodyPr wrap="square" rtlCol="0">
            <a:spAutoFit/>
          </a:bodyPr>
          <a:lstStyle/>
          <a:p>
            <a:r>
              <a:rPr lang="en-US" sz="3200" b="1" dirty="0">
                <a:solidFill>
                  <a:srgbClr val="FFF8AA"/>
                </a:solidFill>
              </a:rPr>
              <a:t>Phonics Teaching &amp; Early Reading</a:t>
            </a:r>
          </a:p>
          <a:p>
            <a:r>
              <a:rPr lang="en-US" sz="3200" b="1" dirty="0">
                <a:solidFill>
                  <a:srgbClr val="FFF8AA"/>
                </a:solidFill>
              </a:rPr>
              <a:t>Phonics Screening Information </a:t>
            </a:r>
          </a:p>
        </p:txBody>
      </p:sp>
      <p:pic>
        <p:nvPicPr>
          <p:cNvPr id="10" name="Picture 9" descr="Home Fields Logo">
            <a:extLst>
              <a:ext uri="{FF2B5EF4-FFF2-40B4-BE49-F238E27FC236}">
                <a16:creationId xmlns:a16="http://schemas.microsoft.com/office/drawing/2014/main" id="{076A5E30-ECEC-4D8D-8C4F-051335F771C3}"/>
              </a:ext>
            </a:extLst>
          </p:cNvPr>
          <p:cNvPicPr/>
          <p:nvPr/>
        </p:nvPicPr>
        <p:blipFill>
          <a:blip r:embed="rId7">
            <a:extLst>
              <a:ext uri="{28A0092B-C50C-407E-A947-70E740481C1C}">
                <a14:useLocalDpi xmlns:a14="http://schemas.microsoft.com/office/drawing/2010/main" val="0"/>
              </a:ext>
            </a:extLst>
          </a:blip>
          <a:srcRect l="5214" t="3955" r="4733" b="3772"/>
          <a:stretch>
            <a:fillRect/>
          </a:stretch>
        </p:blipFill>
        <p:spPr bwMode="auto">
          <a:xfrm>
            <a:off x="1899042" y="3974790"/>
            <a:ext cx="1189295" cy="1059365"/>
          </a:xfrm>
          <a:prstGeom prst="rect">
            <a:avLst/>
          </a:prstGeom>
          <a:noFill/>
          <a:ln>
            <a:noFill/>
          </a:ln>
        </p:spPr>
      </p:pic>
      <p:sp>
        <p:nvSpPr>
          <p:cNvPr id="11" name="Text Box 2">
            <a:extLst>
              <a:ext uri="{FF2B5EF4-FFF2-40B4-BE49-F238E27FC236}">
                <a16:creationId xmlns:a16="http://schemas.microsoft.com/office/drawing/2014/main" id="{C96145F7-A224-4F7D-A748-60613B7C1C99}"/>
              </a:ext>
            </a:extLst>
          </p:cNvPr>
          <p:cNvSpPr txBox="1">
            <a:spLocks/>
          </p:cNvSpPr>
          <p:nvPr/>
        </p:nvSpPr>
        <p:spPr>
          <a:xfrm>
            <a:off x="566387" y="5077969"/>
            <a:ext cx="3924944" cy="345626"/>
          </a:xfrm>
          <a:prstGeom prst="rect">
            <a:avLst/>
          </a:prstGeom>
          <a:solidFill>
            <a:sysClr val="window" lastClr="FFFFFF"/>
          </a:solid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ctr">
              <a:lnSpc>
                <a:spcPct val="107000"/>
              </a:lnSpc>
              <a:spcAft>
                <a:spcPts val="800"/>
              </a:spcAft>
            </a:pPr>
            <a:r>
              <a:rPr lang="en-GB" sz="1600" b="1" dirty="0">
                <a:solidFill>
                  <a:srgbClr val="990033"/>
                </a:solidFill>
                <a:effectLst/>
                <a:latin typeface="Trebuchet MS" panose="020B0603020202020204" pitchFamily="34" charset="0"/>
                <a:ea typeface="Calibri" panose="020F0502020204030204" pitchFamily="34" charset="0"/>
                <a:cs typeface="Arial" panose="020B0604020202020204" pitchFamily="34" charset="0"/>
              </a:rPr>
              <a:t>Be Kind, Be Courageous, Be Respectful</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2400" dirty="0">
                <a:effectLst/>
                <a:latin typeface="Calibri" panose="020F0502020204030204" pitchFamily="34" charset="0"/>
                <a:ea typeface="Calibri" panose="020F0502020204030204" pitchFamily="34" charset="0"/>
                <a:cs typeface="Times New Roman" panose="02020603050405020304" pitchFamily="18" charset="0"/>
              </a:rPr>
              <a:t> </a:t>
            </a:r>
          </a:p>
        </p:txBody>
      </p:sp>
    </p:spTree>
    <p:extLst>
      <p:ext uri="{BB962C8B-B14F-4D97-AF65-F5344CB8AC3E}">
        <p14:creationId xmlns:p14="http://schemas.microsoft.com/office/powerpoint/2010/main" val="19938698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9842"/>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44672" y="908720"/>
            <a:ext cx="8208912" cy="4082460"/>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lvl="0" indent="0">
              <a:buNone/>
            </a:pPr>
            <a:r>
              <a:rPr lang="en-GB" sz="3500" b="1" dirty="0">
                <a:solidFill>
                  <a:srgbClr val="82368C"/>
                </a:solidFill>
                <a:effectLst/>
              </a:rPr>
              <a:t>Contents</a:t>
            </a:r>
            <a:endParaRPr lang="en-GB" sz="1600" dirty="0">
              <a:solidFill>
                <a:srgbClr val="3E3F3E"/>
              </a:solidFill>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755576" y="1747361"/>
            <a:ext cx="6006058" cy="3785652"/>
          </a:xfrm>
          <a:prstGeom prst="rect">
            <a:avLst/>
          </a:prstGeom>
        </p:spPr>
        <p:txBody>
          <a:bodyPr wrap="square" lIns="91440" tIns="45720" rIns="91440" bIns="45720" anchor="t">
            <a:spAutoFit/>
          </a:bodyPr>
          <a:lstStyle/>
          <a:p>
            <a:pPr marL="342900" indent="-342900">
              <a:buFont typeface="Arial" panose="020B0604020202020204" pitchFamily="34" charset="0"/>
              <a:buChar char="•"/>
            </a:pPr>
            <a:r>
              <a:rPr lang="en-GB" sz="2400" dirty="0">
                <a:cs typeface="Calibri"/>
              </a:rPr>
              <a:t>What is Phonics? </a:t>
            </a:r>
            <a:endParaRPr lang="en-GB" sz="2400" dirty="0"/>
          </a:p>
          <a:p>
            <a:pPr marL="342900" indent="-342900">
              <a:buFont typeface="Arial" panose="020B0604020202020204" pitchFamily="34" charset="0"/>
              <a:buChar char="•"/>
            </a:pPr>
            <a:r>
              <a:rPr lang="en-GB" sz="2400" dirty="0"/>
              <a:t>What is Essential Letters and Sounds?</a:t>
            </a:r>
            <a:endParaRPr lang="en-GB" dirty="0"/>
          </a:p>
          <a:p>
            <a:pPr marL="342900" indent="-342900">
              <a:buFont typeface="Arial" panose="020B0604020202020204" pitchFamily="34" charset="0"/>
              <a:buChar char="•"/>
            </a:pPr>
            <a:r>
              <a:rPr lang="en-GB" sz="2400" dirty="0"/>
              <a:t>How we teach phonics &amp; Phonic Progression</a:t>
            </a:r>
          </a:p>
          <a:p>
            <a:pPr marL="342900" indent="-342900">
              <a:buFont typeface="Arial" panose="020B0604020202020204" pitchFamily="34" charset="0"/>
              <a:buChar char="•"/>
            </a:pPr>
            <a:r>
              <a:rPr lang="en-GB" sz="2400" dirty="0"/>
              <a:t>Getting children ready to read</a:t>
            </a:r>
          </a:p>
          <a:p>
            <a:pPr marL="342900" indent="-342900">
              <a:buFont typeface="Arial" panose="020B0604020202020204" pitchFamily="34" charset="0"/>
              <a:buChar char="•"/>
            </a:pPr>
            <a:r>
              <a:rPr lang="en-GB" sz="2400" dirty="0"/>
              <a:t>Supporting your child with reading at home</a:t>
            </a:r>
          </a:p>
          <a:p>
            <a:pPr marL="342900" indent="-342900">
              <a:buFont typeface="Arial" panose="020B0604020202020204" pitchFamily="34" charset="0"/>
              <a:buChar char="•"/>
            </a:pPr>
            <a:r>
              <a:rPr lang="en-GB" sz="2400" dirty="0"/>
              <a:t>Pronouncing pure sounds</a:t>
            </a:r>
          </a:p>
          <a:p>
            <a:pPr marL="342900" indent="-342900">
              <a:buFont typeface="Arial" panose="020B0604020202020204" pitchFamily="34" charset="0"/>
              <a:buChar char="•"/>
            </a:pPr>
            <a:r>
              <a:rPr lang="en-GB" sz="2400" dirty="0"/>
              <a:t>Using the letter formations and spelling sequence to support writing at home</a:t>
            </a:r>
          </a:p>
          <a:p>
            <a:pPr marL="342900" indent="-342900">
              <a:buFont typeface="Arial" panose="020B0604020202020204" pitchFamily="34" charset="0"/>
              <a:buChar char="•"/>
            </a:pPr>
            <a:r>
              <a:rPr lang="en-GB" sz="2400" dirty="0"/>
              <a:t>Preparing for Phonics Screening (Year 1 &amp; Year 2)</a:t>
            </a:r>
            <a:endParaRPr lang="en-US" sz="2400" dirty="0"/>
          </a:p>
        </p:txBody>
      </p:sp>
      <p:pic>
        <p:nvPicPr>
          <p:cNvPr id="2" name="Picture 8" descr="A picture containing logo&#10;&#10;Description automatically generated">
            <a:extLst>
              <a:ext uri="{FF2B5EF4-FFF2-40B4-BE49-F238E27FC236}">
                <a16:creationId xmlns:a16="http://schemas.microsoft.com/office/drawing/2014/main" id="{BDB82CFC-4968-4EC7-A3D7-ECD6524669C5}"/>
              </a:ext>
            </a:extLst>
          </p:cNvPr>
          <p:cNvPicPr>
            <a:picLocks noChangeAspect="1"/>
          </p:cNvPicPr>
          <p:nvPr/>
        </p:nvPicPr>
        <p:blipFill>
          <a:blip r:embed="rId6"/>
          <a:stretch>
            <a:fillRect/>
          </a:stretch>
        </p:blipFill>
        <p:spPr>
          <a:xfrm>
            <a:off x="6933106" y="355531"/>
            <a:ext cx="1724025" cy="581025"/>
          </a:xfrm>
          <a:prstGeom prst="rect">
            <a:avLst/>
          </a:prstGeom>
        </p:spPr>
      </p:pic>
      <p:pic>
        <p:nvPicPr>
          <p:cNvPr id="9" name="Picture 2">
            <a:extLst>
              <a:ext uri="{FF2B5EF4-FFF2-40B4-BE49-F238E27FC236}">
                <a16:creationId xmlns:a16="http://schemas.microsoft.com/office/drawing/2014/main" id="{FE1ACF33-9A9F-48A7-AF01-32CEBCF92D1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l="61546" t="26488" r="26263" b="47025"/>
          <a:stretch>
            <a:fillRect/>
          </a:stretch>
        </p:blipFill>
        <p:spPr bwMode="auto">
          <a:xfrm>
            <a:off x="7188278" y="1135069"/>
            <a:ext cx="1259054" cy="153884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5730237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79512" y="136812"/>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44672" y="908720"/>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a:solidFill>
                  <a:srgbClr val="82368C"/>
                </a:solidFill>
                <a:effectLst/>
              </a:rPr>
              <a:t>What is Phonics?  </a:t>
            </a:r>
            <a:endParaRPr lang="en-GB" sz="1600" dirty="0">
              <a:solidFill>
                <a:srgbClr val="3E3F3E"/>
              </a:solidFill>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752542" y="1592892"/>
            <a:ext cx="7638915" cy="3416320"/>
          </a:xfrm>
          <a:prstGeom prst="rect">
            <a:avLst/>
          </a:prstGeom>
        </p:spPr>
        <p:txBody>
          <a:bodyPr wrap="square" lIns="91440" tIns="45720" rIns="91440" bIns="45720" anchor="t">
            <a:spAutoFit/>
          </a:bodyPr>
          <a:lstStyle/>
          <a:p>
            <a:r>
              <a:rPr lang="en-GB" sz="2400" dirty="0">
                <a:cs typeface="Calibri"/>
              </a:rPr>
              <a:t>Phonics was introduced in 2007 and focusses on teaching beginners to read and pronounce words by learning to associate letters or letter groups with the sounds they represent. </a:t>
            </a:r>
          </a:p>
          <a:p>
            <a:endParaRPr lang="en-GB" sz="2400" dirty="0">
              <a:cs typeface="Calibri"/>
            </a:endParaRPr>
          </a:p>
          <a:p>
            <a:r>
              <a:rPr lang="en-GB" sz="2400" dirty="0">
                <a:cs typeface="Calibri"/>
              </a:rPr>
              <a:t>There are 44 main sounds in the English Language. Each sound is represented by a grapheme (the written representation of a sound). </a:t>
            </a:r>
          </a:p>
          <a:p>
            <a:endParaRPr lang="en-GB" sz="2400" dirty="0">
              <a:cs typeface="Calibri"/>
            </a:endParaRPr>
          </a:p>
        </p:txBody>
      </p:sp>
      <p:pic>
        <p:nvPicPr>
          <p:cNvPr id="2" name="Picture 8" descr="A picture containing logo&#10;&#10;Description automatically generated">
            <a:extLst>
              <a:ext uri="{FF2B5EF4-FFF2-40B4-BE49-F238E27FC236}">
                <a16:creationId xmlns:a16="http://schemas.microsoft.com/office/drawing/2014/main" id="{BDB82CFC-4968-4EC7-A3D7-ECD6524669C5}"/>
              </a:ext>
            </a:extLst>
          </p:cNvPr>
          <p:cNvPicPr>
            <a:picLocks noChangeAspect="1"/>
          </p:cNvPicPr>
          <p:nvPr/>
        </p:nvPicPr>
        <p:blipFill>
          <a:blip r:embed="rId6"/>
          <a:stretch>
            <a:fillRect/>
          </a:stretch>
        </p:blipFill>
        <p:spPr>
          <a:xfrm>
            <a:off x="6933106" y="355531"/>
            <a:ext cx="1724025" cy="581025"/>
          </a:xfrm>
          <a:prstGeom prst="rect">
            <a:avLst/>
          </a:prstGeom>
        </p:spPr>
      </p:pic>
    </p:spTree>
    <p:extLst>
      <p:ext uri="{BB962C8B-B14F-4D97-AF65-F5344CB8AC3E}">
        <p14:creationId xmlns:p14="http://schemas.microsoft.com/office/powerpoint/2010/main" val="4834059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44672" y="582149"/>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dirty="0">
                <a:solidFill>
                  <a:srgbClr val="82368C"/>
                </a:solidFill>
                <a:effectLst/>
              </a:rPr>
              <a:t>Phonics Terminology  </a:t>
            </a:r>
            <a:endParaRPr lang="en-GB" sz="1600" dirty="0">
              <a:solidFill>
                <a:srgbClr val="3E3F3E"/>
              </a:solidFill>
            </a:endParaRPr>
          </a:p>
        </p:txBody>
      </p:sp>
      <p:sp>
        <p:nvSpPr>
          <p:cNvPr id="7" name="Rectangle 6">
            <a:extLst>
              <a:ext uri="{FF2B5EF4-FFF2-40B4-BE49-F238E27FC236}">
                <a16:creationId xmlns:a16="http://schemas.microsoft.com/office/drawing/2014/main" id="{62BEE2E2-F170-4E43-BFD6-0D9397107AD3}"/>
              </a:ext>
            </a:extLst>
          </p:cNvPr>
          <p:cNvSpPr/>
          <p:nvPr/>
        </p:nvSpPr>
        <p:spPr>
          <a:xfrm>
            <a:off x="416883" y="1389135"/>
            <a:ext cx="8464489" cy="5170646"/>
          </a:xfrm>
          <a:prstGeom prst="rect">
            <a:avLst/>
          </a:prstGeom>
        </p:spPr>
        <p:txBody>
          <a:bodyPr wrap="square" lIns="91440" tIns="45720" rIns="91440" bIns="45720" anchor="t">
            <a:spAutoFit/>
          </a:bodyPr>
          <a:lstStyle/>
          <a:p>
            <a:r>
              <a:rPr lang="en-GB" sz="2400" b="1" dirty="0">
                <a:cs typeface="Calibri"/>
              </a:rPr>
              <a:t>Phoneme</a:t>
            </a:r>
            <a:r>
              <a:rPr lang="en-GB" sz="2400" dirty="0">
                <a:cs typeface="Calibri"/>
              </a:rPr>
              <a:t>: </a:t>
            </a:r>
            <a:r>
              <a:rPr lang="en-GB" sz="2400" dirty="0">
                <a:ea typeface="+mn-lt"/>
                <a:cs typeface="+mn-lt"/>
              </a:rPr>
              <a:t>the smallest single identifiable sound in a word. </a:t>
            </a:r>
            <a:endParaRPr lang="en-GB" sz="2400" dirty="0">
              <a:cs typeface="Calibri"/>
            </a:endParaRPr>
          </a:p>
          <a:p>
            <a:r>
              <a:rPr lang="en-GB" sz="2400" dirty="0">
                <a:cs typeface="Calibri"/>
              </a:rPr>
              <a:t>For example, in the word 'cat' there are three phonemes c/a/t.</a:t>
            </a:r>
          </a:p>
          <a:p>
            <a:endParaRPr lang="en-GB" dirty="0"/>
          </a:p>
          <a:p>
            <a:r>
              <a:rPr lang="en-GB" sz="2400" b="1" dirty="0">
                <a:cs typeface="Calibri"/>
              </a:rPr>
              <a:t>Grapheme: </a:t>
            </a:r>
            <a:r>
              <a:rPr lang="en-GB" sz="2400" dirty="0">
                <a:cs typeface="Calibri"/>
              </a:rPr>
              <a:t>the written representation of a sound.</a:t>
            </a:r>
          </a:p>
          <a:p>
            <a:endParaRPr lang="en-GB" sz="2400" dirty="0">
              <a:cs typeface="Calibri"/>
            </a:endParaRPr>
          </a:p>
          <a:p>
            <a:r>
              <a:rPr lang="en-GB" sz="2400" b="1" dirty="0">
                <a:cs typeface="Calibri"/>
              </a:rPr>
              <a:t>Digraph:</a:t>
            </a:r>
            <a:r>
              <a:rPr lang="en-GB" sz="2400" dirty="0">
                <a:cs typeface="Calibri"/>
              </a:rPr>
              <a:t> two letters making one sound. For example, /sh/ in the word '</a:t>
            </a:r>
            <a:r>
              <a:rPr lang="en-GB" sz="2400" b="1" dirty="0">
                <a:solidFill>
                  <a:srgbClr val="82368C"/>
                </a:solidFill>
                <a:cs typeface="Calibri"/>
              </a:rPr>
              <a:t>sh</a:t>
            </a:r>
            <a:r>
              <a:rPr lang="en-GB" sz="2400" dirty="0">
                <a:cs typeface="Calibri"/>
              </a:rPr>
              <a:t>op'. </a:t>
            </a:r>
          </a:p>
          <a:p>
            <a:endParaRPr lang="en-GB" sz="2400" dirty="0">
              <a:cs typeface="Calibri"/>
            </a:endParaRPr>
          </a:p>
          <a:p>
            <a:r>
              <a:rPr lang="en-GB" sz="2400" b="1" dirty="0">
                <a:cs typeface="Calibri"/>
              </a:rPr>
              <a:t>Trigraph:</a:t>
            </a:r>
            <a:r>
              <a:rPr lang="en-GB" sz="2400" dirty="0">
                <a:cs typeface="Calibri"/>
              </a:rPr>
              <a:t> three letters making one sound. For example, /igh/ in the word 'n</a:t>
            </a:r>
            <a:r>
              <a:rPr lang="en-GB" sz="2400" b="1" dirty="0">
                <a:solidFill>
                  <a:srgbClr val="82368C"/>
                </a:solidFill>
                <a:cs typeface="Calibri"/>
              </a:rPr>
              <a:t>igh</a:t>
            </a:r>
            <a:r>
              <a:rPr lang="en-GB" sz="2400" dirty="0">
                <a:cs typeface="Calibri"/>
              </a:rPr>
              <a:t>t'. </a:t>
            </a:r>
          </a:p>
          <a:p>
            <a:endParaRPr lang="en-GB" sz="2400" dirty="0">
              <a:cs typeface="Calibri"/>
            </a:endParaRPr>
          </a:p>
          <a:p>
            <a:r>
              <a:rPr lang="en-GB" sz="2400" b="1" dirty="0">
                <a:cs typeface="Calibri"/>
              </a:rPr>
              <a:t>Split digraph</a:t>
            </a:r>
            <a:r>
              <a:rPr lang="en-GB" sz="2400" dirty="0">
                <a:cs typeface="Calibri"/>
              </a:rPr>
              <a:t>: two vowel letters split but are split by one or more consonants. For example, /a-e/ in the word 'c</a:t>
            </a:r>
            <a:r>
              <a:rPr lang="en-GB" sz="2400" b="1" dirty="0">
                <a:solidFill>
                  <a:srgbClr val="82368C"/>
                </a:solidFill>
                <a:cs typeface="Calibri"/>
              </a:rPr>
              <a:t>a</a:t>
            </a:r>
            <a:r>
              <a:rPr lang="en-GB" sz="2400" dirty="0">
                <a:cs typeface="Calibri"/>
              </a:rPr>
              <a:t>k</a:t>
            </a:r>
            <a:r>
              <a:rPr lang="en-GB" sz="2400" b="1" dirty="0">
                <a:solidFill>
                  <a:srgbClr val="82368C"/>
                </a:solidFill>
                <a:cs typeface="Calibri"/>
              </a:rPr>
              <a:t>e</a:t>
            </a:r>
            <a:r>
              <a:rPr lang="en-GB" sz="2400" dirty="0">
                <a:cs typeface="Calibri"/>
              </a:rPr>
              <a:t>'. </a:t>
            </a:r>
          </a:p>
          <a:p>
            <a:endParaRPr lang="en-GB" sz="2400" dirty="0">
              <a:cs typeface="Calibri"/>
            </a:endParaRPr>
          </a:p>
        </p:txBody>
      </p:sp>
      <p:pic>
        <p:nvPicPr>
          <p:cNvPr id="2" name="Picture 8" descr="A picture containing logo&#10;&#10;Description automatically generated">
            <a:extLst>
              <a:ext uri="{FF2B5EF4-FFF2-40B4-BE49-F238E27FC236}">
                <a16:creationId xmlns:a16="http://schemas.microsoft.com/office/drawing/2014/main" id="{BDB82CFC-4968-4EC7-A3D7-ECD6524669C5}"/>
              </a:ext>
            </a:extLst>
          </p:cNvPr>
          <p:cNvPicPr>
            <a:picLocks noChangeAspect="1"/>
          </p:cNvPicPr>
          <p:nvPr/>
        </p:nvPicPr>
        <p:blipFill>
          <a:blip r:embed="rId4"/>
          <a:stretch>
            <a:fillRect/>
          </a:stretch>
        </p:blipFill>
        <p:spPr>
          <a:xfrm>
            <a:off x="6933106" y="355531"/>
            <a:ext cx="1724025" cy="581025"/>
          </a:xfrm>
          <a:prstGeom prst="rect">
            <a:avLst/>
          </a:prstGeom>
        </p:spPr>
      </p:pic>
    </p:spTree>
    <p:extLst>
      <p:ext uri="{BB962C8B-B14F-4D97-AF65-F5344CB8AC3E}">
        <p14:creationId xmlns:p14="http://schemas.microsoft.com/office/powerpoint/2010/main" val="19193477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44672" y="582149"/>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dirty="0">
                <a:solidFill>
                  <a:srgbClr val="82368C"/>
                </a:solidFill>
                <a:effectLst/>
              </a:rPr>
              <a:t>Phonics Terminology</a:t>
            </a:r>
            <a:endParaRPr lang="en-GB" sz="1600" dirty="0">
              <a:solidFill>
                <a:srgbClr val="3E3F3E"/>
              </a:solidFill>
            </a:endParaRPr>
          </a:p>
        </p:txBody>
      </p:sp>
      <p:sp>
        <p:nvSpPr>
          <p:cNvPr id="7" name="Rectangle 6">
            <a:extLst>
              <a:ext uri="{FF2B5EF4-FFF2-40B4-BE49-F238E27FC236}">
                <a16:creationId xmlns:a16="http://schemas.microsoft.com/office/drawing/2014/main" id="{62BEE2E2-F170-4E43-BFD6-0D9397107AD3}"/>
              </a:ext>
            </a:extLst>
          </p:cNvPr>
          <p:cNvSpPr/>
          <p:nvPr/>
        </p:nvSpPr>
        <p:spPr>
          <a:xfrm>
            <a:off x="416883" y="1389135"/>
            <a:ext cx="8464489" cy="4431983"/>
          </a:xfrm>
          <a:prstGeom prst="rect">
            <a:avLst/>
          </a:prstGeom>
        </p:spPr>
        <p:txBody>
          <a:bodyPr wrap="square" lIns="91440" tIns="45720" rIns="91440" bIns="45720" anchor="t">
            <a:spAutoFit/>
          </a:bodyPr>
          <a:lstStyle/>
          <a:p>
            <a:r>
              <a:rPr lang="en-GB" sz="2400" b="1" dirty="0">
                <a:cs typeface="Calibri"/>
              </a:rPr>
              <a:t>HRS</a:t>
            </a:r>
            <a:r>
              <a:rPr lang="en-GB" sz="2400" dirty="0">
                <a:cs typeface="Calibri"/>
              </a:rPr>
              <a:t>: </a:t>
            </a:r>
            <a:r>
              <a:rPr lang="en-GB" sz="2400" dirty="0">
                <a:ea typeface="+mn-lt"/>
                <a:cs typeface="+mn-lt"/>
              </a:rPr>
              <a:t>Harder to Read and Spell Words </a:t>
            </a:r>
            <a:r>
              <a:rPr lang="en-GB" sz="2400" dirty="0">
                <a:ea typeface="+mn-lt"/>
                <a:cs typeface="Calibri"/>
              </a:rPr>
              <a:t>used to be known as ‘Tricky words’. These words cannot be spelt by applying phonic knowledge e.g. was, said. </a:t>
            </a:r>
            <a:endParaRPr lang="en-GB" sz="2400" dirty="0">
              <a:cs typeface="Calibri"/>
            </a:endParaRPr>
          </a:p>
          <a:p>
            <a:endParaRPr lang="en-GB" dirty="0"/>
          </a:p>
          <a:p>
            <a:r>
              <a:rPr lang="en-GB" sz="2400" b="1" dirty="0">
                <a:cs typeface="Calibri"/>
              </a:rPr>
              <a:t>Blending</a:t>
            </a:r>
            <a:r>
              <a:rPr lang="en-GB" sz="2400" dirty="0">
                <a:cs typeface="Calibri"/>
              </a:rPr>
              <a:t> – combining broken up sounds to make a word. For example, you hear p-</a:t>
            </a:r>
            <a:r>
              <a:rPr lang="en-GB" sz="2400" dirty="0" err="1">
                <a:cs typeface="Calibri"/>
              </a:rPr>
              <a:t>i</a:t>
            </a:r>
            <a:r>
              <a:rPr lang="en-GB" sz="2400" dirty="0">
                <a:cs typeface="Calibri"/>
              </a:rPr>
              <a:t>-h and you merge the sounds together to make the single word ‘pig’. This is a key skill of early reading. </a:t>
            </a:r>
          </a:p>
          <a:p>
            <a:endParaRPr lang="en-GB" sz="2400" dirty="0">
              <a:cs typeface="Calibri"/>
            </a:endParaRPr>
          </a:p>
          <a:p>
            <a:r>
              <a:rPr lang="en-GB" sz="2400" b="1" dirty="0">
                <a:cs typeface="Calibri"/>
              </a:rPr>
              <a:t>Segmenting – </a:t>
            </a:r>
            <a:r>
              <a:rPr lang="en-GB" sz="2400" dirty="0">
                <a:cs typeface="Calibri"/>
              </a:rPr>
              <a:t>Breaking a word into its constituent sounds in order to spell them e.g. s-n-ai-l</a:t>
            </a:r>
          </a:p>
          <a:p>
            <a:r>
              <a:rPr lang="en-GB" sz="2400" dirty="0">
                <a:cs typeface="Calibri"/>
              </a:rPr>
              <a:t> </a:t>
            </a:r>
          </a:p>
          <a:p>
            <a:endParaRPr lang="en-GB" sz="2400" dirty="0">
              <a:cs typeface="Calibri"/>
            </a:endParaRPr>
          </a:p>
        </p:txBody>
      </p:sp>
      <p:pic>
        <p:nvPicPr>
          <p:cNvPr id="2" name="Picture 8" descr="A picture containing logo&#10;&#10;Description automatically generated">
            <a:extLst>
              <a:ext uri="{FF2B5EF4-FFF2-40B4-BE49-F238E27FC236}">
                <a16:creationId xmlns:a16="http://schemas.microsoft.com/office/drawing/2014/main" id="{BDB82CFC-4968-4EC7-A3D7-ECD6524669C5}"/>
              </a:ext>
            </a:extLst>
          </p:cNvPr>
          <p:cNvPicPr>
            <a:picLocks noChangeAspect="1"/>
          </p:cNvPicPr>
          <p:nvPr/>
        </p:nvPicPr>
        <p:blipFill>
          <a:blip r:embed="rId4"/>
          <a:stretch>
            <a:fillRect/>
          </a:stretch>
        </p:blipFill>
        <p:spPr>
          <a:xfrm>
            <a:off x="6933106" y="355531"/>
            <a:ext cx="1724025" cy="581025"/>
          </a:xfrm>
          <a:prstGeom prst="rect">
            <a:avLst/>
          </a:prstGeom>
        </p:spPr>
      </p:pic>
    </p:spTree>
    <p:extLst>
      <p:ext uri="{BB962C8B-B14F-4D97-AF65-F5344CB8AC3E}">
        <p14:creationId xmlns:p14="http://schemas.microsoft.com/office/powerpoint/2010/main" val="4038771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44672" y="908720"/>
            <a:ext cx="8208912" cy="4082460"/>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lvl="0" indent="0">
              <a:buNone/>
            </a:pPr>
            <a:r>
              <a:rPr lang="en-GB" sz="3500" b="1" dirty="0">
                <a:solidFill>
                  <a:srgbClr val="82368C"/>
                </a:solidFill>
                <a:effectLst/>
              </a:rPr>
              <a:t>What is ELS? </a:t>
            </a:r>
            <a:endParaRPr lang="en-GB" sz="1600" dirty="0">
              <a:solidFill>
                <a:srgbClr val="3E3F3E"/>
              </a:solidFill>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544672" y="1681828"/>
            <a:ext cx="8192988" cy="2954655"/>
          </a:xfrm>
          <a:prstGeom prst="rect">
            <a:avLst/>
          </a:prstGeom>
        </p:spPr>
        <p:txBody>
          <a:bodyPr wrap="square">
            <a:spAutoFit/>
          </a:bodyPr>
          <a:lstStyle/>
          <a:p>
            <a:r>
              <a:rPr lang="en-US" sz="2800" dirty="0"/>
              <a:t>Essential Letters and Sounds (ELS) is our chosen phonics programme</a:t>
            </a:r>
          </a:p>
          <a:p>
            <a:endParaRPr lang="en-US" sz="2800" dirty="0"/>
          </a:p>
          <a:p>
            <a:r>
              <a:rPr lang="en-US" sz="2800" dirty="0"/>
              <a:t>Children will experience the joy of books and language whilst rapidly acquiring the skills they need to become fluent independent readers and writers. </a:t>
            </a:r>
          </a:p>
          <a:p>
            <a:pPr lvl="0"/>
            <a:endParaRPr lang="en-GB" dirty="0">
              <a:solidFill>
                <a:srgbClr val="3E3F3E"/>
              </a:solidFill>
            </a:endParaRPr>
          </a:p>
        </p:txBody>
      </p:sp>
      <p:pic>
        <p:nvPicPr>
          <p:cNvPr id="2" name="Picture 8" descr="A picture containing logo&#10;&#10;Description automatically generated">
            <a:extLst>
              <a:ext uri="{FF2B5EF4-FFF2-40B4-BE49-F238E27FC236}">
                <a16:creationId xmlns:a16="http://schemas.microsoft.com/office/drawing/2014/main" id="{75198651-AAA1-4E81-883A-CFA08CB51621}"/>
              </a:ext>
            </a:extLst>
          </p:cNvPr>
          <p:cNvPicPr>
            <a:picLocks noChangeAspect="1"/>
          </p:cNvPicPr>
          <p:nvPr/>
        </p:nvPicPr>
        <p:blipFill>
          <a:blip r:embed="rId6"/>
          <a:stretch>
            <a:fillRect/>
          </a:stretch>
        </p:blipFill>
        <p:spPr>
          <a:xfrm>
            <a:off x="7032497" y="383928"/>
            <a:ext cx="1724025" cy="581025"/>
          </a:xfrm>
          <a:prstGeom prst="rect">
            <a:avLst/>
          </a:prstGeom>
        </p:spPr>
      </p:pic>
    </p:spTree>
    <p:extLst>
      <p:ext uri="{BB962C8B-B14F-4D97-AF65-F5344CB8AC3E}">
        <p14:creationId xmlns:p14="http://schemas.microsoft.com/office/powerpoint/2010/main" val="381012539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44672" y="908720"/>
            <a:ext cx="8208912" cy="4082460"/>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lvl="0" indent="0">
              <a:buNone/>
            </a:pPr>
            <a:r>
              <a:rPr lang="en-GB" sz="3500" b="1" dirty="0">
                <a:solidFill>
                  <a:srgbClr val="82368C"/>
                </a:solidFill>
                <a:effectLst/>
              </a:rPr>
              <a:t>How do we teach phonics? </a:t>
            </a:r>
            <a:endParaRPr lang="en-GB" sz="1600" dirty="0">
              <a:solidFill>
                <a:srgbClr val="3E3F3E"/>
              </a:solidFill>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474801" y="1786700"/>
            <a:ext cx="8275800" cy="3293209"/>
          </a:xfrm>
          <a:prstGeom prst="rect">
            <a:avLst/>
          </a:prstGeom>
        </p:spPr>
        <p:txBody>
          <a:bodyPr wrap="square" lIns="91440" tIns="45720" rIns="91440" bIns="45720" anchor="t">
            <a:spAutoFit/>
          </a:bodyPr>
          <a:lstStyle/>
          <a:p>
            <a:pPr marL="457200" indent="-457200">
              <a:buFont typeface="Arial" panose="020B0604020202020204" pitchFamily="34" charset="0"/>
              <a:buChar char="•"/>
            </a:pPr>
            <a:r>
              <a:rPr lang="en-US" sz="2600" dirty="0"/>
              <a:t>We use a simple, consistent approach to  teaching phonics.</a:t>
            </a:r>
          </a:p>
          <a:p>
            <a:pPr marL="457200" indent="-457200">
              <a:buFont typeface="Arial" panose="020B0604020202020204" pitchFamily="34" charset="0"/>
              <a:buChar char="•"/>
            </a:pPr>
            <a:endParaRPr lang="en-US" sz="2600" dirty="0"/>
          </a:p>
          <a:p>
            <a:pPr marL="457200" indent="-457200">
              <a:buFont typeface="Arial" panose="020B0604020202020204" pitchFamily="34" charset="0"/>
              <a:buChar char="•"/>
            </a:pPr>
            <a:r>
              <a:rPr lang="en-US" sz="2600" dirty="0"/>
              <a:t>We have mnemonics and rhymes to support learning and recall</a:t>
            </a:r>
          </a:p>
          <a:p>
            <a:pPr marL="457200" indent="-457200">
              <a:buFont typeface="Arial" panose="020B0604020202020204" pitchFamily="34" charset="0"/>
              <a:buChar char="•"/>
            </a:pPr>
            <a:endParaRPr lang="en-US" sz="2600" dirty="0"/>
          </a:p>
          <a:p>
            <a:pPr marL="457200" indent="-457200">
              <a:buFont typeface="Arial" panose="020B0604020202020204" pitchFamily="34" charset="0"/>
              <a:buChar char="•"/>
            </a:pPr>
            <a:r>
              <a:rPr lang="en-US" sz="2600" dirty="0"/>
              <a:t>We teach phonics every single day from the first days of Reception</a:t>
            </a:r>
          </a:p>
        </p:txBody>
      </p:sp>
      <p:pic>
        <p:nvPicPr>
          <p:cNvPr id="2" name="Picture 8" descr="A picture containing logo&#10;&#10;Description automatically generated">
            <a:extLst>
              <a:ext uri="{FF2B5EF4-FFF2-40B4-BE49-F238E27FC236}">
                <a16:creationId xmlns:a16="http://schemas.microsoft.com/office/drawing/2014/main" id="{FAA1094F-B716-43D4-9689-D49D50592FFF}"/>
              </a:ext>
            </a:extLst>
          </p:cNvPr>
          <p:cNvPicPr>
            <a:picLocks noChangeAspect="1"/>
          </p:cNvPicPr>
          <p:nvPr/>
        </p:nvPicPr>
        <p:blipFill>
          <a:blip r:embed="rId6"/>
          <a:stretch>
            <a:fillRect/>
          </a:stretch>
        </p:blipFill>
        <p:spPr>
          <a:xfrm>
            <a:off x="6947305" y="426525"/>
            <a:ext cx="1724025" cy="581025"/>
          </a:xfrm>
          <a:prstGeom prst="rect">
            <a:avLst/>
          </a:prstGeom>
        </p:spPr>
      </p:pic>
    </p:spTree>
    <p:extLst>
      <p:ext uri="{BB962C8B-B14F-4D97-AF65-F5344CB8AC3E}">
        <p14:creationId xmlns:p14="http://schemas.microsoft.com/office/powerpoint/2010/main" val="25115062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44672" y="908720"/>
            <a:ext cx="8208912" cy="4082460"/>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lvl="0" indent="0">
              <a:buNone/>
            </a:pPr>
            <a:r>
              <a:rPr lang="en-GB" sz="3500" b="1" dirty="0">
                <a:solidFill>
                  <a:srgbClr val="82368C"/>
                </a:solidFill>
                <a:effectLst/>
              </a:rPr>
              <a:t>How do we teach phonics? </a:t>
            </a:r>
            <a:endParaRPr lang="en-GB" sz="1600" dirty="0">
              <a:solidFill>
                <a:srgbClr val="3E3F3E"/>
              </a:solidFill>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574532" y="1899408"/>
            <a:ext cx="8126712" cy="2893100"/>
          </a:xfrm>
          <a:prstGeom prst="rect">
            <a:avLst/>
          </a:prstGeom>
        </p:spPr>
        <p:txBody>
          <a:bodyPr wrap="square" lIns="91440" tIns="45720" rIns="91440" bIns="45720" anchor="t">
            <a:spAutoFit/>
          </a:bodyPr>
          <a:lstStyle/>
          <a:p>
            <a:endParaRPr lang="en-US" sz="2600" dirty="0">
              <a:cs typeface="Calibri"/>
            </a:endParaRPr>
          </a:p>
          <a:p>
            <a:pPr marL="457200" indent="-457200">
              <a:buFont typeface="Arial" panose="020B0604020202020204" pitchFamily="34" charset="0"/>
              <a:buChar char="•"/>
            </a:pPr>
            <a:r>
              <a:rPr lang="en-US" sz="2600" dirty="0">
                <a:cs typeface="Calibri"/>
              </a:rPr>
              <a:t>Lots of opportunities for oral blending- /c/ /oa/ /t/ </a:t>
            </a:r>
          </a:p>
          <a:p>
            <a:pPr marL="457200" indent="-457200">
              <a:buFont typeface="Arial" panose="020B0604020202020204" pitchFamily="34" charset="0"/>
              <a:buChar char="•"/>
            </a:pPr>
            <a:endParaRPr lang="en-US" sz="2600" dirty="0">
              <a:cs typeface="Calibri"/>
            </a:endParaRPr>
          </a:p>
          <a:p>
            <a:pPr marL="457200" indent="-457200">
              <a:buFont typeface="Arial" panose="020B0604020202020204" pitchFamily="34" charset="0"/>
              <a:buChar char="•"/>
            </a:pPr>
            <a:r>
              <a:rPr lang="en-US" sz="2600" dirty="0">
                <a:cs typeface="Calibri"/>
              </a:rPr>
              <a:t>We teach the ‘code’ for reading, alongside teaching vocabulary.</a:t>
            </a:r>
          </a:p>
          <a:p>
            <a:pPr marL="457200" indent="-457200">
              <a:buFont typeface="Arial" panose="020B0604020202020204" pitchFamily="34" charset="0"/>
              <a:buChar char="•"/>
            </a:pPr>
            <a:endParaRPr lang="en-US" sz="2600" dirty="0">
              <a:cs typeface="Calibri"/>
            </a:endParaRPr>
          </a:p>
          <a:p>
            <a:pPr marL="457200" indent="-457200">
              <a:buFont typeface="Arial" panose="020B0604020202020204" pitchFamily="34" charset="0"/>
              <a:buChar char="•"/>
            </a:pPr>
            <a:r>
              <a:rPr lang="en-US" sz="2600" dirty="0">
                <a:cs typeface="Calibri"/>
              </a:rPr>
              <a:t>We model phonic skills regularly. </a:t>
            </a:r>
          </a:p>
        </p:txBody>
      </p:sp>
      <p:pic>
        <p:nvPicPr>
          <p:cNvPr id="2" name="Picture 8" descr="A picture containing logo&#10;&#10;Description automatically generated">
            <a:extLst>
              <a:ext uri="{FF2B5EF4-FFF2-40B4-BE49-F238E27FC236}">
                <a16:creationId xmlns:a16="http://schemas.microsoft.com/office/drawing/2014/main" id="{FAA1094F-B716-43D4-9689-D49D50592FFF}"/>
              </a:ext>
            </a:extLst>
          </p:cNvPr>
          <p:cNvPicPr>
            <a:picLocks noChangeAspect="1"/>
          </p:cNvPicPr>
          <p:nvPr/>
        </p:nvPicPr>
        <p:blipFill>
          <a:blip r:embed="rId6"/>
          <a:stretch>
            <a:fillRect/>
          </a:stretch>
        </p:blipFill>
        <p:spPr>
          <a:xfrm>
            <a:off x="6947305" y="426525"/>
            <a:ext cx="1724025" cy="581025"/>
          </a:xfrm>
          <a:prstGeom prst="rect">
            <a:avLst/>
          </a:prstGeom>
        </p:spPr>
      </p:pic>
    </p:spTree>
    <p:extLst>
      <p:ext uri="{BB962C8B-B14F-4D97-AF65-F5344CB8AC3E}">
        <p14:creationId xmlns:p14="http://schemas.microsoft.com/office/powerpoint/2010/main" val="20656001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44672" y="908720"/>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dirty="0">
                <a:solidFill>
                  <a:srgbClr val="82368C"/>
                </a:solidFill>
                <a:effectLst/>
              </a:rPr>
              <a:t>ELS Progression</a:t>
            </a:r>
            <a:endParaRPr lang="en-GB" sz="3500" b="1" dirty="0">
              <a:solidFill>
                <a:srgbClr val="82368C"/>
              </a:solidFill>
              <a:effectLst/>
              <a:cs typeface="Calibri"/>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544672" y="1582436"/>
            <a:ext cx="8126712" cy="892552"/>
          </a:xfrm>
          <a:prstGeom prst="rect">
            <a:avLst/>
          </a:prstGeom>
        </p:spPr>
        <p:txBody>
          <a:bodyPr wrap="square" lIns="91440" tIns="45720" rIns="91440" bIns="45720" anchor="t">
            <a:spAutoFit/>
          </a:bodyPr>
          <a:lstStyle/>
          <a:p>
            <a:pPr marL="457200" indent="-457200">
              <a:buFont typeface="Arial" panose="020B0604020202020204" pitchFamily="34" charset="0"/>
              <a:buChar char="•"/>
            </a:pPr>
            <a:endParaRPr lang="en-US" sz="2600" dirty="0">
              <a:cs typeface="Calibri"/>
            </a:endParaRPr>
          </a:p>
          <a:p>
            <a:pPr marL="457200" indent="-457200">
              <a:buFont typeface="Arial" panose="020B0604020202020204" pitchFamily="34" charset="0"/>
              <a:buChar char="•"/>
            </a:pPr>
            <a:endParaRPr lang="en-US" sz="2600" dirty="0">
              <a:cs typeface="Calibri"/>
            </a:endParaRPr>
          </a:p>
        </p:txBody>
      </p:sp>
      <p:pic>
        <p:nvPicPr>
          <p:cNvPr id="2" name="Picture 8" descr="A picture containing logo&#10;&#10;Description automatically generated">
            <a:extLst>
              <a:ext uri="{FF2B5EF4-FFF2-40B4-BE49-F238E27FC236}">
                <a16:creationId xmlns:a16="http://schemas.microsoft.com/office/drawing/2014/main" id="{FAA1094F-B716-43D4-9689-D49D50592FFF}"/>
              </a:ext>
            </a:extLst>
          </p:cNvPr>
          <p:cNvPicPr>
            <a:picLocks noChangeAspect="1"/>
          </p:cNvPicPr>
          <p:nvPr/>
        </p:nvPicPr>
        <p:blipFill>
          <a:blip r:embed="rId6"/>
          <a:stretch>
            <a:fillRect/>
          </a:stretch>
        </p:blipFill>
        <p:spPr>
          <a:xfrm>
            <a:off x="6947305" y="426525"/>
            <a:ext cx="1724025" cy="581025"/>
          </a:xfrm>
          <a:prstGeom prst="rect">
            <a:avLst/>
          </a:prstGeom>
        </p:spPr>
      </p:pic>
      <p:pic>
        <p:nvPicPr>
          <p:cNvPr id="9" name="Picture 9" descr="Table&#10;&#10;Description automatically generated">
            <a:extLst>
              <a:ext uri="{FF2B5EF4-FFF2-40B4-BE49-F238E27FC236}">
                <a16:creationId xmlns:a16="http://schemas.microsoft.com/office/drawing/2014/main" id="{A37B81C4-3ABF-4C96-84F3-2F5D23AD85DB}"/>
              </a:ext>
            </a:extLst>
          </p:cNvPr>
          <p:cNvPicPr>
            <a:picLocks noChangeAspect="1"/>
          </p:cNvPicPr>
          <p:nvPr/>
        </p:nvPicPr>
        <p:blipFill>
          <a:blip r:embed="rId7"/>
          <a:stretch>
            <a:fillRect/>
          </a:stretch>
        </p:blipFill>
        <p:spPr>
          <a:xfrm>
            <a:off x="914400" y="1708227"/>
            <a:ext cx="7130616" cy="2745807"/>
          </a:xfrm>
          <a:prstGeom prst="rect">
            <a:avLst/>
          </a:prstGeom>
        </p:spPr>
      </p:pic>
      <p:sp>
        <p:nvSpPr>
          <p:cNvPr id="10" name="TextBox 9">
            <a:extLst>
              <a:ext uri="{FF2B5EF4-FFF2-40B4-BE49-F238E27FC236}">
                <a16:creationId xmlns:a16="http://schemas.microsoft.com/office/drawing/2014/main" id="{0249641F-3813-4836-B700-88F91D369416}"/>
              </a:ext>
            </a:extLst>
          </p:cNvPr>
          <p:cNvSpPr txBox="1"/>
          <p:nvPr/>
        </p:nvSpPr>
        <p:spPr>
          <a:xfrm>
            <a:off x="1613715" y="4991180"/>
            <a:ext cx="5719188" cy="1477328"/>
          </a:xfrm>
          <a:prstGeom prst="rect">
            <a:avLst/>
          </a:prstGeom>
          <a:noFill/>
        </p:spPr>
        <p:txBody>
          <a:bodyPr wrap="square" rtlCol="0">
            <a:spAutoFit/>
          </a:bodyPr>
          <a:lstStyle/>
          <a:p>
            <a:r>
              <a:rPr lang="en-GB" dirty="0"/>
              <a:t>We begin our Phonics in FS1 where the children experience Phase 1. </a:t>
            </a:r>
          </a:p>
          <a:p>
            <a:r>
              <a:rPr lang="en-GB" dirty="0"/>
              <a:t>In Reception your children will learn all the single letter sounds and begin to learn diagraphs and trigraphs. </a:t>
            </a:r>
          </a:p>
          <a:p>
            <a:endParaRPr lang="en-GB" dirty="0"/>
          </a:p>
        </p:txBody>
      </p:sp>
    </p:spTree>
    <p:extLst>
      <p:ext uri="{BB962C8B-B14F-4D97-AF65-F5344CB8AC3E}">
        <p14:creationId xmlns:p14="http://schemas.microsoft.com/office/powerpoint/2010/main" val="233317811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229324"/>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44672" y="908720"/>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dirty="0">
                <a:solidFill>
                  <a:srgbClr val="82368C"/>
                </a:solidFill>
                <a:effectLst/>
              </a:rPr>
              <a:t>ELS Progression</a:t>
            </a:r>
            <a:endParaRPr lang="en-GB" sz="3500" b="1" dirty="0">
              <a:solidFill>
                <a:srgbClr val="82368C"/>
              </a:solidFill>
              <a:effectLst/>
              <a:cs typeface="Calibri"/>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544672" y="1582436"/>
            <a:ext cx="8126712" cy="892552"/>
          </a:xfrm>
          <a:prstGeom prst="rect">
            <a:avLst/>
          </a:prstGeom>
        </p:spPr>
        <p:txBody>
          <a:bodyPr wrap="square" lIns="91440" tIns="45720" rIns="91440" bIns="45720" anchor="t">
            <a:spAutoFit/>
          </a:bodyPr>
          <a:lstStyle/>
          <a:p>
            <a:pPr marL="457200" indent="-457200">
              <a:buFont typeface="Arial" panose="020B0604020202020204" pitchFamily="34" charset="0"/>
              <a:buChar char="•"/>
            </a:pPr>
            <a:endParaRPr lang="en-US" sz="2600" dirty="0">
              <a:cs typeface="Calibri"/>
            </a:endParaRPr>
          </a:p>
          <a:p>
            <a:pPr marL="457200" indent="-457200">
              <a:buFont typeface="Arial" panose="020B0604020202020204" pitchFamily="34" charset="0"/>
              <a:buChar char="•"/>
            </a:pPr>
            <a:endParaRPr lang="en-US" sz="2600" dirty="0">
              <a:cs typeface="Calibri"/>
            </a:endParaRPr>
          </a:p>
        </p:txBody>
      </p:sp>
      <p:pic>
        <p:nvPicPr>
          <p:cNvPr id="2" name="Picture 8" descr="A picture containing logo&#10;&#10;Description automatically generated">
            <a:extLst>
              <a:ext uri="{FF2B5EF4-FFF2-40B4-BE49-F238E27FC236}">
                <a16:creationId xmlns:a16="http://schemas.microsoft.com/office/drawing/2014/main" id="{FAA1094F-B716-43D4-9689-D49D50592FFF}"/>
              </a:ext>
            </a:extLst>
          </p:cNvPr>
          <p:cNvPicPr>
            <a:picLocks noChangeAspect="1"/>
          </p:cNvPicPr>
          <p:nvPr/>
        </p:nvPicPr>
        <p:blipFill>
          <a:blip r:embed="rId6"/>
          <a:stretch>
            <a:fillRect/>
          </a:stretch>
        </p:blipFill>
        <p:spPr>
          <a:xfrm>
            <a:off x="6947305" y="426525"/>
            <a:ext cx="1724025" cy="581025"/>
          </a:xfrm>
          <a:prstGeom prst="rect">
            <a:avLst/>
          </a:prstGeom>
        </p:spPr>
      </p:pic>
      <p:pic>
        <p:nvPicPr>
          <p:cNvPr id="6" name="Picture 8" descr="Table&#10;&#10;Description automatically generated">
            <a:extLst>
              <a:ext uri="{FF2B5EF4-FFF2-40B4-BE49-F238E27FC236}">
                <a16:creationId xmlns:a16="http://schemas.microsoft.com/office/drawing/2014/main" id="{EDF3175C-4F2D-40D0-9A02-0E44C582B259}"/>
              </a:ext>
            </a:extLst>
          </p:cNvPr>
          <p:cNvPicPr>
            <a:picLocks noChangeAspect="1"/>
          </p:cNvPicPr>
          <p:nvPr/>
        </p:nvPicPr>
        <p:blipFill>
          <a:blip r:embed="rId7"/>
          <a:stretch>
            <a:fillRect/>
          </a:stretch>
        </p:blipFill>
        <p:spPr>
          <a:xfrm>
            <a:off x="1840544" y="1489745"/>
            <a:ext cx="5440963" cy="3733833"/>
          </a:xfrm>
          <a:prstGeom prst="rect">
            <a:avLst/>
          </a:prstGeom>
        </p:spPr>
      </p:pic>
      <p:sp>
        <p:nvSpPr>
          <p:cNvPr id="10" name="TextBox 9">
            <a:extLst>
              <a:ext uri="{FF2B5EF4-FFF2-40B4-BE49-F238E27FC236}">
                <a16:creationId xmlns:a16="http://schemas.microsoft.com/office/drawing/2014/main" id="{9FCF38FA-BBC9-4043-95DA-E3264B480091}"/>
              </a:ext>
            </a:extLst>
          </p:cNvPr>
          <p:cNvSpPr txBox="1"/>
          <p:nvPr/>
        </p:nvSpPr>
        <p:spPr>
          <a:xfrm>
            <a:off x="1701431" y="5291199"/>
            <a:ext cx="5719188" cy="923330"/>
          </a:xfrm>
          <a:prstGeom prst="rect">
            <a:avLst/>
          </a:prstGeom>
          <a:noFill/>
        </p:spPr>
        <p:txBody>
          <a:bodyPr wrap="square" rtlCol="0">
            <a:spAutoFit/>
          </a:bodyPr>
          <a:lstStyle/>
          <a:p>
            <a:r>
              <a:rPr lang="en-GB" dirty="0"/>
              <a:t>In Year 1 the children recap previously taught GPCs and learn new alternative spelling patterns. </a:t>
            </a:r>
          </a:p>
          <a:p>
            <a:endParaRPr lang="en-GB" dirty="0"/>
          </a:p>
        </p:txBody>
      </p:sp>
      <p:sp>
        <p:nvSpPr>
          <p:cNvPr id="9" name="TextBox 8">
            <a:extLst>
              <a:ext uri="{FF2B5EF4-FFF2-40B4-BE49-F238E27FC236}">
                <a16:creationId xmlns:a16="http://schemas.microsoft.com/office/drawing/2014/main" id="{B89874CA-E6EF-4152-B85D-64B484797724}"/>
              </a:ext>
            </a:extLst>
          </p:cNvPr>
          <p:cNvSpPr txBox="1"/>
          <p:nvPr/>
        </p:nvSpPr>
        <p:spPr>
          <a:xfrm>
            <a:off x="406340" y="2474988"/>
            <a:ext cx="781284" cy="408623"/>
          </a:xfrm>
          <a:prstGeom prst="wedgeRoundRectCallout">
            <a:avLst>
              <a:gd name="adj1" fmla="val 147919"/>
              <a:gd name="adj2" fmla="val 107399"/>
              <a:gd name="adj3" fmla="val 16667"/>
            </a:avLst>
          </a:prstGeom>
          <a:solidFill>
            <a:schemeClr val="accent1">
              <a:lumMod val="40000"/>
              <a:lumOff val="60000"/>
            </a:schemeClr>
          </a:solidFill>
          <a:ln>
            <a:solidFill>
              <a:schemeClr val="accent1">
                <a:lumMod val="60000"/>
                <a:lumOff val="40000"/>
              </a:schemeClr>
            </a:solidFill>
          </a:ln>
        </p:spPr>
        <p:txBody>
          <a:bodyPr wrap="square" rtlCol="0">
            <a:spAutoFit/>
          </a:bodyPr>
          <a:lstStyle/>
          <a:p>
            <a:r>
              <a:rPr lang="en-GB" dirty="0"/>
              <a:t>CVCC</a:t>
            </a:r>
          </a:p>
        </p:txBody>
      </p:sp>
    </p:spTree>
    <p:extLst>
      <p:ext uri="{BB962C8B-B14F-4D97-AF65-F5344CB8AC3E}">
        <p14:creationId xmlns:p14="http://schemas.microsoft.com/office/powerpoint/2010/main" val="21462659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14" name="Rectangle 13">
            <a:extLst>
              <a:ext uri="{FF2B5EF4-FFF2-40B4-BE49-F238E27FC236}">
                <a16:creationId xmlns:a16="http://schemas.microsoft.com/office/drawing/2014/main" id="{15986D9A-8F23-426C-93F3-6E1F570841B0}"/>
              </a:ext>
            </a:extLst>
          </p:cNvPr>
          <p:cNvSpPr/>
          <p:nvPr/>
        </p:nvSpPr>
        <p:spPr>
          <a:xfrm>
            <a:off x="2339752" y="466199"/>
            <a:ext cx="4392488" cy="574868"/>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2000" dirty="0">
                <a:solidFill>
                  <a:schemeClr val="tx1"/>
                </a:solidFill>
                <a:latin typeface="Tuffy-TTF" panose="020B0603060100000000" pitchFamily="34" charset="0"/>
              </a:rPr>
              <a:t>Phase 1</a:t>
            </a:r>
          </a:p>
          <a:p>
            <a:pPr algn="ctr" eaLnBrk="1" fontAlgn="auto" hangingPunct="1">
              <a:spcBef>
                <a:spcPts val="0"/>
              </a:spcBef>
              <a:spcAft>
                <a:spcPts val="0"/>
              </a:spcAft>
              <a:defRPr/>
            </a:pPr>
            <a:r>
              <a:rPr lang="en-GB" sz="2000" dirty="0">
                <a:solidFill>
                  <a:schemeClr val="tx1"/>
                </a:solidFill>
                <a:latin typeface="Tuffy-TTF" panose="020B0603060100000000" pitchFamily="34" charset="0"/>
              </a:rPr>
              <a:t>Taught in Nursery</a:t>
            </a:r>
          </a:p>
        </p:txBody>
      </p:sp>
      <p:sp>
        <p:nvSpPr>
          <p:cNvPr id="11" name="Rectangle 4">
            <a:extLst>
              <a:ext uri="{FF2B5EF4-FFF2-40B4-BE49-F238E27FC236}">
                <a16:creationId xmlns:a16="http://schemas.microsoft.com/office/drawing/2014/main" id="{81618007-F9A7-45A0-AE5B-9C672242F386}"/>
              </a:ext>
            </a:extLst>
          </p:cNvPr>
          <p:cNvSpPr>
            <a:spLocks noChangeArrowheads="1"/>
          </p:cNvSpPr>
          <p:nvPr/>
        </p:nvSpPr>
        <p:spPr bwMode="auto">
          <a:xfrm>
            <a:off x="755650" y="1041067"/>
            <a:ext cx="7632700" cy="42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eaLnBrk="1" hangingPunct="1">
              <a:lnSpc>
                <a:spcPct val="100000"/>
              </a:lnSpc>
              <a:spcBef>
                <a:spcPct val="0"/>
              </a:spcBef>
              <a:buFontTx/>
              <a:buNone/>
            </a:pPr>
            <a:r>
              <a:rPr lang="en-GB" altLang="en-US" dirty="0">
                <a:solidFill>
                  <a:schemeClr val="tx1"/>
                </a:solidFill>
                <a:latin typeface="Tuffy-TTF" pitchFamily="34" charset="0"/>
              </a:rPr>
              <a:t>This phase is divided into seven strands:</a:t>
            </a:r>
          </a:p>
        </p:txBody>
      </p:sp>
      <p:sp>
        <p:nvSpPr>
          <p:cNvPr id="13" name="Rectangle 12">
            <a:extLst>
              <a:ext uri="{FF2B5EF4-FFF2-40B4-BE49-F238E27FC236}">
                <a16:creationId xmlns:a16="http://schemas.microsoft.com/office/drawing/2014/main" id="{DC39D89F-0004-43CC-BC54-670E26792687}"/>
              </a:ext>
            </a:extLst>
          </p:cNvPr>
          <p:cNvSpPr>
            <a:spLocks noChangeArrowheads="1"/>
          </p:cNvSpPr>
          <p:nvPr/>
        </p:nvSpPr>
        <p:spPr bwMode="auto">
          <a:xfrm>
            <a:off x="755650" y="1401726"/>
            <a:ext cx="7632700" cy="69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eaLnBrk="1" hangingPunct="1">
              <a:lnSpc>
                <a:spcPct val="100000"/>
              </a:lnSpc>
              <a:spcBef>
                <a:spcPct val="0"/>
              </a:spcBef>
              <a:buFontTx/>
              <a:buNone/>
            </a:pPr>
            <a:r>
              <a:rPr lang="en-GB" altLang="en-US" b="1" dirty="0">
                <a:solidFill>
                  <a:schemeClr val="tx1"/>
                </a:solidFill>
                <a:latin typeface="Tuffy-TTF" pitchFamily="34" charset="0"/>
              </a:rPr>
              <a:t>Aspect 1: Environmental Sounds </a:t>
            </a:r>
            <a:r>
              <a:rPr lang="en-GB" altLang="en-US" dirty="0">
                <a:solidFill>
                  <a:schemeClr val="tx1"/>
                </a:solidFill>
                <a:latin typeface="Tuffy-TTF" pitchFamily="34" charset="0"/>
              </a:rPr>
              <a:t>Children are exposed to a variety of sounds in the environment, being encouraged to copy them.</a:t>
            </a:r>
          </a:p>
        </p:txBody>
      </p:sp>
      <p:sp>
        <p:nvSpPr>
          <p:cNvPr id="20" name="Rectangle 19">
            <a:extLst>
              <a:ext uri="{FF2B5EF4-FFF2-40B4-BE49-F238E27FC236}">
                <a16:creationId xmlns:a16="http://schemas.microsoft.com/office/drawing/2014/main" id="{F2B67C3D-89C2-4C66-BEB8-31EAE4938BD3}"/>
              </a:ext>
            </a:extLst>
          </p:cNvPr>
          <p:cNvSpPr>
            <a:spLocks noChangeArrowheads="1"/>
          </p:cNvSpPr>
          <p:nvPr/>
        </p:nvSpPr>
        <p:spPr bwMode="auto">
          <a:xfrm>
            <a:off x="755650" y="2112926"/>
            <a:ext cx="7632700" cy="700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eaLnBrk="1" hangingPunct="1">
              <a:lnSpc>
                <a:spcPct val="100000"/>
              </a:lnSpc>
              <a:spcBef>
                <a:spcPct val="0"/>
              </a:spcBef>
              <a:buFontTx/>
              <a:buNone/>
            </a:pPr>
            <a:r>
              <a:rPr lang="en-GB" altLang="en-US" b="1">
                <a:solidFill>
                  <a:schemeClr val="tx1"/>
                </a:solidFill>
                <a:latin typeface="Tuffy-TTF" pitchFamily="34" charset="0"/>
              </a:rPr>
              <a:t>Aspect 2: Instrumental Sounds </a:t>
            </a:r>
            <a:r>
              <a:rPr lang="en-GB" altLang="en-US">
                <a:solidFill>
                  <a:schemeClr val="tx1"/>
                </a:solidFill>
                <a:latin typeface="Tuffy-TTF" pitchFamily="34" charset="0"/>
              </a:rPr>
              <a:t>Children are encouraged to listen to and make sounds using different instruments. </a:t>
            </a:r>
          </a:p>
        </p:txBody>
      </p:sp>
      <p:sp>
        <p:nvSpPr>
          <p:cNvPr id="21" name="Rectangle 20">
            <a:extLst>
              <a:ext uri="{FF2B5EF4-FFF2-40B4-BE49-F238E27FC236}">
                <a16:creationId xmlns:a16="http://schemas.microsoft.com/office/drawing/2014/main" id="{E379DFCA-11FA-4BA2-9B1B-18207BE54B70}"/>
              </a:ext>
            </a:extLst>
          </p:cNvPr>
          <p:cNvSpPr>
            <a:spLocks noChangeArrowheads="1"/>
          </p:cNvSpPr>
          <p:nvPr/>
        </p:nvSpPr>
        <p:spPr bwMode="auto">
          <a:xfrm>
            <a:off x="755650" y="2825714"/>
            <a:ext cx="7632700" cy="69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eaLnBrk="1" hangingPunct="1">
              <a:lnSpc>
                <a:spcPct val="100000"/>
              </a:lnSpc>
              <a:spcBef>
                <a:spcPct val="0"/>
              </a:spcBef>
              <a:buFontTx/>
              <a:buNone/>
            </a:pPr>
            <a:r>
              <a:rPr lang="en-GB" altLang="en-US" b="1">
                <a:solidFill>
                  <a:schemeClr val="tx1"/>
                </a:solidFill>
                <a:latin typeface="Tuffy-TTF" pitchFamily="34" charset="0"/>
              </a:rPr>
              <a:t>Aspect 3: Body Percussion </a:t>
            </a:r>
            <a:r>
              <a:rPr lang="en-GB" altLang="en-US">
                <a:solidFill>
                  <a:schemeClr val="tx1"/>
                </a:solidFill>
                <a:latin typeface="Tuffy-TTF" pitchFamily="34" charset="0"/>
              </a:rPr>
              <a:t>Children use their body to accompany songs and rhymes, for example by clapping and tapping.</a:t>
            </a:r>
          </a:p>
        </p:txBody>
      </p:sp>
      <p:sp>
        <p:nvSpPr>
          <p:cNvPr id="22" name="Rectangle 21">
            <a:extLst>
              <a:ext uri="{FF2B5EF4-FFF2-40B4-BE49-F238E27FC236}">
                <a16:creationId xmlns:a16="http://schemas.microsoft.com/office/drawing/2014/main" id="{20A5DC2F-05CF-48C5-A285-BA2E95CFA278}"/>
              </a:ext>
            </a:extLst>
          </p:cNvPr>
          <p:cNvSpPr>
            <a:spLocks noChangeArrowheads="1"/>
          </p:cNvSpPr>
          <p:nvPr/>
        </p:nvSpPr>
        <p:spPr bwMode="auto">
          <a:xfrm>
            <a:off x="755650" y="3536914"/>
            <a:ext cx="7632700" cy="700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eaLnBrk="1" hangingPunct="1">
              <a:lnSpc>
                <a:spcPct val="100000"/>
              </a:lnSpc>
              <a:spcBef>
                <a:spcPct val="0"/>
              </a:spcBef>
              <a:buFontTx/>
              <a:buNone/>
            </a:pPr>
            <a:r>
              <a:rPr lang="en-GB" altLang="en-US" b="1">
                <a:solidFill>
                  <a:schemeClr val="tx1"/>
                </a:solidFill>
                <a:latin typeface="Tuffy-TTF" pitchFamily="34" charset="0"/>
              </a:rPr>
              <a:t>Aspect 4: Rhythm and Rhyme </a:t>
            </a:r>
            <a:r>
              <a:rPr lang="en-GB" altLang="en-US">
                <a:solidFill>
                  <a:schemeClr val="tx1"/>
                </a:solidFill>
                <a:latin typeface="Tuffy-TTF" pitchFamily="34" charset="0"/>
              </a:rPr>
              <a:t>Children are exposed to a range of books and rhymes. Children are encouraged to join in with repeated refrains and rhymes.</a:t>
            </a:r>
          </a:p>
        </p:txBody>
      </p:sp>
      <p:sp>
        <p:nvSpPr>
          <p:cNvPr id="23" name="Rectangle 22">
            <a:extLst>
              <a:ext uri="{FF2B5EF4-FFF2-40B4-BE49-F238E27FC236}">
                <a16:creationId xmlns:a16="http://schemas.microsoft.com/office/drawing/2014/main" id="{D3539051-ADC6-452E-95B2-7DFF50320524}"/>
              </a:ext>
            </a:extLst>
          </p:cNvPr>
          <p:cNvSpPr>
            <a:spLocks noChangeArrowheads="1"/>
          </p:cNvSpPr>
          <p:nvPr/>
        </p:nvSpPr>
        <p:spPr bwMode="auto">
          <a:xfrm>
            <a:off x="755650" y="4249701"/>
            <a:ext cx="7632700" cy="69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eaLnBrk="1" hangingPunct="1">
              <a:lnSpc>
                <a:spcPct val="100000"/>
              </a:lnSpc>
              <a:spcBef>
                <a:spcPct val="0"/>
              </a:spcBef>
              <a:buFontTx/>
              <a:buNone/>
            </a:pPr>
            <a:r>
              <a:rPr lang="en-GB" altLang="en-US" b="1" dirty="0">
                <a:solidFill>
                  <a:schemeClr val="tx1"/>
                </a:solidFill>
                <a:latin typeface="Tuffy-TTF" pitchFamily="34" charset="0"/>
              </a:rPr>
              <a:t>Aspect 5: Alliteration </a:t>
            </a:r>
            <a:r>
              <a:rPr lang="en-GB" altLang="en-US" dirty="0">
                <a:solidFill>
                  <a:schemeClr val="tx1"/>
                </a:solidFill>
                <a:latin typeface="Tuffy-TTF" pitchFamily="34" charset="0"/>
              </a:rPr>
              <a:t>Children are encouraged to listen to initial sounds within words. They are asked to think of other words beginning with the same sound.</a:t>
            </a:r>
          </a:p>
        </p:txBody>
      </p:sp>
      <p:sp>
        <p:nvSpPr>
          <p:cNvPr id="24" name="Rectangle 23">
            <a:extLst>
              <a:ext uri="{FF2B5EF4-FFF2-40B4-BE49-F238E27FC236}">
                <a16:creationId xmlns:a16="http://schemas.microsoft.com/office/drawing/2014/main" id="{1760B3AE-C693-4174-873A-5F4725EB6498}"/>
              </a:ext>
            </a:extLst>
          </p:cNvPr>
          <p:cNvSpPr>
            <a:spLocks noChangeArrowheads="1"/>
          </p:cNvSpPr>
          <p:nvPr/>
        </p:nvSpPr>
        <p:spPr bwMode="auto">
          <a:xfrm>
            <a:off x="755650" y="4960901"/>
            <a:ext cx="7632700" cy="700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eaLnBrk="1" hangingPunct="1">
              <a:lnSpc>
                <a:spcPct val="100000"/>
              </a:lnSpc>
              <a:spcBef>
                <a:spcPct val="0"/>
              </a:spcBef>
              <a:buFontTx/>
              <a:buNone/>
            </a:pPr>
            <a:r>
              <a:rPr lang="en-GB" altLang="en-US" b="1" dirty="0">
                <a:solidFill>
                  <a:schemeClr val="tx1"/>
                </a:solidFill>
                <a:latin typeface="Tuffy-TTF" pitchFamily="34" charset="0"/>
              </a:rPr>
              <a:t>Aspect 6: Voice Sounds </a:t>
            </a:r>
            <a:r>
              <a:rPr lang="en-GB" altLang="en-US" dirty="0">
                <a:solidFill>
                  <a:schemeClr val="tx1"/>
                </a:solidFill>
                <a:latin typeface="Tuffy-TTF" pitchFamily="34" charset="0"/>
              </a:rPr>
              <a:t>Children are asked to create different mouth movements and say a range of sounds.</a:t>
            </a:r>
          </a:p>
        </p:txBody>
      </p:sp>
      <p:sp>
        <p:nvSpPr>
          <p:cNvPr id="15" name="Rectangle 8">
            <a:extLst>
              <a:ext uri="{FF2B5EF4-FFF2-40B4-BE49-F238E27FC236}">
                <a16:creationId xmlns:a16="http://schemas.microsoft.com/office/drawing/2014/main" id="{A87C428A-60CF-4A33-8410-23EFF7B2A6CD}"/>
              </a:ext>
            </a:extLst>
          </p:cNvPr>
          <p:cNvSpPr>
            <a:spLocks noChangeArrowheads="1"/>
          </p:cNvSpPr>
          <p:nvPr/>
        </p:nvSpPr>
        <p:spPr bwMode="auto">
          <a:xfrm>
            <a:off x="719646" y="5484559"/>
            <a:ext cx="7632700" cy="423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eaLnBrk="1" hangingPunct="1">
              <a:lnSpc>
                <a:spcPct val="100000"/>
              </a:lnSpc>
              <a:spcBef>
                <a:spcPct val="0"/>
              </a:spcBef>
              <a:buFontTx/>
              <a:buNone/>
            </a:pPr>
            <a:r>
              <a:rPr lang="en-GB" altLang="en-US" b="1" dirty="0">
                <a:solidFill>
                  <a:schemeClr val="tx1"/>
                </a:solidFill>
                <a:latin typeface="Tuffy-TTF" pitchFamily="34" charset="0"/>
              </a:rPr>
              <a:t>Aspect 7: Oral Blending and Segmenting</a:t>
            </a:r>
            <a:endParaRPr lang="en-GB" altLang="en-US" dirty="0">
              <a:solidFill>
                <a:schemeClr val="tx1"/>
              </a:solidFill>
              <a:latin typeface="Tuffy-TTF" pitchFamily="34" charset="0"/>
            </a:endParaRPr>
          </a:p>
        </p:txBody>
      </p:sp>
      <p:sp>
        <p:nvSpPr>
          <p:cNvPr id="16" name="Rectangle 11">
            <a:extLst>
              <a:ext uri="{FF2B5EF4-FFF2-40B4-BE49-F238E27FC236}">
                <a16:creationId xmlns:a16="http://schemas.microsoft.com/office/drawing/2014/main" id="{5898504F-078A-4E1E-BD36-AC6F59147630}"/>
              </a:ext>
            </a:extLst>
          </p:cNvPr>
          <p:cNvSpPr>
            <a:spLocks noChangeArrowheads="1"/>
          </p:cNvSpPr>
          <p:nvPr/>
        </p:nvSpPr>
        <p:spPr bwMode="auto">
          <a:xfrm>
            <a:off x="737648" y="5816933"/>
            <a:ext cx="7632700" cy="977900"/>
          </a:xfrm>
          <a:prstGeom prst="rect">
            <a:avLst/>
          </a:prstGeom>
          <a:solidFill>
            <a:schemeClr val="bg1"/>
          </a:solidFill>
          <a:ln>
            <a:noFill/>
          </a:ln>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eaLnBrk="1" hangingPunct="1">
              <a:lnSpc>
                <a:spcPct val="100000"/>
              </a:lnSpc>
              <a:spcBef>
                <a:spcPct val="0"/>
              </a:spcBef>
              <a:buFontTx/>
              <a:buNone/>
            </a:pPr>
            <a:r>
              <a:rPr lang="en-GB" altLang="en-US" dirty="0">
                <a:solidFill>
                  <a:schemeClr val="tx1"/>
                </a:solidFill>
                <a:latin typeface="Tuffy-TTF" pitchFamily="34" charset="0"/>
              </a:rPr>
              <a:t>This stage is vital before children are exposed to grapheme to phoneme correspondence (learning which letter represents each sound). It is all done orally and is to encourage children to hear the separate sounds within words.</a:t>
            </a:r>
          </a:p>
        </p:txBody>
      </p:sp>
    </p:spTree>
    <p:extLst>
      <p:ext uri="{BB962C8B-B14F-4D97-AF65-F5344CB8AC3E}">
        <p14:creationId xmlns:p14="http://schemas.microsoft.com/office/powerpoint/2010/main" val="177867762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17" name="Title 20">
            <a:extLst>
              <a:ext uri="{FF2B5EF4-FFF2-40B4-BE49-F238E27FC236}">
                <a16:creationId xmlns:a16="http://schemas.microsoft.com/office/drawing/2014/main" id="{7C615AD7-01D8-42F3-8CB4-8B47C17A51D4}"/>
              </a:ext>
            </a:extLst>
          </p:cNvPr>
          <p:cNvSpPr>
            <a:spLocks/>
          </p:cNvSpPr>
          <p:nvPr/>
        </p:nvSpPr>
        <p:spPr bwMode="auto">
          <a:xfrm>
            <a:off x="755650" y="548680"/>
            <a:ext cx="7632700" cy="54292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eaLnBrk="1" hangingPunct="1">
              <a:spcBef>
                <a:spcPct val="0"/>
              </a:spcBef>
              <a:buFontTx/>
              <a:buNone/>
            </a:pPr>
            <a:r>
              <a:rPr lang="en-GB" altLang="en-US" sz="2400" b="1" dirty="0">
                <a:latin typeface="Tuffy-TTF" pitchFamily="34" charset="0"/>
              </a:rPr>
              <a:t>Ways You Can Support Your Child at Home</a:t>
            </a:r>
          </a:p>
        </p:txBody>
      </p:sp>
      <p:sp>
        <p:nvSpPr>
          <p:cNvPr id="18" name="Rectangle 17">
            <a:extLst>
              <a:ext uri="{FF2B5EF4-FFF2-40B4-BE49-F238E27FC236}">
                <a16:creationId xmlns:a16="http://schemas.microsoft.com/office/drawing/2014/main" id="{AF475D00-BA4B-461B-B933-79D14617B08F}"/>
              </a:ext>
            </a:extLst>
          </p:cNvPr>
          <p:cNvSpPr/>
          <p:nvPr/>
        </p:nvSpPr>
        <p:spPr>
          <a:xfrm>
            <a:off x="755650" y="1151930"/>
            <a:ext cx="7632700" cy="666750"/>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rgbClr val="191C51"/>
                </a:solidFill>
                <a:latin typeface="Tuffy-TTF" panose="020B0603060100000000" pitchFamily="34" charset="0"/>
              </a:rPr>
              <a:t>Share a range of rhymes.</a:t>
            </a:r>
          </a:p>
        </p:txBody>
      </p:sp>
      <p:sp>
        <p:nvSpPr>
          <p:cNvPr id="19" name="Rectangle 18">
            <a:extLst>
              <a:ext uri="{FF2B5EF4-FFF2-40B4-BE49-F238E27FC236}">
                <a16:creationId xmlns:a16="http://schemas.microsoft.com/office/drawing/2014/main" id="{6D6D1A32-A392-4A88-B62B-3BA5037EA529}"/>
              </a:ext>
            </a:extLst>
          </p:cNvPr>
          <p:cNvSpPr/>
          <p:nvPr/>
        </p:nvSpPr>
        <p:spPr>
          <a:xfrm>
            <a:off x="755650" y="1942505"/>
            <a:ext cx="7632700" cy="1430338"/>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rgbClr val="191C51"/>
                </a:solidFill>
                <a:latin typeface="Tuffy-TTF" panose="020B0603060100000000" pitchFamily="34" charset="0"/>
              </a:rPr>
              <a:t>Practise oral blending in and around the home. You can do this by talking in the following way: </a:t>
            </a:r>
            <a:br>
              <a:rPr lang="en-GB" dirty="0">
                <a:solidFill>
                  <a:srgbClr val="191C51"/>
                </a:solidFill>
                <a:latin typeface="Tuffy-TTF" panose="020B0603060100000000" pitchFamily="34" charset="0"/>
              </a:rPr>
            </a:br>
            <a:r>
              <a:rPr lang="en-GB" dirty="0">
                <a:solidFill>
                  <a:srgbClr val="191C51"/>
                </a:solidFill>
                <a:latin typeface="Tuffy-TTF" panose="020B0603060100000000" pitchFamily="34" charset="0"/>
              </a:rPr>
              <a:t>c-a-t, cat</a:t>
            </a:r>
            <a:br>
              <a:rPr lang="en-GB" dirty="0">
                <a:solidFill>
                  <a:srgbClr val="191C51"/>
                </a:solidFill>
                <a:latin typeface="Tuffy-TTF" panose="020B0603060100000000" pitchFamily="34" charset="0"/>
              </a:rPr>
            </a:br>
            <a:r>
              <a:rPr lang="en-GB" dirty="0">
                <a:solidFill>
                  <a:srgbClr val="191C51"/>
                </a:solidFill>
                <a:latin typeface="Tuffy-TTF" panose="020B0603060100000000" pitchFamily="34" charset="0"/>
              </a:rPr>
              <a:t>Can you put on your s-o-</a:t>
            </a:r>
            <a:r>
              <a:rPr lang="en-GB" dirty="0" err="1">
                <a:solidFill>
                  <a:srgbClr val="191C51"/>
                </a:solidFill>
                <a:latin typeface="Tuffy-TTF" panose="020B0603060100000000" pitchFamily="34" charset="0"/>
              </a:rPr>
              <a:t>ck</a:t>
            </a:r>
            <a:r>
              <a:rPr lang="en-GB" dirty="0">
                <a:solidFill>
                  <a:srgbClr val="191C51"/>
                </a:solidFill>
                <a:latin typeface="Tuffy-TTF" panose="020B0603060100000000" pitchFamily="34" charset="0"/>
              </a:rPr>
              <a:t>?</a:t>
            </a:r>
          </a:p>
        </p:txBody>
      </p:sp>
      <p:sp>
        <p:nvSpPr>
          <p:cNvPr id="25" name="Rectangle 24">
            <a:extLst>
              <a:ext uri="{FF2B5EF4-FFF2-40B4-BE49-F238E27FC236}">
                <a16:creationId xmlns:a16="http://schemas.microsoft.com/office/drawing/2014/main" id="{6E1004DA-F7F8-494B-B408-EC82811969DD}"/>
              </a:ext>
            </a:extLst>
          </p:cNvPr>
          <p:cNvSpPr/>
          <p:nvPr/>
        </p:nvSpPr>
        <p:spPr>
          <a:xfrm>
            <a:off x="750888" y="3495080"/>
            <a:ext cx="7632700" cy="817563"/>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rgbClr val="191C51"/>
                </a:solidFill>
                <a:latin typeface="Tuffy-TTF" panose="020B0603060100000000" pitchFamily="34" charset="0"/>
              </a:rPr>
              <a:t>Initially, the children will just listen and then with time, they will be able to join in, hearing the words the sounds create.</a:t>
            </a:r>
          </a:p>
        </p:txBody>
      </p:sp>
    </p:spTree>
    <p:extLst>
      <p:ext uri="{BB962C8B-B14F-4D97-AF65-F5344CB8AC3E}">
        <p14:creationId xmlns:p14="http://schemas.microsoft.com/office/powerpoint/2010/main" val="1404645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25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childTnLst>
                          </p:cTn>
                        </p:par>
                        <p:par>
                          <p:cTn id="8" fill="hold">
                            <p:stCondLst>
                              <p:cond delay="750"/>
                            </p:stCondLst>
                            <p:childTnLst>
                              <p:par>
                                <p:cTn id="9" presetID="10" presetClass="entr" presetSubtype="0" fill="hold" grpId="0" nodeType="after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fade">
                                      <p:cBhvr>
                                        <p:cTn id="11" dur="500"/>
                                        <p:tgtEl>
                                          <p:spTgt spid="18"/>
                                        </p:tgtEl>
                                      </p:cBhvr>
                                    </p:animEffect>
                                  </p:childTnLst>
                                </p:cTn>
                              </p:par>
                            </p:childTnLst>
                          </p:cTn>
                        </p:par>
                        <p:par>
                          <p:cTn id="12" fill="hold">
                            <p:stCondLst>
                              <p:cond delay="1250"/>
                            </p:stCondLst>
                            <p:childTnLst>
                              <p:par>
                                <p:cTn id="13" presetID="10" presetClass="entr" presetSubtype="0" fill="hold" grpId="0" nodeType="afterEffect">
                                  <p:stCondLst>
                                    <p:cond delay="0"/>
                                  </p:stCondLst>
                                  <p:childTnLst>
                                    <p:set>
                                      <p:cBhvr>
                                        <p:cTn id="14" dur="1" fill="hold">
                                          <p:stCondLst>
                                            <p:cond delay="0"/>
                                          </p:stCondLst>
                                        </p:cTn>
                                        <p:tgtEl>
                                          <p:spTgt spid="19"/>
                                        </p:tgtEl>
                                        <p:attrNameLst>
                                          <p:attrName>style.visibility</p:attrName>
                                        </p:attrNameLst>
                                      </p:cBhvr>
                                      <p:to>
                                        <p:strVal val="visible"/>
                                      </p:to>
                                    </p:set>
                                    <p:animEffect transition="in" filter="fade">
                                      <p:cBhvr>
                                        <p:cTn id="15" dur="500"/>
                                        <p:tgtEl>
                                          <p:spTgt spid="19"/>
                                        </p:tgtEl>
                                      </p:cBhvr>
                                    </p:animEffect>
                                  </p:childTnLst>
                                </p:cTn>
                              </p:par>
                            </p:childTnLst>
                          </p:cTn>
                        </p:par>
                        <p:par>
                          <p:cTn id="16" fill="hold">
                            <p:stCondLst>
                              <p:cond delay="1750"/>
                            </p:stCondLst>
                            <p:childTnLst>
                              <p:par>
                                <p:cTn id="17" presetID="10" presetClass="entr" presetSubtype="0" fill="hold" grpId="0" nodeType="afterEffect">
                                  <p:stCondLst>
                                    <p:cond delay="0"/>
                                  </p:stCondLst>
                                  <p:childTnLst>
                                    <p:set>
                                      <p:cBhvr>
                                        <p:cTn id="18" dur="1" fill="hold">
                                          <p:stCondLst>
                                            <p:cond delay="0"/>
                                          </p:stCondLst>
                                        </p:cTn>
                                        <p:tgtEl>
                                          <p:spTgt spid="25"/>
                                        </p:tgtEl>
                                        <p:attrNameLst>
                                          <p:attrName>style.visibility</p:attrName>
                                        </p:attrNameLst>
                                      </p:cBhvr>
                                      <p:to>
                                        <p:strVal val="visible"/>
                                      </p:to>
                                    </p:set>
                                    <p:animEffect transition="in" filter="fade">
                                      <p:cBhvr>
                                        <p:cTn id="19"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animBg="1"/>
      <p:bldP spid="19" grpId="0" animBg="1"/>
      <p:bldP spid="2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631DF67B-CCF5-4025-BAEF-57CFC2D196E4}"/>
              </a:ext>
            </a:extLst>
          </p:cNvPr>
          <p:cNvSpPr/>
          <p:nvPr/>
        </p:nvSpPr>
        <p:spPr>
          <a:xfrm>
            <a:off x="802796" y="4581128"/>
            <a:ext cx="7601319" cy="1656184"/>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endParaRPr lang="en-GB"/>
          </a:p>
        </p:txBody>
      </p:sp>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14" name="Rectangle 4">
            <a:extLst>
              <a:ext uri="{FF2B5EF4-FFF2-40B4-BE49-F238E27FC236}">
                <a16:creationId xmlns:a16="http://schemas.microsoft.com/office/drawing/2014/main" id="{D0823D02-E987-48D2-ACFA-26F028268B50}"/>
              </a:ext>
            </a:extLst>
          </p:cNvPr>
          <p:cNvSpPr>
            <a:spLocks noChangeArrowheads="1"/>
          </p:cNvSpPr>
          <p:nvPr/>
        </p:nvSpPr>
        <p:spPr bwMode="auto">
          <a:xfrm>
            <a:off x="750887" y="1833213"/>
            <a:ext cx="7632700" cy="153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eaLnBrk="1" hangingPunct="1">
              <a:lnSpc>
                <a:spcPct val="100000"/>
              </a:lnSpc>
              <a:spcBef>
                <a:spcPct val="0"/>
              </a:spcBef>
              <a:buFontTx/>
              <a:buNone/>
            </a:pPr>
            <a:r>
              <a:rPr lang="en-GB" altLang="en-US" dirty="0">
                <a:solidFill>
                  <a:schemeClr val="tx1"/>
                </a:solidFill>
                <a:latin typeface="Tuffy-TTF" pitchFamily="34" charset="0"/>
              </a:rPr>
              <a:t>This phase builds upon the oral blending and segmenting of the previous phase. Children must continue to practise what they have learnt. They will also then be taught the grapheme-phoneme representations (letters) in the table below. </a:t>
            </a:r>
          </a:p>
          <a:p>
            <a:pPr eaLnBrk="1" hangingPunct="1">
              <a:lnSpc>
                <a:spcPct val="100000"/>
              </a:lnSpc>
              <a:spcBef>
                <a:spcPct val="0"/>
              </a:spcBef>
              <a:buFontTx/>
              <a:buNone/>
            </a:pPr>
            <a:r>
              <a:rPr lang="en-GB" altLang="en-US" dirty="0">
                <a:solidFill>
                  <a:schemeClr val="tx1"/>
                </a:solidFill>
                <a:latin typeface="Tuffy-TTF" pitchFamily="34" charset="0"/>
              </a:rPr>
              <a:t>Additionally, they will be taught that phonemes (sounds) can be represented by more than one letter. E.g. </a:t>
            </a:r>
            <a:r>
              <a:rPr lang="en-GB" altLang="en-US" b="1" dirty="0">
                <a:solidFill>
                  <a:schemeClr val="tx1"/>
                </a:solidFill>
                <a:latin typeface="Tuffy-TTF" pitchFamily="34" charset="0"/>
              </a:rPr>
              <a:t>f</a:t>
            </a:r>
            <a:r>
              <a:rPr lang="en-GB" altLang="en-US" dirty="0">
                <a:solidFill>
                  <a:schemeClr val="tx1"/>
                </a:solidFill>
                <a:latin typeface="Tuffy-TTF" pitchFamily="34" charset="0"/>
              </a:rPr>
              <a:t>in, hu</a:t>
            </a:r>
            <a:r>
              <a:rPr lang="en-GB" altLang="en-US" b="1" dirty="0">
                <a:solidFill>
                  <a:schemeClr val="tx1"/>
                </a:solidFill>
                <a:latin typeface="Tuffy-TTF" pitchFamily="34" charset="0"/>
              </a:rPr>
              <a:t>ff</a:t>
            </a:r>
            <a:endParaRPr lang="en-GB" altLang="en-US" dirty="0">
              <a:solidFill>
                <a:schemeClr val="tx1"/>
              </a:solidFill>
              <a:latin typeface="Tuffy-TTF" pitchFamily="34" charset="0"/>
            </a:endParaRPr>
          </a:p>
        </p:txBody>
      </p:sp>
      <p:graphicFrame>
        <p:nvGraphicFramePr>
          <p:cNvPr id="21" name="Table 20">
            <a:extLst>
              <a:ext uri="{FF2B5EF4-FFF2-40B4-BE49-F238E27FC236}">
                <a16:creationId xmlns:a16="http://schemas.microsoft.com/office/drawing/2014/main" id="{638718AF-1098-402B-AC61-E269FA0172C7}"/>
              </a:ext>
            </a:extLst>
          </p:cNvPr>
          <p:cNvGraphicFramePr>
            <a:graphicFrameLocks noGrp="1"/>
          </p:cNvGraphicFramePr>
          <p:nvPr>
            <p:extLst>
              <p:ext uri="{D42A27DB-BD31-4B8C-83A1-F6EECF244321}">
                <p14:modId xmlns:p14="http://schemas.microsoft.com/office/powerpoint/2010/main" val="4115517778"/>
              </p:ext>
            </p:extLst>
          </p:nvPr>
        </p:nvGraphicFramePr>
        <p:xfrm>
          <a:off x="771414" y="3532384"/>
          <a:ext cx="7632701" cy="773340"/>
        </p:xfrm>
        <a:graphic>
          <a:graphicData uri="http://schemas.openxmlformats.org/drawingml/2006/table">
            <a:tbl>
              <a:tblPr firstRow="1" bandRow="1">
                <a:tableStyleId>{00A15C55-8517-42AA-B614-E9B94910E393}</a:tableStyleId>
              </a:tblPr>
              <a:tblGrid>
                <a:gridCol w="1404129">
                  <a:extLst>
                    <a:ext uri="{9D8B030D-6E8A-4147-A177-3AD203B41FA5}">
                      <a16:colId xmlns:a16="http://schemas.microsoft.com/office/drawing/2014/main" val="20000"/>
                    </a:ext>
                  </a:extLst>
                </a:gridCol>
                <a:gridCol w="1404129">
                  <a:extLst>
                    <a:ext uri="{9D8B030D-6E8A-4147-A177-3AD203B41FA5}">
                      <a16:colId xmlns:a16="http://schemas.microsoft.com/office/drawing/2014/main" val="20001"/>
                    </a:ext>
                  </a:extLst>
                </a:gridCol>
                <a:gridCol w="1404129">
                  <a:extLst>
                    <a:ext uri="{9D8B030D-6E8A-4147-A177-3AD203B41FA5}">
                      <a16:colId xmlns:a16="http://schemas.microsoft.com/office/drawing/2014/main" val="20002"/>
                    </a:ext>
                  </a:extLst>
                </a:gridCol>
                <a:gridCol w="1404129">
                  <a:extLst>
                    <a:ext uri="{9D8B030D-6E8A-4147-A177-3AD203B41FA5}">
                      <a16:colId xmlns:a16="http://schemas.microsoft.com/office/drawing/2014/main" val="20003"/>
                    </a:ext>
                  </a:extLst>
                </a:gridCol>
                <a:gridCol w="2016185">
                  <a:extLst>
                    <a:ext uri="{9D8B030D-6E8A-4147-A177-3AD203B41FA5}">
                      <a16:colId xmlns:a16="http://schemas.microsoft.com/office/drawing/2014/main" val="20004"/>
                    </a:ext>
                  </a:extLst>
                </a:gridCol>
              </a:tblGrid>
              <a:tr h="166034">
                <a:tc>
                  <a:txBody>
                    <a:bodyPr/>
                    <a:lstStyle/>
                    <a:p>
                      <a:pPr algn="ctr"/>
                      <a:r>
                        <a:rPr lang="en-GB" sz="1800" dirty="0"/>
                        <a:t>Set 1</a:t>
                      </a:r>
                      <a:endParaRPr lang="en-GB" sz="1800" dirty="0">
                        <a:latin typeface="Tuffy-TTF" panose="020B0603060100000000" pitchFamily="34" charset="0"/>
                      </a:endParaRPr>
                    </a:p>
                  </a:txBody>
                  <a:tcPr marL="91448" marR="91448" marT="45736" marB="45736"/>
                </a:tc>
                <a:tc>
                  <a:txBody>
                    <a:bodyPr/>
                    <a:lstStyle/>
                    <a:p>
                      <a:pPr algn="ctr"/>
                      <a:r>
                        <a:rPr lang="en-GB" sz="1800" dirty="0"/>
                        <a:t>Set 2</a:t>
                      </a:r>
                      <a:endParaRPr lang="en-GB" sz="1800" dirty="0">
                        <a:latin typeface="Tuffy-TTF" panose="020B0603060100000000" pitchFamily="34" charset="0"/>
                      </a:endParaRPr>
                    </a:p>
                  </a:txBody>
                  <a:tcPr marL="91448" marR="91448" marT="45736" marB="45736"/>
                </a:tc>
                <a:tc>
                  <a:txBody>
                    <a:bodyPr/>
                    <a:lstStyle/>
                    <a:p>
                      <a:pPr algn="ctr"/>
                      <a:r>
                        <a:rPr lang="en-GB" sz="1800" dirty="0"/>
                        <a:t>Set</a:t>
                      </a:r>
                      <a:r>
                        <a:rPr lang="en-GB" sz="1800" baseline="0" dirty="0"/>
                        <a:t> 3</a:t>
                      </a:r>
                      <a:endParaRPr lang="en-GB" sz="1800" dirty="0">
                        <a:latin typeface="Tuffy-TTF" panose="020B0603060100000000" pitchFamily="34" charset="0"/>
                      </a:endParaRPr>
                    </a:p>
                  </a:txBody>
                  <a:tcPr marL="91448" marR="91448" marT="45736" marB="45736"/>
                </a:tc>
                <a:tc>
                  <a:txBody>
                    <a:bodyPr/>
                    <a:lstStyle/>
                    <a:p>
                      <a:pPr algn="ctr"/>
                      <a:r>
                        <a:rPr lang="en-GB" sz="1800" dirty="0"/>
                        <a:t>Set 4</a:t>
                      </a:r>
                      <a:endParaRPr lang="en-GB" sz="1800" dirty="0">
                        <a:latin typeface="Tuffy-TTF" panose="020B0603060100000000" pitchFamily="34" charset="0"/>
                      </a:endParaRPr>
                    </a:p>
                  </a:txBody>
                  <a:tcPr marL="91448" marR="91448" marT="45736" marB="45736"/>
                </a:tc>
                <a:tc>
                  <a:txBody>
                    <a:bodyPr/>
                    <a:lstStyle/>
                    <a:p>
                      <a:pPr algn="ctr"/>
                      <a:r>
                        <a:rPr lang="en-GB" sz="1800" dirty="0"/>
                        <a:t>Set 5</a:t>
                      </a:r>
                      <a:endParaRPr lang="en-GB" sz="1800" dirty="0">
                        <a:latin typeface="Tuffy-TTF" panose="020B0603060100000000" pitchFamily="34" charset="0"/>
                      </a:endParaRPr>
                    </a:p>
                  </a:txBody>
                  <a:tcPr marL="91448" marR="91448" marT="45736" marB="45736"/>
                </a:tc>
                <a:extLst>
                  <a:ext uri="{0D108BD9-81ED-4DB2-BD59-A6C34878D82A}">
                    <a16:rowId xmlns:a16="http://schemas.microsoft.com/office/drawing/2014/main" val="10000"/>
                  </a:ext>
                </a:extLst>
              </a:tr>
              <a:tr h="407548">
                <a:tc>
                  <a:txBody>
                    <a:bodyPr/>
                    <a:lstStyle/>
                    <a:p>
                      <a:pPr algn="ctr"/>
                      <a:r>
                        <a:rPr lang="en-GB" sz="1800" dirty="0">
                          <a:latin typeface="Segoe UI Emoji" panose="020B0502040204020203" pitchFamily="34" charset="0"/>
                          <a:ea typeface="Segoe UI Emoji" panose="020B0502040204020203" pitchFamily="34" charset="0"/>
                        </a:rPr>
                        <a:t>s   a   t   p</a:t>
                      </a:r>
                    </a:p>
                  </a:txBody>
                  <a:tcPr marL="91448" marR="91448" marT="45736" marB="45736"/>
                </a:tc>
                <a:tc>
                  <a:txBody>
                    <a:bodyPr/>
                    <a:lstStyle/>
                    <a:p>
                      <a:pPr algn="ctr"/>
                      <a:r>
                        <a:rPr lang="en-GB" sz="1800" dirty="0" err="1">
                          <a:latin typeface="Segoe UI Emoji" panose="020B0502040204020203" pitchFamily="34" charset="0"/>
                          <a:ea typeface="Segoe UI Emoji" panose="020B0502040204020203" pitchFamily="34" charset="0"/>
                        </a:rPr>
                        <a:t>i</a:t>
                      </a:r>
                      <a:r>
                        <a:rPr lang="en-GB" sz="1800" dirty="0">
                          <a:latin typeface="Segoe UI Emoji" panose="020B0502040204020203" pitchFamily="34" charset="0"/>
                          <a:ea typeface="Segoe UI Emoji" panose="020B0502040204020203" pitchFamily="34" charset="0"/>
                        </a:rPr>
                        <a:t>  n   m   d</a:t>
                      </a:r>
                    </a:p>
                  </a:txBody>
                  <a:tcPr marL="91448" marR="91448" marT="45736" marB="45736"/>
                </a:tc>
                <a:tc>
                  <a:txBody>
                    <a:bodyPr/>
                    <a:lstStyle/>
                    <a:p>
                      <a:pPr algn="ctr"/>
                      <a:r>
                        <a:rPr lang="en-GB" sz="1800" dirty="0">
                          <a:latin typeface="Segoe UI Emoji" panose="020B0502040204020203" pitchFamily="34" charset="0"/>
                          <a:ea typeface="Segoe UI Emoji" panose="020B0502040204020203" pitchFamily="34" charset="0"/>
                        </a:rPr>
                        <a:t>g   o   c  </a:t>
                      </a:r>
                      <a:r>
                        <a:rPr lang="en-GB" sz="1800" baseline="0" dirty="0">
                          <a:latin typeface="Segoe UI Emoji" panose="020B0502040204020203" pitchFamily="34" charset="0"/>
                          <a:ea typeface="Segoe UI Emoji" panose="020B0502040204020203" pitchFamily="34" charset="0"/>
                        </a:rPr>
                        <a:t> k</a:t>
                      </a:r>
                      <a:endParaRPr lang="en-GB" sz="1800" dirty="0">
                        <a:latin typeface="Segoe UI Emoji" panose="020B0502040204020203" pitchFamily="34" charset="0"/>
                        <a:ea typeface="Segoe UI Emoji" panose="020B0502040204020203" pitchFamily="34" charset="0"/>
                      </a:endParaRPr>
                    </a:p>
                  </a:txBody>
                  <a:tcPr marL="91448" marR="91448" marT="45736" marB="45736"/>
                </a:tc>
                <a:tc>
                  <a:txBody>
                    <a:bodyPr/>
                    <a:lstStyle/>
                    <a:p>
                      <a:pPr algn="ctr"/>
                      <a:r>
                        <a:rPr lang="en-GB" sz="1800" dirty="0" err="1">
                          <a:latin typeface="Segoe UI Emoji" panose="020B0502040204020203" pitchFamily="34" charset="0"/>
                          <a:ea typeface="Segoe UI Emoji" panose="020B0502040204020203" pitchFamily="34" charset="0"/>
                        </a:rPr>
                        <a:t>ck</a:t>
                      </a:r>
                      <a:r>
                        <a:rPr lang="en-GB" sz="1800" dirty="0">
                          <a:latin typeface="Segoe UI Emoji" panose="020B0502040204020203" pitchFamily="34" charset="0"/>
                          <a:ea typeface="Segoe UI Emoji" panose="020B0502040204020203" pitchFamily="34" charset="0"/>
                        </a:rPr>
                        <a:t>   e   u   r</a:t>
                      </a:r>
                    </a:p>
                  </a:txBody>
                  <a:tcPr marL="91448" marR="91448" marT="45736" marB="45736"/>
                </a:tc>
                <a:tc>
                  <a:txBody>
                    <a:bodyPr/>
                    <a:lstStyle/>
                    <a:p>
                      <a:pPr algn="ctr"/>
                      <a:r>
                        <a:rPr lang="en-GB" sz="1800" dirty="0">
                          <a:latin typeface="Segoe UI Emoji" panose="020B0502040204020203" pitchFamily="34" charset="0"/>
                          <a:ea typeface="Segoe UI Emoji" panose="020B0502040204020203" pitchFamily="34" charset="0"/>
                        </a:rPr>
                        <a:t>ss  h b   f, ff   l, </a:t>
                      </a:r>
                      <a:r>
                        <a:rPr lang="en-GB" sz="1800" dirty="0" err="1">
                          <a:latin typeface="Segoe UI Emoji" panose="020B0502040204020203" pitchFamily="34" charset="0"/>
                          <a:ea typeface="Segoe UI Emoji" panose="020B0502040204020203" pitchFamily="34" charset="0"/>
                        </a:rPr>
                        <a:t>ll</a:t>
                      </a:r>
                      <a:r>
                        <a:rPr lang="en-GB" sz="1800" dirty="0">
                          <a:latin typeface="Segoe UI Emoji" panose="020B0502040204020203" pitchFamily="34" charset="0"/>
                          <a:ea typeface="Segoe UI Emoji" panose="020B0502040204020203" pitchFamily="34" charset="0"/>
                        </a:rPr>
                        <a:t>   </a:t>
                      </a:r>
                    </a:p>
                  </a:txBody>
                  <a:tcPr marL="91448" marR="91448" marT="45736" marB="45736"/>
                </a:tc>
                <a:extLst>
                  <a:ext uri="{0D108BD9-81ED-4DB2-BD59-A6C34878D82A}">
                    <a16:rowId xmlns:a16="http://schemas.microsoft.com/office/drawing/2014/main" val="10001"/>
                  </a:ext>
                </a:extLst>
              </a:tr>
            </a:tbl>
          </a:graphicData>
        </a:graphic>
      </p:graphicFrame>
      <p:sp>
        <p:nvSpPr>
          <p:cNvPr id="22" name="Rectangle 21">
            <a:extLst>
              <a:ext uri="{FF2B5EF4-FFF2-40B4-BE49-F238E27FC236}">
                <a16:creationId xmlns:a16="http://schemas.microsoft.com/office/drawing/2014/main" id="{AFDCD0E3-2426-4B2D-B675-3B7BC4EDBCAC}"/>
              </a:ext>
            </a:extLst>
          </p:cNvPr>
          <p:cNvSpPr/>
          <p:nvPr/>
        </p:nvSpPr>
        <p:spPr>
          <a:xfrm>
            <a:off x="3357562" y="333374"/>
            <a:ext cx="2419350" cy="1285875"/>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2000" dirty="0">
                <a:latin typeface="Tuffy-TTF" panose="020B0603060100000000" pitchFamily="34" charset="0"/>
              </a:rPr>
              <a:t>Phase 2</a:t>
            </a:r>
          </a:p>
          <a:p>
            <a:pPr algn="ctr" eaLnBrk="1" fontAlgn="auto" hangingPunct="1">
              <a:spcBef>
                <a:spcPts val="0"/>
              </a:spcBef>
              <a:spcAft>
                <a:spcPts val="0"/>
              </a:spcAft>
              <a:defRPr/>
            </a:pPr>
            <a:r>
              <a:rPr lang="en-GB" sz="2000" dirty="0">
                <a:latin typeface="Tuffy-TTF" panose="020B0603060100000000" pitchFamily="34" charset="0"/>
              </a:rPr>
              <a:t>Taught in FS2</a:t>
            </a:r>
          </a:p>
        </p:txBody>
      </p:sp>
      <p:sp>
        <p:nvSpPr>
          <p:cNvPr id="23" name="TextBox 22">
            <a:extLst>
              <a:ext uri="{FF2B5EF4-FFF2-40B4-BE49-F238E27FC236}">
                <a16:creationId xmlns:a16="http://schemas.microsoft.com/office/drawing/2014/main" id="{C3297A2C-8F4B-4EEE-B743-60A32F28CBAA}"/>
              </a:ext>
            </a:extLst>
          </p:cNvPr>
          <p:cNvSpPr txBox="1">
            <a:spLocks noChangeArrowheads="1"/>
          </p:cNvSpPr>
          <p:nvPr/>
        </p:nvSpPr>
        <p:spPr bwMode="auto">
          <a:xfrm>
            <a:off x="1279524" y="5627144"/>
            <a:ext cx="69056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chemeClr val="tx1"/>
                </a:solidFill>
                <a:latin typeface="Segoe UI" panose="020B0502040204020203" pitchFamily="34" charset="0"/>
                <a:cs typeface="Segoe UI" panose="020B0502040204020203" pitchFamily="34" charset="0"/>
              </a:rPr>
              <a:t>go</a:t>
            </a:r>
          </a:p>
        </p:txBody>
      </p:sp>
      <p:sp>
        <p:nvSpPr>
          <p:cNvPr id="24" name="TextBox 23">
            <a:extLst>
              <a:ext uri="{FF2B5EF4-FFF2-40B4-BE49-F238E27FC236}">
                <a16:creationId xmlns:a16="http://schemas.microsoft.com/office/drawing/2014/main" id="{B8250DD3-F474-4E33-AD97-3CB51DD32B30}"/>
              </a:ext>
            </a:extLst>
          </p:cNvPr>
          <p:cNvSpPr txBox="1">
            <a:spLocks noChangeArrowheads="1"/>
          </p:cNvSpPr>
          <p:nvPr/>
        </p:nvSpPr>
        <p:spPr bwMode="auto">
          <a:xfrm>
            <a:off x="1973262" y="5627144"/>
            <a:ext cx="690562"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chemeClr val="tx1"/>
                </a:solidFill>
                <a:latin typeface="Segoe UI" panose="020B0502040204020203" pitchFamily="34" charset="0"/>
                <a:cs typeface="Segoe UI" panose="020B0502040204020203" pitchFamily="34" charset="0"/>
              </a:rPr>
              <a:t>I</a:t>
            </a:r>
          </a:p>
        </p:txBody>
      </p:sp>
      <p:sp>
        <p:nvSpPr>
          <p:cNvPr id="26" name="TextBox 25">
            <a:extLst>
              <a:ext uri="{FF2B5EF4-FFF2-40B4-BE49-F238E27FC236}">
                <a16:creationId xmlns:a16="http://schemas.microsoft.com/office/drawing/2014/main" id="{8B6B3B65-B05A-4842-B116-CB15D0E7F607}"/>
              </a:ext>
            </a:extLst>
          </p:cNvPr>
          <p:cNvSpPr txBox="1">
            <a:spLocks noChangeArrowheads="1"/>
          </p:cNvSpPr>
          <p:nvPr/>
        </p:nvSpPr>
        <p:spPr bwMode="auto">
          <a:xfrm>
            <a:off x="2668587" y="5627144"/>
            <a:ext cx="68897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chemeClr val="tx1"/>
                </a:solidFill>
                <a:latin typeface="Segoe UI" panose="020B0502040204020203" pitchFamily="34" charset="0"/>
                <a:cs typeface="Segoe UI" panose="020B0502040204020203" pitchFamily="34" charset="0"/>
              </a:rPr>
              <a:t>into</a:t>
            </a:r>
          </a:p>
        </p:txBody>
      </p:sp>
      <p:sp>
        <p:nvSpPr>
          <p:cNvPr id="27" name="TextBox 26">
            <a:extLst>
              <a:ext uri="{FF2B5EF4-FFF2-40B4-BE49-F238E27FC236}">
                <a16:creationId xmlns:a16="http://schemas.microsoft.com/office/drawing/2014/main" id="{12E3B2D3-82E9-449D-879B-BF0BF0ED4933}"/>
              </a:ext>
            </a:extLst>
          </p:cNvPr>
          <p:cNvSpPr txBox="1">
            <a:spLocks noChangeArrowheads="1"/>
          </p:cNvSpPr>
          <p:nvPr/>
        </p:nvSpPr>
        <p:spPr bwMode="auto">
          <a:xfrm>
            <a:off x="3362324" y="5627144"/>
            <a:ext cx="69056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chemeClr val="tx1"/>
                </a:solidFill>
                <a:latin typeface="Segoe UI" panose="020B0502040204020203" pitchFamily="34" charset="0"/>
                <a:cs typeface="Segoe UI" panose="020B0502040204020203" pitchFamily="34" charset="0"/>
              </a:rPr>
              <a:t>is</a:t>
            </a:r>
          </a:p>
        </p:txBody>
      </p:sp>
      <p:sp>
        <p:nvSpPr>
          <p:cNvPr id="28" name="TextBox 27">
            <a:extLst>
              <a:ext uri="{FF2B5EF4-FFF2-40B4-BE49-F238E27FC236}">
                <a16:creationId xmlns:a16="http://schemas.microsoft.com/office/drawing/2014/main" id="{0F1196BA-CA45-40CF-A1A6-CB1ED44C0657}"/>
              </a:ext>
            </a:extLst>
          </p:cNvPr>
          <p:cNvSpPr txBox="1">
            <a:spLocks noChangeArrowheads="1"/>
          </p:cNvSpPr>
          <p:nvPr/>
        </p:nvSpPr>
        <p:spPr bwMode="auto">
          <a:xfrm>
            <a:off x="4056062" y="5627144"/>
            <a:ext cx="690562"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chemeClr val="tx1"/>
                </a:solidFill>
                <a:latin typeface="Segoe UI" panose="020B0502040204020203" pitchFamily="34" charset="0"/>
                <a:cs typeface="Segoe UI" panose="020B0502040204020203" pitchFamily="34" charset="0"/>
              </a:rPr>
              <a:t>no</a:t>
            </a:r>
          </a:p>
        </p:txBody>
      </p:sp>
      <p:sp>
        <p:nvSpPr>
          <p:cNvPr id="29" name="TextBox 28">
            <a:extLst>
              <a:ext uri="{FF2B5EF4-FFF2-40B4-BE49-F238E27FC236}">
                <a16:creationId xmlns:a16="http://schemas.microsoft.com/office/drawing/2014/main" id="{F3C59E9D-002B-461E-982C-BF396B972EFE}"/>
              </a:ext>
            </a:extLst>
          </p:cNvPr>
          <p:cNvSpPr txBox="1">
            <a:spLocks noChangeArrowheads="1"/>
          </p:cNvSpPr>
          <p:nvPr/>
        </p:nvSpPr>
        <p:spPr bwMode="auto">
          <a:xfrm>
            <a:off x="4751387" y="5627144"/>
            <a:ext cx="6889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chemeClr val="tx1"/>
                </a:solidFill>
                <a:latin typeface="Segoe UI" panose="020B0502040204020203" pitchFamily="34" charset="0"/>
                <a:cs typeface="Segoe UI" panose="020B0502040204020203" pitchFamily="34" charset="0"/>
              </a:rPr>
              <a:t>of</a:t>
            </a:r>
          </a:p>
        </p:txBody>
      </p:sp>
      <p:sp>
        <p:nvSpPr>
          <p:cNvPr id="30" name="TextBox 29">
            <a:extLst>
              <a:ext uri="{FF2B5EF4-FFF2-40B4-BE49-F238E27FC236}">
                <a16:creationId xmlns:a16="http://schemas.microsoft.com/office/drawing/2014/main" id="{78C1E376-95BC-4F8B-A9D1-62BE65BA64DE}"/>
              </a:ext>
            </a:extLst>
          </p:cNvPr>
          <p:cNvSpPr txBox="1">
            <a:spLocks noChangeArrowheads="1"/>
          </p:cNvSpPr>
          <p:nvPr/>
        </p:nvSpPr>
        <p:spPr bwMode="auto">
          <a:xfrm>
            <a:off x="5445124" y="5627144"/>
            <a:ext cx="69056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chemeClr val="tx1"/>
                </a:solidFill>
                <a:latin typeface="Segoe UI" panose="020B0502040204020203" pitchFamily="34" charset="0"/>
                <a:cs typeface="Segoe UI" panose="020B0502040204020203" pitchFamily="34" charset="0"/>
              </a:rPr>
              <a:t>pull</a:t>
            </a:r>
          </a:p>
        </p:txBody>
      </p:sp>
      <p:sp>
        <p:nvSpPr>
          <p:cNvPr id="31" name="TextBox 30">
            <a:extLst>
              <a:ext uri="{FF2B5EF4-FFF2-40B4-BE49-F238E27FC236}">
                <a16:creationId xmlns:a16="http://schemas.microsoft.com/office/drawing/2014/main" id="{11D9A990-4C4E-4147-91FE-4A1E80A730A7}"/>
              </a:ext>
            </a:extLst>
          </p:cNvPr>
          <p:cNvSpPr txBox="1">
            <a:spLocks noChangeArrowheads="1"/>
          </p:cNvSpPr>
          <p:nvPr/>
        </p:nvSpPr>
        <p:spPr bwMode="auto">
          <a:xfrm>
            <a:off x="6138862" y="5627144"/>
            <a:ext cx="69056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chemeClr val="tx1"/>
                </a:solidFill>
                <a:latin typeface="Segoe UI" panose="020B0502040204020203" pitchFamily="34" charset="0"/>
                <a:cs typeface="Segoe UI" panose="020B0502040204020203" pitchFamily="34" charset="0"/>
              </a:rPr>
              <a:t>put</a:t>
            </a:r>
          </a:p>
        </p:txBody>
      </p:sp>
      <p:sp>
        <p:nvSpPr>
          <p:cNvPr id="32" name="TextBox 31">
            <a:extLst>
              <a:ext uri="{FF2B5EF4-FFF2-40B4-BE49-F238E27FC236}">
                <a16:creationId xmlns:a16="http://schemas.microsoft.com/office/drawing/2014/main" id="{331739A2-D972-4D7A-A2CF-76EF6B427392}"/>
              </a:ext>
            </a:extLst>
          </p:cNvPr>
          <p:cNvSpPr txBox="1">
            <a:spLocks noChangeArrowheads="1"/>
          </p:cNvSpPr>
          <p:nvPr/>
        </p:nvSpPr>
        <p:spPr bwMode="auto">
          <a:xfrm>
            <a:off x="6834187" y="5627144"/>
            <a:ext cx="6889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chemeClr val="tx1"/>
                </a:solidFill>
                <a:latin typeface="Segoe UI" panose="020B0502040204020203" pitchFamily="34" charset="0"/>
                <a:cs typeface="Segoe UI" panose="020B0502040204020203" pitchFamily="34" charset="0"/>
              </a:rPr>
              <a:t>the</a:t>
            </a:r>
          </a:p>
        </p:txBody>
      </p:sp>
      <p:sp>
        <p:nvSpPr>
          <p:cNvPr id="33" name="TextBox 32">
            <a:extLst>
              <a:ext uri="{FF2B5EF4-FFF2-40B4-BE49-F238E27FC236}">
                <a16:creationId xmlns:a16="http://schemas.microsoft.com/office/drawing/2014/main" id="{ED7716B9-1733-419A-9C0B-AF87E9C29D69}"/>
              </a:ext>
            </a:extLst>
          </p:cNvPr>
          <p:cNvSpPr txBox="1">
            <a:spLocks noChangeArrowheads="1"/>
          </p:cNvSpPr>
          <p:nvPr/>
        </p:nvSpPr>
        <p:spPr bwMode="auto">
          <a:xfrm>
            <a:off x="7527924" y="5627144"/>
            <a:ext cx="69056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chemeClr val="tx1"/>
                </a:solidFill>
                <a:latin typeface="Segoe UI" panose="020B0502040204020203" pitchFamily="34" charset="0"/>
                <a:cs typeface="Segoe UI" panose="020B0502040204020203" pitchFamily="34" charset="0"/>
              </a:rPr>
              <a:t>to</a:t>
            </a:r>
          </a:p>
        </p:txBody>
      </p:sp>
      <p:sp>
        <p:nvSpPr>
          <p:cNvPr id="34" name="TextBox 33">
            <a:extLst>
              <a:ext uri="{FF2B5EF4-FFF2-40B4-BE49-F238E27FC236}">
                <a16:creationId xmlns:a16="http://schemas.microsoft.com/office/drawing/2014/main" id="{58AD3434-FD91-4D4F-9D7F-516D08131B98}"/>
              </a:ext>
            </a:extLst>
          </p:cNvPr>
          <p:cNvSpPr txBox="1">
            <a:spLocks noChangeArrowheads="1"/>
          </p:cNvSpPr>
          <p:nvPr/>
        </p:nvSpPr>
        <p:spPr bwMode="auto">
          <a:xfrm>
            <a:off x="2016818" y="4677105"/>
            <a:ext cx="485457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ysClr val="windowText" lastClr="000000"/>
                </a:solidFill>
                <a:latin typeface="Tuffy-TTF" pitchFamily="34" charset="0"/>
              </a:rPr>
              <a:t>Harder to read and spell words</a:t>
            </a:r>
          </a:p>
        </p:txBody>
      </p:sp>
      <p:sp>
        <p:nvSpPr>
          <p:cNvPr id="4" name="TextBox 3">
            <a:extLst>
              <a:ext uri="{FF2B5EF4-FFF2-40B4-BE49-F238E27FC236}">
                <a16:creationId xmlns:a16="http://schemas.microsoft.com/office/drawing/2014/main" id="{23AA4DD9-A0E4-4424-B3B4-B05FEC0053EF}"/>
              </a:ext>
            </a:extLst>
          </p:cNvPr>
          <p:cNvSpPr txBox="1"/>
          <p:nvPr/>
        </p:nvSpPr>
        <p:spPr>
          <a:xfrm>
            <a:off x="588963" y="476672"/>
            <a:ext cx="1885279" cy="1406188"/>
          </a:xfrm>
          <a:prstGeom prst="star6">
            <a:avLst/>
          </a:prstGeom>
          <a:noFill/>
          <a:ln>
            <a:solidFill>
              <a:srgbClr val="FFFF00"/>
            </a:solidFill>
          </a:ln>
        </p:spPr>
        <p:txBody>
          <a:bodyPr wrap="square" rtlCol="0">
            <a:spAutoFit/>
          </a:bodyPr>
          <a:lstStyle/>
          <a:p>
            <a:pPr algn="ctr"/>
            <a:r>
              <a:rPr lang="en-GB" sz="2000" dirty="0"/>
              <a:t>23 New GPCS</a:t>
            </a:r>
          </a:p>
        </p:txBody>
      </p:sp>
      <p:sp>
        <p:nvSpPr>
          <p:cNvPr id="25" name="TextBox 24">
            <a:extLst>
              <a:ext uri="{FF2B5EF4-FFF2-40B4-BE49-F238E27FC236}">
                <a16:creationId xmlns:a16="http://schemas.microsoft.com/office/drawing/2014/main" id="{465C71D0-A743-4002-9224-6E8B7B93EAD2}"/>
              </a:ext>
            </a:extLst>
          </p:cNvPr>
          <p:cNvSpPr txBox="1"/>
          <p:nvPr/>
        </p:nvSpPr>
        <p:spPr>
          <a:xfrm>
            <a:off x="6660231" y="360402"/>
            <a:ext cx="1894805" cy="1895296"/>
          </a:xfrm>
          <a:prstGeom prst="star6">
            <a:avLst/>
          </a:prstGeom>
          <a:noFill/>
          <a:ln>
            <a:solidFill>
              <a:srgbClr val="FFFF00"/>
            </a:solidFill>
          </a:ln>
        </p:spPr>
        <p:txBody>
          <a:bodyPr wrap="square" rtlCol="0">
            <a:spAutoFit/>
          </a:bodyPr>
          <a:lstStyle/>
          <a:p>
            <a:pPr algn="ctr"/>
            <a:r>
              <a:rPr lang="en-GB" sz="1400" dirty="0"/>
              <a:t>12 New Harder to read and spell words</a:t>
            </a:r>
          </a:p>
        </p:txBody>
      </p:sp>
    </p:spTree>
    <p:extLst>
      <p:ext uri="{BB962C8B-B14F-4D97-AF65-F5344CB8AC3E}">
        <p14:creationId xmlns:p14="http://schemas.microsoft.com/office/powerpoint/2010/main" val="8304845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fade">
                                      <p:cBhvr>
                                        <p:cTn id="12" dur="500"/>
                                        <p:tgtEl>
                                          <p:spTgt spid="23"/>
                                        </p:tgtEl>
                                      </p:cBhvr>
                                    </p:animEffect>
                                  </p:childTnLst>
                                </p:cTn>
                              </p:par>
                            </p:childTnLst>
                          </p:cTn>
                        </p:par>
                        <p:par>
                          <p:cTn id="13" fill="hold">
                            <p:stCondLst>
                              <p:cond delay="500"/>
                            </p:stCondLst>
                            <p:childTnLst>
                              <p:par>
                                <p:cTn id="14" presetID="10" presetClass="entr" presetSubtype="0" fill="hold" grpId="0" nodeType="afterEffect">
                                  <p:stCondLst>
                                    <p:cond delay="0"/>
                                  </p:stCondLst>
                                  <p:childTnLst>
                                    <p:set>
                                      <p:cBhvr>
                                        <p:cTn id="15" dur="1" fill="hold">
                                          <p:stCondLst>
                                            <p:cond delay="0"/>
                                          </p:stCondLst>
                                        </p:cTn>
                                        <p:tgtEl>
                                          <p:spTgt spid="24"/>
                                        </p:tgtEl>
                                        <p:attrNameLst>
                                          <p:attrName>style.visibility</p:attrName>
                                        </p:attrNameLst>
                                      </p:cBhvr>
                                      <p:to>
                                        <p:strVal val="visible"/>
                                      </p:to>
                                    </p:set>
                                    <p:animEffect transition="in" filter="fade">
                                      <p:cBhvr>
                                        <p:cTn id="16" dur="500"/>
                                        <p:tgtEl>
                                          <p:spTgt spid="24"/>
                                        </p:tgtEl>
                                      </p:cBhvr>
                                    </p:animEffect>
                                  </p:childTnLst>
                                </p:cTn>
                              </p:par>
                            </p:childTnLst>
                          </p:cTn>
                        </p:par>
                        <p:par>
                          <p:cTn id="17" fill="hold">
                            <p:stCondLst>
                              <p:cond delay="1000"/>
                            </p:stCondLst>
                            <p:childTnLst>
                              <p:par>
                                <p:cTn id="18" presetID="10" presetClass="entr" presetSubtype="0" fill="hold" grpId="0" nodeType="afterEffect">
                                  <p:stCondLst>
                                    <p:cond delay="0"/>
                                  </p:stCondLst>
                                  <p:childTnLst>
                                    <p:set>
                                      <p:cBhvr>
                                        <p:cTn id="19" dur="1" fill="hold">
                                          <p:stCondLst>
                                            <p:cond delay="0"/>
                                          </p:stCondLst>
                                        </p:cTn>
                                        <p:tgtEl>
                                          <p:spTgt spid="26"/>
                                        </p:tgtEl>
                                        <p:attrNameLst>
                                          <p:attrName>style.visibility</p:attrName>
                                        </p:attrNameLst>
                                      </p:cBhvr>
                                      <p:to>
                                        <p:strVal val="visible"/>
                                      </p:to>
                                    </p:set>
                                    <p:animEffect transition="in" filter="fade">
                                      <p:cBhvr>
                                        <p:cTn id="20" dur="500"/>
                                        <p:tgtEl>
                                          <p:spTgt spid="26"/>
                                        </p:tgtEl>
                                      </p:cBhvr>
                                    </p:animEffect>
                                  </p:childTnLst>
                                </p:cTn>
                              </p:par>
                            </p:childTnLst>
                          </p:cTn>
                        </p:par>
                        <p:par>
                          <p:cTn id="21" fill="hold">
                            <p:stCondLst>
                              <p:cond delay="1500"/>
                            </p:stCondLst>
                            <p:childTnLst>
                              <p:par>
                                <p:cTn id="22" presetID="10" presetClass="entr" presetSubtype="0" fill="hold" grpId="0" nodeType="afterEffect">
                                  <p:stCondLst>
                                    <p:cond delay="0"/>
                                  </p:stCondLst>
                                  <p:childTnLst>
                                    <p:set>
                                      <p:cBhvr>
                                        <p:cTn id="23" dur="1" fill="hold">
                                          <p:stCondLst>
                                            <p:cond delay="0"/>
                                          </p:stCondLst>
                                        </p:cTn>
                                        <p:tgtEl>
                                          <p:spTgt spid="27"/>
                                        </p:tgtEl>
                                        <p:attrNameLst>
                                          <p:attrName>style.visibility</p:attrName>
                                        </p:attrNameLst>
                                      </p:cBhvr>
                                      <p:to>
                                        <p:strVal val="visible"/>
                                      </p:to>
                                    </p:set>
                                    <p:animEffect transition="in" filter="fade">
                                      <p:cBhvr>
                                        <p:cTn id="24" dur="500"/>
                                        <p:tgtEl>
                                          <p:spTgt spid="27"/>
                                        </p:tgtEl>
                                      </p:cBhvr>
                                    </p:animEffect>
                                  </p:childTnLst>
                                </p:cTn>
                              </p:par>
                            </p:childTnLst>
                          </p:cTn>
                        </p:par>
                        <p:par>
                          <p:cTn id="25" fill="hold">
                            <p:stCondLst>
                              <p:cond delay="2000"/>
                            </p:stCondLst>
                            <p:childTnLst>
                              <p:par>
                                <p:cTn id="26" presetID="10" presetClass="entr" presetSubtype="0" fill="hold" grpId="0" nodeType="afterEffect">
                                  <p:stCondLst>
                                    <p:cond delay="0"/>
                                  </p:stCondLst>
                                  <p:childTnLst>
                                    <p:set>
                                      <p:cBhvr>
                                        <p:cTn id="27" dur="1" fill="hold">
                                          <p:stCondLst>
                                            <p:cond delay="0"/>
                                          </p:stCondLst>
                                        </p:cTn>
                                        <p:tgtEl>
                                          <p:spTgt spid="28"/>
                                        </p:tgtEl>
                                        <p:attrNameLst>
                                          <p:attrName>style.visibility</p:attrName>
                                        </p:attrNameLst>
                                      </p:cBhvr>
                                      <p:to>
                                        <p:strVal val="visible"/>
                                      </p:to>
                                    </p:set>
                                    <p:animEffect transition="in" filter="fade">
                                      <p:cBhvr>
                                        <p:cTn id="28" dur="500"/>
                                        <p:tgtEl>
                                          <p:spTgt spid="28"/>
                                        </p:tgtEl>
                                      </p:cBhvr>
                                    </p:animEffect>
                                  </p:childTnLst>
                                </p:cTn>
                              </p:par>
                            </p:childTnLst>
                          </p:cTn>
                        </p:par>
                        <p:par>
                          <p:cTn id="29" fill="hold">
                            <p:stCondLst>
                              <p:cond delay="2500"/>
                            </p:stCondLst>
                            <p:childTnLst>
                              <p:par>
                                <p:cTn id="30" presetID="10" presetClass="entr" presetSubtype="0" fill="hold" grpId="0" nodeType="afterEffect">
                                  <p:stCondLst>
                                    <p:cond delay="0"/>
                                  </p:stCondLst>
                                  <p:childTnLst>
                                    <p:set>
                                      <p:cBhvr>
                                        <p:cTn id="31" dur="1" fill="hold">
                                          <p:stCondLst>
                                            <p:cond delay="0"/>
                                          </p:stCondLst>
                                        </p:cTn>
                                        <p:tgtEl>
                                          <p:spTgt spid="29"/>
                                        </p:tgtEl>
                                        <p:attrNameLst>
                                          <p:attrName>style.visibility</p:attrName>
                                        </p:attrNameLst>
                                      </p:cBhvr>
                                      <p:to>
                                        <p:strVal val="visible"/>
                                      </p:to>
                                    </p:set>
                                    <p:animEffect transition="in" filter="fade">
                                      <p:cBhvr>
                                        <p:cTn id="32" dur="500"/>
                                        <p:tgtEl>
                                          <p:spTgt spid="29"/>
                                        </p:tgtEl>
                                      </p:cBhvr>
                                    </p:animEffect>
                                  </p:childTnLst>
                                </p:cTn>
                              </p:par>
                            </p:childTnLst>
                          </p:cTn>
                        </p:par>
                        <p:par>
                          <p:cTn id="33" fill="hold">
                            <p:stCondLst>
                              <p:cond delay="3000"/>
                            </p:stCondLst>
                            <p:childTnLst>
                              <p:par>
                                <p:cTn id="34" presetID="10" presetClass="entr" presetSubtype="0" fill="hold" grpId="0" nodeType="afterEffect">
                                  <p:stCondLst>
                                    <p:cond delay="0"/>
                                  </p:stCondLst>
                                  <p:childTnLst>
                                    <p:set>
                                      <p:cBhvr>
                                        <p:cTn id="35" dur="1" fill="hold">
                                          <p:stCondLst>
                                            <p:cond delay="0"/>
                                          </p:stCondLst>
                                        </p:cTn>
                                        <p:tgtEl>
                                          <p:spTgt spid="30"/>
                                        </p:tgtEl>
                                        <p:attrNameLst>
                                          <p:attrName>style.visibility</p:attrName>
                                        </p:attrNameLst>
                                      </p:cBhvr>
                                      <p:to>
                                        <p:strVal val="visible"/>
                                      </p:to>
                                    </p:set>
                                    <p:animEffect transition="in" filter="fade">
                                      <p:cBhvr>
                                        <p:cTn id="36" dur="500"/>
                                        <p:tgtEl>
                                          <p:spTgt spid="30"/>
                                        </p:tgtEl>
                                      </p:cBhvr>
                                    </p:animEffect>
                                  </p:childTnLst>
                                </p:cTn>
                              </p:par>
                            </p:childTnLst>
                          </p:cTn>
                        </p:par>
                        <p:par>
                          <p:cTn id="37" fill="hold">
                            <p:stCondLst>
                              <p:cond delay="3500"/>
                            </p:stCondLst>
                            <p:childTnLst>
                              <p:par>
                                <p:cTn id="38" presetID="10" presetClass="entr" presetSubtype="0" fill="hold" grpId="0" nodeType="afterEffect">
                                  <p:stCondLst>
                                    <p:cond delay="0"/>
                                  </p:stCondLst>
                                  <p:childTnLst>
                                    <p:set>
                                      <p:cBhvr>
                                        <p:cTn id="39" dur="1" fill="hold">
                                          <p:stCondLst>
                                            <p:cond delay="0"/>
                                          </p:stCondLst>
                                        </p:cTn>
                                        <p:tgtEl>
                                          <p:spTgt spid="31"/>
                                        </p:tgtEl>
                                        <p:attrNameLst>
                                          <p:attrName>style.visibility</p:attrName>
                                        </p:attrNameLst>
                                      </p:cBhvr>
                                      <p:to>
                                        <p:strVal val="visible"/>
                                      </p:to>
                                    </p:set>
                                    <p:animEffect transition="in" filter="fade">
                                      <p:cBhvr>
                                        <p:cTn id="40" dur="500"/>
                                        <p:tgtEl>
                                          <p:spTgt spid="31"/>
                                        </p:tgtEl>
                                      </p:cBhvr>
                                    </p:animEffect>
                                  </p:childTnLst>
                                </p:cTn>
                              </p:par>
                            </p:childTnLst>
                          </p:cTn>
                        </p:par>
                        <p:par>
                          <p:cTn id="41" fill="hold">
                            <p:stCondLst>
                              <p:cond delay="4000"/>
                            </p:stCondLst>
                            <p:childTnLst>
                              <p:par>
                                <p:cTn id="42" presetID="10" presetClass="entr" presetSubtype="0" fill="hold" grpId="0" nodeType="afterEffect">
                                  <p:stCondLst>
                                    <p:cond delay="0"/>
                                  </p:stCondLst>
                                  <p:childTnLst>
                                    <p:set>
                                      <p:cBhvr>
                                        <p:cTn id="43" dur="1" fill="hold">
                                          <p:stCondLst>
                                            <p:cond delay="0"/>
                                          </p:stCondLst>
                                        </p:cTn>
                                        <p:tgtEl>
                                          <p:spTgt spid="32"/>
                                        </p:tgtEl>
                                        <p:attrNameLst>
                                          <p:attrName>style.visibility</p:attrName>
                                        </p:attrNameLst>
                                      </p:cBhvr>
                                      <p:to>
                                        <p:strVal val="visible"/>
                                      </p:to>
                                    </p:set>
                                    <p:animEffect transition="in" filter="fade">
                                      <p:cBhvr>
                                        <p:cTn id="44" dur="500"/>
                                        <p:tgtEl>
                                          <p:spTgt spid="32"/>
                                        </p:tgtEl>
                                      </p:cBhvr>
                                    </p:animEffect>
                                  </p:childTnLst>
                                </p:cTn>
                              </p:par>
                            </p:childTnLst>
                          </p:cTn>
                        </p:par>
                        <p:par>
                          <p:cTn id="45" fill="hold">
                            <p:stCondLst>
                              <p:cond delay="4500"/>
                            </p:stCondLst>
                            <p:childTnLst>
                              <p:par>
                                <p:cTn id="46" presetID="10" presetClass="entr" presetSubtype="0" fill="hold" grpId="0" nodeType="afterEffect">
                                  <p:stCondLst>
                                    <p:cond delay="0"/>
                                  </p:stCondLst>
                                  <p:childTnLst>
                                    <p:set>
                                      <p:cBhvr>
                                        <p:cTn id="47" dur="1" fill="hold">
                                          <p:stCondLst>
                                            <p:cond delay="0"/>
                                          </p:stCondLst>
                                        </p:cTn>
                                        <p:tgtEl>
                                          <p:spTgt spid="33"/>
                                        </p:tgtEl>
                                        <p:attrNameLst>
                                          <p:attrName>style.visibility</p:attrName>
                                        </p:attrNameLst>
                                      </p:cBhvr>
                                      <p:to>
                                        <p:strVal val="visible"/>
                                      </p:to>
                                    </p:set>
                                    <p:animEffect transition="in" filter="fade">
                                      <p:cBhvr>
                                        <p:cTn id="48" dur="500"/>
                                        <p:tgtEl>
                                          <p:spTgt spid="33"/>
                                        </p:tgtEl>
                                      </p:cBhvr>
                                    </p:animEffect>
                                  </p:childTnLst>
                                </p:cTn>
                              </p:par>
                            </p:childTnLst>
                          </p:cTn>
                        </p:par>
                        <p:par>
                          <p:cTn id="49" fill="hold">
                            <p:stCondLst>
                              <p:cond delay="5000"/>
                            </p:stCondLst>
                            <p:childTnLst>
                              <p:par>
                                <p:cTn id="50" presetID="10" presetClass="entr" presetSubtype="0" fill="hold" grpId="0" nodeType="afterEffect">
                                  <p:stCondLst>
                                    <p:cond delay="0"/>
                                  </p:stCondLst>
                                  <p:childTnLst>
                                    <p:set>
                                      <p:cBhvr>
                                        <p:cTn id="51" dur="1" fill="hold">
                                          <p:stCondLst>
                                            <p:cond delay="0"/>
                                          </p:stCondLst>
                                        </p:cTn>
                                        <p:tgtEl>
                                          <p:spTgt spid="34"/>
                                        </p:tgtEl>
                                        <p:attrNameLst>
                                          <p:attrName>style.visibility</p:attrName>
                                        </p:attrNameLst>
                                      </p:cBhvr>
                                      <p:to>
                                        <p:strVal val="visible"/>
                                      </p:to>
                                    </p:set>
                                    <p:animEffect transition="in" filter="fade">
                                      <p:cBhvr>
                                        <p:cTn id="52"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4" grpId="0"/>
      <p:bldP spid="26" grpId="0"/>
      <p:bldP spid="27" grpId="0"/>
      <p:bldP spid="28" grpId="0"/>
      <p:bldP spid="29" grpId="0"/>
      <p:bldP spid="30" grpId="0"/>
      <p:bldP spid="31" grpId="0"/>
      <p:bldP spid="32" grpId="0"/>
      <p:bldP spid="33" grpId="0"/>
      <p:bldP spid="3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13" name="Title 20">
            <a:extLst>
              <a:ext uri="{FF2B5EF4-FFF2-40B4-BE49-F238E27FC236}">
                <a16:creationId xmlns:a16="http://schemas.microsoft.com/office/drawing/2014/main" id="{40978DEC-C4FE-4737-9675-2618D97879D0}"/>
              </a:ext>
            </a:extLst>
          </p:cNvPr>
          <p:cNvSpPr txBox="1">
            <a:spLocks/>
          </p:cNvSpPr>
          <p:nvPr/>
        </p:nvSpPr>
        <p:spPr>
          <a:xfrm>
            <a:off x="457200" y="479425"/>
            <a:ext cx="8220075" cy="993775"/>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endParaRPr lang="en-GB" altLang="en-US" sz="3600" dirty="0">
              <a:latin typeface="Tuffy-TTF" pitchFamily="34" charset="0"/>
            </a:endParaRPr>
          </a:p>
        </p:txBody>
      </p:sp>
      <p:pic>
        <p:nvPicPr>
          <p:cNvPr id="2" name="Picture 1">
            <a:extLst>
              <a:ext uri="{FF2B5EF4-FFF2-40B4-BE49-F238E27FC236}">
                <a16:creationId xmlns:a16="http://schemas.microsoft.com/office/drawing/2014/main" id="{A153287D-E4C6-4843-8CF8-564C1E5A8168}"/>
              </a:ext>
            </a:extLst>
          </p:cNvPr>
          <p:cNvPicPr>
            <a:picLocks noChangeAspect="1"/>
          </p:cNvPicPr>
          <p:nvPr/>
        </p:nvPicPr>
        <p:blipFill>
          <a:blip r:embed="rId4"/>
          <a:stretch>
            <a:fillRect/>
          </a:stretch>
        </p:blipFill>
        <p:spPr>
          <a:xfrm>
            <a:off x="682415" y="1348702"/>
            <a:ext cx="7779170" cy="4456562"/>
          </a:xfrm>
          <a:prstGeom prst="rect">
            <a:avLst/>
          </a:prstGeom>
        </p:spPr>
      </p:pic>
    </p:spTree>
    <p:extLst>
      <p:ext uri="{BB962C8B-B14F-4D97-AF65-F5344CB8AC3E}">
        <p14:creationId xmlns:p14="http://schemas.microsoft.com/office/powerpoint/2010/main" val="294613493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31365" y="604296"/>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a:solidFill>
                  <a:srgbClr val="82368C"/>
                </a:solidFill>
                <a:effectLst/>
                <a:cs typeface="Calibri"/>
              </a:rPr>
              <a:t>Pronouncing pure sounds</a:t>
            </a: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pic>
        <p:nvPicPr>
          <p:cNvPr id="2" name="Picture 8" descr="A picture containing logo&#10;&#10;Description automatically generated">
            <a:extLst>
              <a:ext uri="{FF2B5EF4-FFF2-40B4-BE49-F238E27FC236}">
                <a16:creationId xmlns:a16="http://schemas.microsoft.com/office/drawing/2014/main" id="{4622EF57-EDEE-4FBF-A2F9-FEAD42E07937}"/>
              </a:ext>
            </a:extLst>
          </p:cNvPr>
          <p:cNvPicPr>
            <a:picLocks noChangeAspect="1"/>
          </p:cNvPicPr>
          <p:nvPr/>
        </p:nvPicPr>
        <p:blipFill>
          <a:blip r:embed="rId6"/>
          <a:stretch>
            <a:fillRect/>
          </a:stretch>
        </p:blipFill>
        <p:spPr>
          <a:xfrm>
            <a:off x="6947305" y="426525"/>
            <a:ext cx="1724025" cy="581025"/>
          </a:xfrm>
          <a:prstGeom prst="rect">
            <a:avLst/>
          </a:prstGeom>
        </p:spPr>
      </p:pic>
      <p:sp>
        <p:nvSpPr>
          <p:cNvPr id="6" name="TextBox 5">
            <a:extLst>
              <a:ext uri="{FF2B5EF4-FFF2-40B4-BE49-F238E27FC236}">
                <a16:creationId xmlns:a16="http://schemas.microsoft.com/office/drawing/2014/main" id="{33C28777-F012-4DCB-807F-B176C791BCE3}"/>
              </a:ext>
            </a:extLst>
          </p:cNvPr>
          <p:cNvSpPr txBox="1"/>
          <p:nvPr/>
        </p:nvSpPr>
        <p:spPr>
          <a:xfrm>
            <a:off x="683568" y="1556792"/>
            <a:ext cx="7929067" cy="4216539"/>
          </a:xfrm>
          <a:prstGeom prst="rect">
            <a:avLst/>
          </a:prstGeom>
          <a:noFill/>
        </p:spPr>
        <p:txBody>
          <a:bodyPr wrap="square" rtlCol="0">
            <a:spAutoFit/>
          </a:bodyPr>
          <a:lstStyle/>
          <a:p>
            <a:r>
              <a:rPr lang="en-GB" sz="2400" dirty="0"/>
              <a:t>We must use pure sounds when we are pronouncing the sounds and supporting children in reading words.</a:t>
            </a:r>
          </a:p>
          <a:p>
            <a:pPr algn="ctr"/>
            <a:r>
              <a:rPr lang="en-GB" sz="2800" b="1" dirty="0">
                <a:solidFill>
                  <a:srgbClr val="7030A0"/>
                </a:solidFill>
              </a:rPr>
              <a:t>c  a  t		    </a:t>
            </a:r>
            <a:r>
              <a:rPr lang="en-GB" sz="2800" b="1" dirty="0"/>
              <a:t>not		</a:t>
            </a:r>
            <a:r>
              <a:rPr lang="en-GB" sz="2800" b="1" dirty="0" err="1">
                <a:solidFill>
                  <a:srgbClr val="0070C0"/>
                </a:solidFill>
              </a:rPr>
              <a:t>cuh</a:t>
            </a:r>
            <a:r>
              <a:rPr lang="en-GB" sz="2800" b="1" dirty="0">
                <a:solidFill>
                  <a:srgbClr val="0070C0"/>
                </a:solidFill>
              </a:rPr>
              <a:t> a </a:t>
            </a:r>
            <a:r>
              <a:rPr lang="en-GB" sz="2800" b="1" dirty="0" err="1">
                <a:solidFill>
                  <a:srgbClr val="0070C0"/>
                </a:solidFill>
              </a:rPr>
              <a:t>tuh</a:t>
            </a:r>
            <a:endParaRPr lang="en-GB" sz="2800" b="1" dirty="0">
              <a:solidFill>
                <a:srgbClr val="0070C0"/>
              </a:solidFill>
            </a:endParaRPr>
          </a:p>
          <a:p>
            <a:endParaRPr lang="en-GB" sz="2400" dirty="0"/>
          </a:p>
          <a:p>
            <a:r>
              <a:rPr lang="en-GB" sz="2400" dirty="0"/>
              <a:t>If we mispronounce these sounds we will make reading harder for our children.</a:t>
            </a:r>
          </a:p>
          <a:p>
            <a:endParaRPr lang="en-GB" sz="2400" dirty="0"/>
          </a:p>
          <a:p>
            <a:r>
              <a:rPr lang="en-GB" sz="2400" dirty="0"/>
              <a:t>There are videos for this on our school website where you can hear the correct pronunciation of the sounds.</a:t>
            </a:r>
          </a:p>
          <a:p>
            <a:endParaRPr lang="en-GB" sz="2400" dirty="0"/>
          </a:p>
          <a:p>
            <a:r>
              <a:rPr lang="en-GB" sz="2400" dirty="0">
                <a:hlinkClick r:id="rId7"/>
              </a:rPr>
              <a:t>Phonics | Homefields Primary School (secure-primarysite.net)</a:t>
            </a:r>
            <a:endParaRPr lang="en-GB" sz="2400" dirty="0"/>
          </a:p>
        </p:txBody>
      </p:sp>
    </p:spTree>
    <p:extLst>
      <p:ext uri="{BB962C8B-B14F-4D97-AF65-F5344CB8AC3E}">
        <p14:creationId xmlns:p14="http://schemas.microsoft.com/office/powerpoint/2010/main" val="170279700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3004267-0E5E-427D-9F10-B3864528C7D6}"/>
              </a:ext>
            </a:extLst>
          </p:cNvPr>
          <p:cNvPicPr>
            <a:picLocks noChangeAspect="1"/>
          </p:cNvPicPr>
          <p:nvPr/>
        </p:nvPicPr>
        <p:blipFill>
          <a:blip r:embed="rId2"/>
          <a:stretch>
            <a:fillRect/>
          </a:stretch>
        </p:blipFill>
        <p:spPr>
          <a:xfrm>
            <a:off x="728662" y="1052736"/>
            <a:ext cx="7686675" cy="4133850"/>
          </a:xfrm>
          <a:prstGeom prst="rect">
            <a:avLst/>
          </a:prstGeom>
        </p:spPr>
      </p:pic>
    </p:spTree>
    <p:extLst>
      <p:ext uri="{BB962C8B-B14F-4D97-AF65-F5344CB8AC3E}">
        <p14:creationId xmlns:p14="http://schemas.microsoft.com/office/powerpoint/2010/main" val="111470184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13" name="Title 20">
            <a:extLst>
              <a:ext uri="{FF2B5EF4-FFF2-40B4-BE49-F238E27FC236}">
                <a16:creationId xmlns:a16="http://schemas.microsoft.com/office/drawing/2014/main" id="{40978DEC-C4FE-4737-9675-2618D97879D0}"/>
              </a:ext>
            </a:extLst>
          </p:cNvPr>
          <p:cNvSpPr txBox="1">
            <a:spLocks/>
          </p:cNvSpPr>
          <p:nvPr/>
        </p:nvSpPr>
        <p:spPr>
          <a:xfrm>
            <a:off x="457200" y="479425"/>
            <a:ext cx="8220075" cy="993775"/>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endParaRPr lang="en-GB" altLang="en-US" sz="3600" dirty="0">
              <a:latin typeface="Tuffy-TTF" pitchFamily="34" charset="0"/>
            </a:endParaRPr>
          </a:p>
        </p:txBody>
      </p:sp>
      <p:sp>
        <p:nvSpPr>
          <p:cNvPr id="6" name="Title 20">
            <a:extLst>
              <a:ext uri="{FF2B5EF4-FFF2-40B4-BE49-F238E27FC236}">
                <a16:creationId xmlns:a16="http://schemas.microsoft.com/office/drawing/2014/main" id="{9DBFC888-C37E-4ECE-B3AD-AD50597F6BFE}"/>
              </a:ext>
            </a:extLst>
          </p:cNvPr>
          <p:cNvSpPr>
            <a:spLocks/>
          </p:cNvSpPr>
          <p:nvPr/>
        </p:nvSpPr>
        <p:spPr bwMode="auto">
          <a:xfrm>
            <a:off x="755650" y="1181100"/>
            <a:ext cx="7632700" cy="54292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eaLnBrk="1" hangingPunct="1">
              <a:spcBef>
                <a:spcPct val="0"/>
              </a:spcBef>
              <a:buFontTx/>
              <a:buNone/>
            </a:pPr>
            <a:r>
              <a:rPr lang="en-GB" altLang="en-US" sz="2400" b="1" dirty="0">
                <a:latin typeface="Tuffy-TTF" pitchFamily="34" charset="0"/>
              </a:rPr>
              <a:t>Ways You Can Support Your Child at Home</a:t>
            </a:r>
          </a:p>
        </p:txBody>
      </p:sp>
      <p:sp>
        <p:nvSpPr>
          <p:cNvPr id="7" name="Rectangle 6">
            <a:extLst>
              <a:ext uri="{FF2B5EF4-FFF2-40B4-BE49-F238E27FC236}">
                <a16:creationId xmlns:a16="http://schemas.microsoft.com/office/drawing/2014/main" id="{10CFB9E5-21B3-4970-9A9F-B14453EBD5A4}"/>
              </a:ext>
            </a:extLst>
          </p:cNvPr>
          <p:cNvSpPr/>
          <p:nvPr/>
        </p:nvSpPr>
        <p:spPr>
          <a:xfrm>
            <a:off x="755650" y="2641600"/>
            <a:ext cx="7632700" cy="647700"/>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latin typeface="Tuffy-TTF" panose="020B0603060100000000" pitchFamily="34" charset="0"/>
              </a:rPr>
              <a:t>Practise new sounds using the parent handout sheets which have the picture and mnemonic learnt. Remember to use pure sounds.</a:t>
            </a:r>
          </a:p>
        </p:txBody>
      </p:sp>
      <p:sp>
        <p:nvSpPr>
          <p:cNvPr id="8" name="Rectangle 7">
            <a:extLst>
              <a:ext uri="{FF2B5EF4-FFF2-40B4-BE49-F238E27FC236}">
                <a16:creationId xmlns:a16="http://schemas.microsoft.com/office/drawing/2014/main" id="{3EBCA3C3-D1A5-4333-AE8A-69523987037D}"/>
              </a:ext>
            </a:extLst>
          </p:cNvPr>
          <p:cNvSpPr/>
          <p:nvPr/>
        </p:nvSpPr>
        <p:spPr>
          <a:xfrm>
            <a:off x="750888" y="3479800"/>
            <a:ext cx="7632700" cy="647700"/>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latin typeface="Tuffy-TTF" panose="020B0603060100000000" pitchFamily="34" charset="0"/>
              </a:rPr>
              <a:t>Magnetic letters - Using magnetic letters on the fridge or any type of magnetic surface, children can practise making words.</a:t>
            </a:r>
          </a:p>
        </p:txBody>
      </p:sp>
      <p:sp>
        <p:nvSpPr>
          <p:cNvPr id="9" name="Rectangle 8">
            <a:extLst>
              <a:ext uri="{FF2B5EF4-FFF2-40B4-BE49-F238E27FC236}">
                <a16:creationId xmlns:a16="http://schemas.microsoft.com/office/drawing/2014/main" id="{0630AC97-6977-4745-8CA7-077B1436824A}"/>
              </a:ext>
            </a:extLst>
          </p:cNvPr>
          <p:cNvSpPr/>
          <p:nvPr/>
        </p:nvSpPr>
        <p:spPr>
          <a:xfrm>
            <a:off x="755650" y="4316413"/>
            <a:ext cx="7632700" cy="647700"/>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latin typeface="Tuffy-TTF" panose="020B0603060100000000" pitchFamily="34" charset="0"/>
              </a:rPr>
              <a:t>Make words using letter cards or bath letters. Ask the children to blend the sounds together to make the words.</a:t>
            </a:r>
          </a:p>
        </p:txBody>
      </p:sp>
      <p:sp>
        <p:nvSpPr>
          <p:cNvPr id="10" name="Rectangle 9">
            <a:extLst>
              <a:ext uri="{FF2B5EF4-FFF2-40B4-BE49-F238E27FC236}">
                <a16:creationId xmlns:a16="http://schemas.microsoft.com/office/drawing/2014/main" id="{FA3DD53D-1570-4065-84AE-2567E58D96BB}"/>
              </a:ext>
            </a:extLst>
          </p:cNvPr>
          <p:cNvSpPr/>
          <p:nvPr/>
        </p:nvSpPr>
        <p:spPr>
          <a:xfrm>
            <a:off x="750888" y="5153025"/>
            <a:ext cx="7632700" cy="647700"/>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latin typeface="Tuffy-TTF" panose="020B0603060100000000" pitchFamily="34" charset="0"/>
              </a:rPr>
              <a:t>Ask children to spell out CV and CVC words both orally and on paper.</a:t>
            </a:r>
          </a:p>
        </p:txBody>
      </p:sp>
      <p:sp>
        <p:nvSpPr>
          <p:cNvPr id="11" name="Rectangle 10">
            <a:extLst>
              <a:ext uri="{FF2B5EF4-FFF2-40B4-BE49-F238E27FC236}">
                <a16:creationId xmlns:a16="http://schemas.microsoft.com/office/drawing/2014/main" id="{11340897-F901-434B-B632-77F82144FCC5}"/>
              </a:ext>
            </a:extLst>
          </p:cNvPr>
          <p:cNvSpPr>
            <a:spLocks noChangeArrowheads="1"/>
          </p:cNvSpPr>
          <p:nvPr/>
        </p:nvSpPr>
        <p:spPr bwMode="auto">
          <a:xfrm>
            <a:off x="755650" y="1663700"/>
            <a:ext cx="7632700" cy="69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latin typeface="Tuffy-TTF" pitchFamily="34" charset="0"/>
              </a:rPr>
              <a:t>Using the sounds the children have been exposed to, the </a:t>
            </a:r>
            <a:br>
              <a:rPr lang="en-GB" altLang="en-US">
                <a:solidFill>
                  <a:schemeClr val="tx1"/>
                </a:solidFill>
                <a:latin typeface="Tuffy-TTF" pitchFamily="34" charset="0"/>
              </a:rPr>
            </a:br>
            <a:r>
              <a:rPr lang="en-GB" altLang="en-US">
                <a:solidFill>
                  <a:schemeClr val="tx1"/>
                </a:solidFill>
                <a:latin typeface="Tuffy-TTF" pitchFamily="34" charset="0"/>
              </a:rPr>
              <a:t>following games and activities can be done.</a:t>
            </a:r>
          </a:p>
        </p:txBody>
      </p:sp>
    </p:spTree>
    <p:extLst>
      <p:ext uri="{BB962C8B-B14F-4D97-AF65-F5344CB8AC3E}">
        <p14:creationId xmlns:p14="http://schemas.microsoft.com/office/powerpoint/2010/main" val="9600242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25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childTnLst>
                          </p:cTn>
                        </p:par>
                        <p:par>
                          <p:cTn id="11" fill="hold">
                            <p:stCondLst>
                              <p:cond delay="750"/>
                            </p:stCondLst>
                            <p:childTnLst>
                              <p:par>
                                <p:cTn id="12" presetID="10" presetClass="entr" presetSubtype="0" fill="hold" grpId="0"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childTnLst>
                          </p:cTn>
                        </p:par>
                        <p:par>
                          <p:cTn id="15" fill="hold">
                            <p:stCondLst>
                              <p:cond delay="1250"/>
                            </p:stCondLst>
                            <p:childTnLst>
                              <p:par>
                                <p:cTn id="16" presetID="10" presetClass="entr" presetSubtype="0" fill="hold" grpId="0" nodeType="after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500"/>
                                        <p:tgtEl>
                                          <p:spTgt spid="8"/>
                                        </p:tgtEl>
                                      </p:cBhvr>
                                    </p:animEffect>
                                  </p:childTnLst>
                                </p:cTn>
                              </p:par>
                            </p:childTnLst>
                          </p:cTn>
                        </p:par>
                        <p:par>
                          <p:cTn id="19" fill="hold">
                            <p:stCondLst>
                              <p:cond delay="1750"/>
                            </p:stCondLst>
                            <p:childTnLst>
                              <p:par>
                                <p:cTn id="20" presetID="10" presetClass="entr" presetSubtype="0" fill="hold" grpId="0" nodeType="after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500"/>
                                        <p:tgtEl>
                                          <p:spTgt spid="9"/>
                                        </p:tgtEl>
                                      </p:cBhvr>
                                    </p:animEffect>
                                  </p:childTnLst>
                                </p:cTn>
                              </p:par>
                            </p:childTnLst>
                          </p:cTn>
                        </p:par>
                        <p:par>
                          <p:cTn id="23" fill="hold">
                            <p:stCondLst>
                              <p:cond delay="2250"/>
                            </p:stCondLst>
                            <p:childTnLst>
                              <p:par>
                                <p:cTn id="24" presetID="10" presetClass="entr" presetSubtype="0" fill="hold" grpId="0" nodeType="after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fade">
                                      <p:cBhvr>
                                        <p:cTn id="26"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P spid="8" grpId="0" animBg="1"/>
      <p:bldP spid="9" grpId="0" animBg="1"/>
      <p:bldP spid="10" grpId="0" animBg="1"/>
      <p:bldP spid="1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13" name="Title 20">
            <a:extLst>
              <a:ext uri="{FF2B5EF4-FFF2-40B4-BE49-F238E27FC236}">
                <a16:creationId xmlns:a16="http://schemas.microsoft.com/office/drawing/2014/main" id="{40978DEC-C4FE-4737-9675-2618D97879D0}"/>
              </a:ext>
            </a:extLst>
          </p:cNvPr>
          <p:cNvSpPr txBox="1">
            <a:spLocks/>
          </p:cNvSpPr>
          <p:nvPr/>
        </p:nvSpPr>
        <p:spPr>
          <a:xfrm>
            <a:off x="457200" y="479425"/>
            <a:ext cx="8220075" cy="993775"/>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endParaRPr lang="en-GB" altLang="en-US" sz="3600" dirty="0">
              <a:latin typeface="Tuffy-TTF" pitchFamily="34" charset="0"/>
            </a:endParaRPr>
          </a:p>
        </p:txBody>
      </p:sp>
      <p:sp>
        <p:nvSpPr>
          <p:cNvPr id="14" name="Rectangle 8">
            <a:extLst>
              <a:ext uri="{FF2B5EF4-FFF2-40B4-BE49-F238E27FC236}">
                <a16:creationId xmlns:a16="http://schemas.microsoft.com/office/drawing/2014/main" id="{4318692E-9C10-42E6-8C48-7DCEBDE48891}"/>
              </a:ext>
            </a:extLst>
          </p:cNvPr>
          <p:cNvSpPr>
            <a:spLocks noChangeArrowheads="1"/>
          </p:cNvSpPr>
          <p:nvPr/>
        </p:nvSpPr>
        <p:spPr bwMode="auto">
          <a:xfrm>
            <a:off x="749895" y="1818929"/>
            <a:ext cx="7632700" cy="423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eaLnBrk="1" hangingPunct="1">
              <a:lnSpc>
                <a:spcPct val="100000"/>
              </a:lnSpc>
              <a:spcBef>
                <a:spcPct val="0"/>
              </a:spcBef>
              <a:buFontTx/>
              <a:buNone/>
            </a:pPr>
            <a:r>
              <a:rPr lang="en-GB" altLang="en-US" b="1" dirty="0">
                <a:solidFill>
                  <a:schemeClr val="tx1"/>
                </a:solidFill>
                <a:latin typeface="Tuffy-TTF" pitchFamily="34" charset="0"/>
              </a:rPr>
              <a:t>Sounds and Digraphs</a:t>
            </a:r>
            <a:endParaRPr lang="en-GB" altLang="en-US" dirty="0">
              <a:solidFill>
                <a:schemeClr val="tx1"/>
              </a:solidFill>
              <a:latin typeface="Tuffy-TTF" pitchFamily="34" charset="0"/>
            </a:endParaRPr>
          </a:p>
        </p:txBody>
      </p:sp>
      <p:sp>
        <p:nvSpPr>
          <p:cNvPr id="15" name="Rectangle 11">
            <a:extLst>
              <a:ext uri="{FF2B5EF4-FFF2-40B4-BE49-F238E27FC236}">
                <a16:creationId xmlns:a16="http://schemas.microsoft.com/office/drawing/2014/main" id="{7A0AD238-6011-47A7-826A-6096A042C846}"/>
              </a:ext>
            </a:extLst>
          </p:cNvPr>
          <p:cNvSpPr>
            <a:spLocks noChangeArrowheads="1"/>
          </p:cNvSpPr>
          <p:nvPr/>
        </p:nvSpPr>
        <p:spPr bwMode="auto">
          <a:xfrm>
            <a:off x="2843881" y="1843773"/>
            <a:ext cx="7632700" cy="423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eaLnBrk="1" hangingPunct="1">
              <a:lnSpc>
                <a:spcPct val="100000"/>
              </a:lnSpc>
              <a:spcBef>
                <a:spcPct val="0"/>
              </a:spcBef>
              <a:buFontTx/>
              <a:buNone/>
            </a:pPr>
            <a:r>
              <a:rPr lang="en-GB" altLang="en-US" dirty="0">
                <a:solidFill>
                  <a:schemeClr val="tx1"/>
                </a:solidFill>
                <a:latin typeface="Tuffy-TTF" pitchFamily="34" charset="0"/>
              </a:rPr>
              <a:t>The following sounds are taught:</a:t>
            </a:r>
          </a:p>
        </p:txBody>
      </p:sp>
      <p:graphicFrame>
        <p:nvGraphicFramePr>
          <p:cNvPr id="16" name="Table 15">
            <a:extLst>
              <a:ext uri="{FF2B5EF4-FFF2-40B4-BE49-F238E27FC236}">
                <a16:creationId xmlns:a16="http://schemas.microsoft.com/office/drawing/2014/main" id="{4AEECFB3-06D6-40AD-991A-E97E3D260B68}"/>
              </a:ext>
            </a:extLst>
          </p:cNvPr>
          <p:cNvGraphicFramePr>
            <a:graphicFrameLocks noGrp="1"/>
          </p:cNvGraphicFramePr>
          <p:nvPr>
            <p:extLst>
              <p:ext uri="{D42A27DB-BD31-4B8C-83A1-F6EECF244321}">
                <p14:modId xmlns:p14="http://schemas.microsoft.com/office/powerpoint/2010/main" val="501276462"/>
              </p:ext>
            </p:extLst>
          </p:nvPr>
        </p:nvGraphicFramePr>
        <p:xfrm>
          <a:off x="722863" y="2292478"/>
          <a:ext cx="7632700" cy="803275"/>
        </p:xfrm>
        <a:graphic>
          <a:graphicData uri="http://schemas.openxmlformats.org/drawingml/2006/table">
            <a:tbl>
              <a:tblPr firstRow="1" bandRow="1">
                <a:tableStyleId>{00A15C55-8517-42AA-B614-E9B94910E393}</a:tableStyleId>
              </a:tblPr>
              <a:tblGrid>
                <a:gridCol w="3816350">
                  <a:extLst>
                    <a:ext uri="{9D8B030D-6E8A-4147-A177-3AD203B41FA5}">
                      <a16:colId xmlns:a16="http://schemas.microsoft.com/office/drawing/2014/main" val="20000"/>
                    </a:ext>
                  </a:extLst>
                </a:gridCol>
                <a:gridCol w="3816350">
                  <a:extLst>
                    <a:ext uri="{9D8B030D-6E8A-4147-A177-3AD203B41FA5}">
                      <a16:colId xmlns:a16="http://schemas.microsoft.com/office/drawing/2014/main" val="20001"/>
                    </a:ext>
                  </a:extLst>
                </a:gridCol>
              </a:tblGrid>
              <a:tr h="395727">
                <a:tc>
                  <a:txBody>
                    <a:bodyPr/>
                    <a:lstStyle/>
                    <a:p>
                      <a:pPr algn="ctr"/>
                      <a:r>
                        <a:rPr lang="en-GB" sz="1800" dirty="0">
                          <a:latin typeface="Segoe UI Emoji" panose="020B0502040204020203" pitchFamily="34" charset="0"/>
                          <a:ea typeface="Segoe UI Emoji" panose="020B0502040204020203" pitchFamily="34" charset="0"/>
                        </a:rPr>
                        <a:t>Set 6</a:t>
                      </a:r>
                    </a:p>
                  </a:txBody>
                  <a:tcPr marT="45736" marB="45736"/>
                </a:tc>
                <a:tc>
                  <a:txBody>
                    <a:bodyPr/>
                    <a:lstStyle/>
                    <a:p>
                      <a:pPr algn="ctr"/>
                      <a:r>
                        <a:rPr lang="en-GB" sz="1800" dirty="0">
                          <a:latin typeface="Segoe UI Emoji" panose="020B0502040204020203" pitchFamily="34" charset="0"/>
                          <a:ea typeface="Segoe UI Emoji" panose="020B0502040204020203" pitchFamily="34" charset="0"/>
                        </a:rPr>
                        <a:t>Set 7</a:t>
                      </a:r>
                    </a:p>
                  </a:txBody>
                  <a:tcPr marT="45736" marB="45736"/>
                </a:tc>
                <a:extLst>
                  <a:ext uri="{0D108BD9-81ED-4DB2-BD59-A6C34878D82A}">
                    <a16:rowId xmlns:a16="http://schemas.microsoft.com/office/drawing/2014/main" val="10000"/>
                  </a:ext>
                </a:extLst>
              </a:tr>
              <a:tr h="407548">
                <a:tc>
                  <a:txBody>
                    <a:bodyPr/>
                    <a:lstStyle/>
                    <a:p>
                      <a:pPr algn="ctr"/>
                      <a:r>
                        <a:rPr lang="en-GB" sz="1800" b="0" dirty="0">
                          <a:latin typeface="Linkpen 1a Print" panose="03050602060000000000" pitchFamily="66" charset="0"/>
                          <a:ea typeface="Segoe UI Emoji" panose="020B0502040204020203" pitchFamily="34" charset="0"/>
                        </a:rPr>
                        <a:t>j     v     w     x</a:t>
                      </a:r>
                      <a:endParaRPr lang="en-GB" sz="1800" b="0" dirty="0">
                        <a:solidFill>
                          <a:schemeClr val="bg1"/>
                        </a:solidFill>
                        <a:latin typeface="Linkpen 1a Print" panose="03050602060000000000" pitchFamily="66" charset="0"/>
                        <a:ea typeface="Segoe UI Emoji" panose="020B0502040204020203" pitchFamily="34" charset="0"/>
                      </a:endParaRPr>
                    </a:p>
                  </a:txBody>
                  <a:tcPr marT="45736" marB="45736"/>
                </a:tc>
                <a:tc>
                  <a:txBody>
                    <a:bodyPr/>
                    <a:lstStyle/>
                    <a:p>
                      <a:pPr algn="ctr"/>
                      <a:r>
                        <a:rPr lang="en-GB" sz="1800" b="0" dirty="0">
                          <a:latin typeface="Linkpen 1a Print" panose="03050602060000000000" pitchFamily="66" charset="0"/>
                          <a:ea typeface="Segoe UI Emoji" panose="020B0502040204020203" pitchFamily="34" charset="0"/>
                        </a:rPr>
                        <a:t>y     z, </a:t>
                      </a:r>
                      <a:r>
                        <a:rPr lang="en-GB" sz="1800" b="0" dirty="0" err="1">
                          <a:latin typeface="Linkpen 1a Print" panose="03050602060000000000" pitchFamily="66" charset="0"/>
                          <a:ea typeface="Segoe UI Emoji" panose="020B0502040204020203" pitchFamily="34" charset="0"/>
                        </a:rPr>
                        <a:t>zz</a:t>
                      </a:r>
                      <a:r>
                        <a:rPr lang="en-GB" sz="1800" b="0" dirty="0">
                          <a:latin typeface="Linkpen 1a Print" panose="03050602060000000000" pitchFamily="66" charset="0"/>
                          <a:ea typeface="Segoe UI Emoji" panose="020B0502040204020203" pitchFamily="34" charset="0"/>
                        </a:rPr>
                        <a:t>     </a:t>
                      </a:r>
                      <a:r>
                        <a:rPr lang="en-GB" sz="1800" b="0" dirty="0" err="1">
                          <a:latin typeface="Linkpen 1a Print" panose="03050602060000000000" pitchFamily="66" charset="0"/>
                          <a:ea typeface="Segoe UI Emoji" panose="020B0502040204020203" pitchFamily="34" charset="0"/>
                        </a:rPr>
                        <a:t>qu</a:t>
                      </a:r>
                      <a:r>
                        <a:rPr lang="en-GB" sz="1800" b="0" dirty="0">
                          <a:latin typeface="Linkpen 1a Print" panose="03050602060000000000" pitchFamily="66" charset="0"/>
                          <a:ea typeface="Segoe UI Emoji" panose="020B0502040204020203" pitchFamily="34" charset="0"/>
                        </a:rPr>
                        <a:t>, </a:t>
                      </a:r>
                      <a:r>
                        <a:rPr lang="en-GB" sz="1800" b="0" dirty="0" err="1">
                          <a:latin typeface="Linkpen 1a Print" panose="03050602060000000000" pitchFamily="66" charset="0"/>
                          <a:ea typeface="Segoe UI Emoji" panose="020B0502040204020203" pitchFamily="34" charset="0"/>
                        </a:rPr>
                        <a:t>ch</a:t>
                      </a:r>
                      <a:endParaRPr lang="en-GB" sz="1800" b="0" dirty="0">
                        <a:solidFill>
                          <a:schemeClr val="bg1"/>
                        </a:solidFill>
                        <a:latin typeface="Linkpen 1a Print" panose="03050602060000000000" pitchFamily="66" charset="0"/>
                        <a:ea typeface="Segoe UI Emoji" panose="020B0502040204020203" pitchFamily="34" charset="0"/>
                      </a:endParaRPr>
                    </a:p>
                  </a:txBody>
                  <a:tcPr marT="45736" marB="45736"/>
                </a:tc>
                <a:extLst>
                  <a:ext uri="{0D108BD9-81ED-4DB2-BD59-A6C34878D82A}">
                    <a16:rowId xmlns:a16="http://schemas.microsoft.com/office/drawing/2014/main" val="10001"/>
                  </a:ext>
                </a:extLst>
              </a:tr>
            </a:tbl>
          </a:graphicData>
        </a:graphic>
      </p:graphicFrame>
      <p:graphicFrame>
        <p:nvGraphicFramePr>
          <p:cNvPr id="17" name="Table 16">
            <a:extLst>
              <a:ext uri="{FF2B5EF4-FFF2-40B4-BE49-F238E27FC236}">
                <a16:creationId xmlns:a16="http://schemas.microsoft.com/office/drawing/2014/main" id="{A6ECE4DE-92B0-4D0D-A797-82BC977FF785}"/>
              </a:ext>
            </a:extLst>
          </p:cNvPr>
          <p:cNvGraphicFramePr>
            <a:graphicFrameLocks noGrp="1"/>
          </p:cNvGraphicFramePr>
          <p:nvPr>
            <p:extLst>
              <p:ext uri="{D42A27DB-BD31-4B8C-83A1-F6EECF244321}">
                <p14:modId xmlns:p14="http://schemas.microsoft.com/office/powerpoint/2010/main" val="1245604857"/>
              </p:ext>
            </p:extLst>
          </p:nvPr>
        </p:nvGraphicFramePr>
        <p:xfrm>
          <a:off x="749895" y="3145440"/>
          <a:ext cx="7632700" cy="2397049"/>
        </p:xfrm>
        <a:graphic>
          <a:graphicData uri="http://schemas.openxmlformats.org/drawingml/2006/table">
            <a:tbl>
              <a:tblPr firstRow="1" bandRow="1">
                <a:tableStyleId>{00A15C55-8517-42AA-B614-E9B94910E393}</a:tableStyleId>
              </a:tblPr>
              <a:tblGrid>
                <a:gridCol w="3816350">
                  <a:extLst>
                    <a:ext uri="{9D8B030D-6E8A-4147-A177-3AD203B41FA5}">
                      <a16:colId xmlns:a16="http://schemas.microsoft.com/office/drawing/2014/main" val="20000"/>
                    </a:ext>
                  </a:extLst>
                </a:gridCol>
                <a:gridCol w="3816350">
                  <a:extLst>
                    <a:ext uri="{9D8B030D-6E8A-4147-A177-3AD203B41FA5}">
                      <a16:colId xmlns:a16="http://schemas.microsoft.com/office/drawing/2014/main" val="20001"/>
                    </a:ext>
                  </a:extLst>
                </a:gridCol>
              </a:tblGrid>
              <a:tr h="449926">
                <a:tc gridSpan="2">
                  <a:txBody>
                    <a:bodyPr/>
                    <a:lstStyle/>
                    <a:p>
                      <a:pPr algn="ctr"/>
                      <a:r>
                        <a:rPr lang="en-GB" sz="1800" dirty="0">
                          <a:latin typeface="Segoe UI Emoji" panose="020B0502040204020203" pitchFamily="34" charset="0"/>
                          <a:ea typeface="Segoe UI Emoji" panose="020B0502040204020203" pitchFamily="34" charset="0"/>
                        </a:rPr>
                        <a:t>Following sets of digraphs and trigraphs</a:t>
                      </a:r>
                    </a:p>
                  </a:txBody>
                  <a:tcPr marT="45701" marB="45701"/>
                </a:tc>
                <a:tc hMerge="1">
                  <a:txBody>
                    <a:bodyPr/>
                    <a:lstStyle/>
                    <a:p>
                      <a:pPr algn="ctr"/>
                      <a:endParaRPr lang="en-GB" sz="1800" dirty="0">
                        <a:latin typeface="Segoe UI Emoji" panose="020B0502040204020203" pitchFamily="34" charset="0"/>
                        <a:ea typeface="Segoe UI Emoji" panose="020B0502040204020203" pitchFamily="34" charset="0"/>
                      </a:endParaRPr>
                    </a:p>
                  </a:txBody>
                  <a:tcPr marT="45701" marB="45701"/>
                </a:tc>
                <a:extLst>
                  <a:ext uri="{0D108BD9-81ED-4DB2-BD59-A6C34878D82A}">
                    <a16:rowId xmlns:a16="http://schemas.microsoft.com/office/drawing/2014/main" val="10000"/>
                  </a:ext>
                </a:extLst>
              </a:tr>
              <a:tr h="72799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0" dirty="0">
                          <a:latin typeface="Linkpen 1a Print" panose="03050602060000000000" pitchFamily="66" charset="0"/>
                          <a:ea typeface="Segoe UI Emoji" panose="020B0502040204020203" pitchFamily="34" charset="0"/>
                        </a:rPr>
                        <a:t>     </a:t>
                      </a:r>
                      <a:r>
                        <a:rPr lang="en-GB" sz="1800" b="0" dirty="0" err="1">
                          <a:latin typeface="Linkpen 1a Print" panose="03050602060000000000" pitchFamily="66" charset="0"/>
                          <a:ea typeface="Segoe UI Emoji" panose="020B0502040204020203" pitchFamily="34" charset="0"/>
                        </a:rPr>
                        <a:t>sh</a:t>
                      </a:r>
                      <a:r>
                        <a:rPr lang="en-GB" sz="1800" b="0" dirty="0">
                          <a:latin typeface="Linkpen 1a Print" panose="03050602060000000000" pitchFamily="66" charset="0"/>
                          <a:ea typeface="Segoe UI Emoji" panose="020B0502040204020203" pitchFamily="34" charset="0"/>
                        </a:rPr>
                        <a:t>     </a:t>
                      </a:r>
                      <a:r>
                        <a:rPr lang="en-GB" sz="1800" b="0" dirty="0" err="1">
                          <a:latin typeface="Linkpen 1a Print" panose="03050602060000000000" pitchFamily="66" charset="0"/>
                          <a:ea typeface="Segoe UI Emoji" panose="020B0502040204020203" pitchFamily="34" charset="0"/>
                        </a:rPr>
                        <a:t>th</a:t>
                      </a:r>
                      <a:r>
                        <a:rPr lang="en-GB" sz="1800" b="0" dirty="0">
                          <a:latin typeface="Linkpen 1a Print" panose="03050602060000000000" pitchFamily="66" charset="0"/>
                          <a:ea typeface="Segoe UI Emoji" panose="020B0502040204020203" pitchFamily="34" charset="0"/>
                        </a:rPr>
                        <a:t>  ng</a:t>
                      </a:r>
                      <a:r>
                        <a:rPr lang="en-GB" sz="1800" b="0" baseline="0" dirty="0">
                          <a:latin typeface="Linkpen 1a Print" panose="03050602060000000000" pitchFamily="66" charset="0"/>
                          <a:ea typeface="Segoe UI Emoji" panose="020B0502040204020203" pitchFamily="34" charset="0"/>
                        </a:rPr>
                        <a:t>  </a:t>
                      </a:r>
                      <a:r>
                        <a:rPr lang="en-GB" sz="1800" b="0" baseline="0" dirty="0" err="1">
                          <a:latin typeface="Linkpen 1a Print" panose="03050602060000000000" pitchFamily="66" charset="0"/>
                          <a:ea typeface="Segoe UI Emoji" panose="020B0502040204020203" pitchFamily="34" charset="0"/>
                        </a:rPr>
                        <a:t>nk</a:t>
                      </a:r>
                      <a:r>
                        <a:rPr lang="en-GB" sz="1800" b="0" baseline="0" dirty="0">
                          <a:latin typeface="Linkpen 1a Print" panose="03050602060000000000" pitchFamily="66" charset="0"/>
                          <a:ea typeface="Segoe UI Emoji" panose="020B0502040204020203" pitchFamily="34" charset="0"/>
                        </a:rPr>
                        <a:t>    </a:t>
                      </a:r>
                      <a:endParaRPr lang="en-GB" sz="1800" b="0" dirty="0">
                        <a:solidFill>
                          <a:schemeClr val="bg1"/>
                        </a:solidFill>
                        <a:latin typeface="Linkpen 1a Print" panose="03050602060000000000" pitchFamily="66" charset="0"/>
                        <a:ea typeface="Segoe UI Emoji" panose="020B0502040204020203" pitchFamily="34" charset="0"/>
                      </a:endParaRPr>
                    </a:p>
                  </a:txBody>
                  <a:tcPr marT="45701" marB="45701"/>
                </a:tc>
                <a:tc>
                  <a:txBody>
                    <a:bodyPr/>
                    <a:lstStyle/>
                    <a:p>
                      <a:pPr algn="ctr"/>
                      <a:r>
                        <a:rPr lang="en-GB" sz="1800" b="0" dirty="0">
                          <a:latin typeface="Linkpen 1a Print" panose="03050602060000000000" pitchFamily="66" charset="0"/>
                          <a:ea typeface="Segoe UI Emoji" panose="020B0502040204020203" pitchFamily="34" charset="0"/>
                        </a:rPr>
                        <a:t>ai  </a:t>
                      </a:r>
                      <a:r>
                        <a:rPr lang="en-GB" sz="1800" b="0" dirty="0" err="1">
                          <a:latin typeface="Linkpen 1a Print" panose="03050602060000000000" pitchFamily="66" charset="0"/>
                          <a:ea typeface="Segoe UI Emoji" panose="020B0502040204020203" pitchFamily="34" charset="0"/>
                        </a:rPr>
                        <a:t>ee</a:t>
                      </a:r>
                      <a:r>
                        <a:rPr lang="en-GB" sz="1800" b="0" dirty="0">
                          <a:latin typeface="Linkpen 1a Print" panose="03050602060000000000" pitchFamily="66" charset="0"/>
                          <a:ea typeface="Segoe UI Emoji" panose="020B0502040204020203" pitchFamily="34" charset="0"/>
                        </a:rPr>
                        <a:t>  </a:t>
                      </a:r>
                      <a:r>
                        <a:rPr lang="en-GB" sz="1800" b="0" dirty="0" err="1">
                          <a:latin typeface="Linkpen 1a Print" panose="03050602060000000000" pitchFamily="66" charset="0"/>
                          <a:ea typeface="Segoe UI Emoji" panose="020B0502040204020203" pitchFamily="34" charset="0"/>
                        </a:rPr>
                        <a:t>igh</a:t>
                      </a:r>
                      <a:r>
                        <a:rPr lang="en-GB" sz="1800" b="0" dirty="0">
                          <a:latin typeface="Linkpen 1a Print" panose="03050602060000000000" pitchFamily="66" charset="0"/>
                          <a:ea typeface="Segoe UI Emoji" panose="020B0502040204020203" pitchFamily="34" charset="0"/>
                        </a:rPr>
                        <a:t>  </a:t>
                      </a:r>
                      <a:r>
                        <a:rPr lang="en-GB" sz="1800" b="0" dirty="0" err="1">
                          <a:latin typeface="Linkpen 1a Print" panose="03050602060000000000" pitchFamily="66" charset="0"/>
                          <a:ea typeface="Segoe UI Emoji" panose="020B0502040204020203" pitchFamily="34" charset="0"/>
                        </a:rPr>
                        <a:t>oa</a:t>
                      </a:r>
                      <a:endParaRPr lang="en-GB" sz="1800" b="0" dirty="0">
                        <a:solidFill>
                          <a:schemeClr val="bg1"/>
                        </a:solidFill>
                        <a:latin typeface="Linkpen 1a Print" panose="03050602060000000000" pitchFamily="66" charset="0"/>
                        <a:ea typeface="Segoe UI Emoji" panose="020B0502040204020203" pitchFamily="34" charset="0"/>
                      </a:endParaRPr>
                    </a:p>
                  </a:txBody>
                  <a:tcPr marT="45701" marB="45701"/>
                </a:tc>
                <a:extLst>
                  <a:ext uri="{0D108BD9-81ED-4DB2-BD59-A6C34878D82A}">
                    <a16:rowId xmlns:a16="http://schemas.microsoft.com/office/drawing/2014/main" val="10001"/>
                  </a:ext>
                </a:extLst>
              </a:tr>
              <a:tr h="54579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0" dirty="0" err="1">
                          <a:solidFill>
                            <a:schemeClr val="tx1"/>
                          </a:solidFill>
                          <a:latin typeface="Linkpen 1a Print" panose="03050602060000000000" pitchFamily="66" charset="0"/>
                        </a:rPr>
                        <a:t>oo</a:t>
                      </a:r>
                      <a:r>
                        <a:rPr lang="en-GB" sz="1800" b="0" dirty="0">
                          <a:solidFill>
                            <a:schemeClr val="tx1"/>
                          </a:solidFill>
                          <a:latin typeface="Linkpen 1a Print" panose="03050602060000000000" pitchFamily="66" charset="0"/>
                        </a:rPr>
                        <a:t>  </a:t>
                      </a:r>
                      <a:r>
                        <a:rPr lang="en-GB" sz="1800" b="0" dirty="0" err="1">
                          <a:solidFill>
                            <a:schemeClr val="tx1"/>
                          </a:solidFill>
                          <a:latin typeface="Linkpen 1a Print" panose="03050602060000000000" pitchFamily="66" charset="0"/>
                        </a:rPr>
                        <a:t>ar</a:t>
                      </a:r>
                      <a:r>
                        <a:rPr lang="en-GB" sz="1800" b="0" dirty="0">
                          <a:solidFill>
                            <a:schemeClr val="tx1"/>
                          </a:solidFill>
                          <a:latin typeface="Linkpen 1a Print" panose="03050602060000000000" pitchFamily="66" charset="0"/>
                        </a:rPr>
                        <a:t>  </a:t>
                      </a:r>
                      <a:r>
                        <a:rPr lang="en-GB" sz="1800" b="0" dirty="0" err="1">
                          <a:solidFill>
                            <a:schemeClr val="tx1"/>
                          </a:solidFill>
                          <a:latin typeface="Linkpen 1a Print" panose="03050602060000000000" pitchFamily="66" charset="0"/>
                        </a:rPr>
                        <a:t>ur</a:t>
                      </a:r>
                      <a:r>
                        <a:rPr lang="en-GB" sz="1800" b="0" dirty="0">
                          <a:solidFill>
                            <a:schemeClr val="tx1"/>
                          </a:solidFill>
                          <a:latin typeface="Linkpen 1a Print" panose="03050602060000000000" pitchFamily="66" charset="0"/>
                        </a:rPr>
                        <a:t>  </a:t>
                      </a:r>
                      <a:r>
                        <a:rPr lang="en-GB" sz="1800" b="0" dirty="0" err="1">
                          <a:solidFill>
                            <a:schemeClr val="tx1"/>
                          </a:solidFill>
                          <a:latin typeface="Linkpen 1a Print" panose="03050602060000000000" pitchFamily="66" charset="0"/>
                        </a:rPr>
                        <a:t>oo</a:t>
                      </a:r>
                      <a:r>
                        <a:rPr lang="en-GB" sz="1800" b="0" dirty="0">
                          <a:solidFill>
                            <a:schemeClr val="tx1"/>
                          </a:solidFill>
                          <a:latin typeface="Linkpen 1a Print" panose="03050602060000000000" pitchFamily="66" charset="0"/>
                        </a:rPr>
                        <a:t> or</a:t>
                      </a:r>
                    </a:p>
                  </a:txBody>
                  <a:tcPr marT="45701" marB="45701"/>
                </a:tc>
                <a:tc>
                  <a:txBody>
                    <a:bodyPr/>
                    <a:lstStyle/>
                    <a:p>
                      <a:pPr algn="ctr"/>
                      <a:r>
                        <a:rPr lang="en-GB" sz="1800" b="0" dirty="0">
                          <a:solidFill>
                            <a:schemeClr val="tx1"/>
                          </a:solidFill>
                          <a:latin typeface="Linkpen 1a Print" panose="03050602060000000000" pitchFamily="66" charset="0"/>
                        </a:rPr>
                        <a:t>ow  oi  ear  air</a:t>
                      </a:r>
                    </a:p>
                    <a:p>
                      <a:pPr algn="l"/>
                      <a:r>
                        <a:rPr lang="en-GB" sz="1400" b="0" dirty="0">
                          <a:solidFill>
                            <a:schemeClr val="tx1"/>
                          </a:solidFill>
                          <a:latin typeface="Linkpen 1a Print" panose="03050602060000000000" pitchFamily="66" charset="0"/>
                        </a:rPr>
                        <a:t>        (Cow)</a:t>
                      </a:r>
                    </a:p>
                  </a:txBody>
                  <a:tcPr marT="45701" marB="45701"/>
                </a:tc>
                <a:extLst>
                  <a:ext uri="{0D108BD9-81ED-4DB2-BD59-A6C34878D82A}">
                    <a16:rowId xmlns:a16="http://schemas.microsoft.com/office/drawing/2014/main" val="2013677152"/>
                  </a:ext>
                </a:extLst>
              </a:tr>
              <a:tr h="42072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0" dirty="0" err="1">
                          <a:solidFill>
                            <a:schemeClr val="tx1"/>
                          </a:solidFill>
                          <a:latin typeface="Linkpen 1a Print" panose="03050602060000000000" pitchFamily="66" charset="0"/>
                        </a:rPr>
                        <a:t>ure</a:t>
                      </a:r>
                      <a:r>
                        <a:rPr lang="en-GB" sz="1800" b="0" dirty="0">
                          <a:solidFill>
                            <a:schemeClr val="tx1"/>
                          </a:solidFill>
                          <a:latin typeface="Linkpen 1a Print" panose="03050602060000000000" pitchFamily="66" charset="0"/>
                        </a:rPr>
                        <a:t>   </a:t>
                      </a:r>
                      <a:r>
                        <a:rPr lang="en-GB" sz="1800" b="0" dirty="0" err="1">
                          <a:solidFill>
                            <a:schemeClr val="tx1"/>
                          </a:solidFill>
                          <a:latin typeface="Linkpen 1a Print" panose="03050602060000000000" pitchFamily="66" charset="0"/>
                        </a:rPr>
                        <a:t>er</a:t>
                      </a:r>
                      <a:r>
                        <a:rPr lang="en-GB" sz="1800" b="0" dirty="0">
                          <a:solidFill>
                            <a:schemeClr val="tx1"/>
                          </a:solidFill>
                          <a:latin typeface="Linkpen 1a Print" panose="03050602060000000000" pitchFamily="66" charset="0"/>
                        </a:rPr>
                        <a:t>   ow </a:t>
                      </a:r>
                      <a:r>
                        <a:rPr lang="en-GB" sz="1400" b="0" dirty="0">
                          <a:solidFill>
                            <a:schemeClr val="tx1"/>
                          </a:solidFill>
                          <a:latin typeface="Linkpen 1a Print" panose="03050602060000000000" pitchFamily="66" charset="0"/>
                        </a:rPr>
                        <a:t>(window)</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800" b="0" dirty="0">
                        <a:solidFill>
                          <a:schemeClr val="bg1"/>
                        </a:solidFill>
                        <a:latin typeface="Linkpen 1a Print" panose="03050602060000000000" pitchFamily="66" charset="0"/>
                      </a:endParaRPr>
                    </a:p>
                  </a:txBody>
                  <a:tcPr marT="45701" marB="45701"/>
                </a:tc>
                <a:tc>
                  <a:txBody>
                    <a:bodyPr/>
                    <a:lstStyle/>
                    <a:p>
                      <a:pPr algn="ctr"/>
                      <a:endParaRPr lang="en-GB" sz="1800" b="0" dirty="0">
                        <a:solidFill>
                          <a:schemeClr val="bg1"/>
                        </a:solidFill>
                        <a:latin typeface="Linkpen 1a Print" panose="03050602060000000000" pitchFamily="66" charset="0"/>
                      </a:endParaRPr>
                    </a:p>
                  </a:txBody>
                  <a:tcPr marT="45701" marB="45701"/>
                </a:tc>
                <a:extLst>
                  <a:ext uri="{0D108BD9-81ED-4DB2-BD59-A6C34878D82A}">
                    <a16:rowId xmlns:a16="http://schemas.microsoft.com/office/drawing/2014/main" val="1512445532"/>
                  </a:ext>
                </a:extLst>
              </a:tr>
            </a:tbl>
          </a:graphicData>
        </a:graphic>
      </p:graphicFrame>
      <p:sp>
        <p:nvSpPr>
          <p:cNvPr id="18" name="Rectangle 17">
            <a:extLst>
              <a:ext uri="{FF2B5EF4-FFF2-40B4-BE49-F238E27FC236}">
                <a16:creationId xmlns:a16="http://schemas.microsoft.com/office/drawing/2014/main" id="{AE229D59-CFCC-45CD-9C49-D4C84BD7106D}"/>
              </a:ext>
            </a:extLst>
          </p:cNvPr>
          <p:cNvSpPr/>
          <p:nvPr/>
        </p:nvSpPr>
        <p:spPr>
          <a:xfrm>
            <a:off x="3779912" y="442278"/>
            <a:ext cx="2419350" cy="1285875"/>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2000" dirty="0">
                <a:solidFill>
                  <a:schemeClr val="tx1"/>
                </a:solidFill>
                <a:latin typeface="Tuffy-TTF" panose="020B0603060100000000" pitchFamily="34" charset="0"/>
              </a:rPr>
              <a:t>Phase 3</a:t>
            </a:r>
          </a:p>
          <a:p>
            <a:pPr algn="ctr">
              <a:defRPr/>
            </a:pPr>
            <a:r>
              <a:rPr lang="en-GB" sz="2000" dirty="0">
                <a:solidFill>
                  <a:schemeClr val="tx1"/>
                </a:solidFill>
                <a:latin typeface="Tuffy-TTF" panose="020B0603060100000000" pitchFamily="34" charset="0"/>
              </a:rPr>
              <a:t>Taught in Reception</a:t>
            </a:r>
          </a:p>
          <a:p>
            <a:pPr algn="ctr" eaLnBrk="1" fontAlgn="auto" hangingPunct="1">
              <a:spcBef>
                <a:spcPts val="0"/>
              </a:spcBef>
              <a:spcAft>
                <a:spcPts val="0"/>
              </a:spcAft>
              <a:defRPr/>
            </a:pPr>
            <a:endParaRPr lang="en-GB" sz="2000" dirty="0">
              <a:latin typeface="Tuffy-TTF" panose="020B0603060100000000" pitchFamily="34" charset="0"/>
            </a:endParaRPr>
          </a:p>
        </p:txBody>
      </p:sp>
      <p:sp>
        <p:nvSpPr>
          <p:cNvPr id="10" name="TextBox 9">
            <a:extLst>
              <a:ext uri="{FF2B5EF4-FFF2-40B4-BE49-F238E27FC236}">
                <a16:creationId xmlns:a16="http://schemas.microsoft.com/office/drawing/2014/main" id="{36A364DB-2AD9-462E-B356-289D80016C46}"/>
              </a:ext>
            </a:extLst>
          </p:cNvPr>
          <p:cNvSpPr txBox="1"/>
          <p:nvPr/>
        </p:nvSpPr>
        <p:spPr>
          <a:xfrm>
            <a:off x="588963" y="476672"/>
            <a:ext cx="1885279" cy="1406188"/>
          </a:xfrm>
          <a:prstGeom prst="star6">
            <a:avLst/>
          </a:prstGeom>
          <a:noFill/>
          <a:ln>
            <a:solidFill>
              <a:srgbClr val="FFFF00"/>
            </a:solidFill>
          </a:ln>
        </p:spPr>
        <p:txBody>
          <a:bodyPr wrap="square" rtlCol="0">
            <a:spAutoFit/>
          </a:bodyPr>
          <a:lstStyle/>
          <a:p>
            <a:pPr algn="ctr"/>
            <a:r>
              <a:rPr lang="en-GB" sz="2000" dirty="0"/>
              <a:t>29 New GPCS</a:t>
            </a:r>
          </a:p>
        </p:txBody>
      </p:sp>
      <p:sp>
        <p:nvSpPr>
          <p:cNvPr id="11" name="TextBox 10">
            <a:extLst>
              <a:ext uri="{FF2B5EF4-FFF2-40B4-BE49-F238E27FC236}">
                <a16:creationId xmlns:a16="http://schemas.microsoft.com/office/drawing/2014/main" id="{1F9CEDBE-81F5-4380-89A8-9CB9A825EC71}"/>
              </a:ext>
            </a:extLst>
          </p:cNvPr>
          <p:cNvSpPr txBox="1"/>
          <p:nvPr/>
        </p:nvSpPr>
        <p:spPr>
          <a:xfrm>
            <a:off x="6660231" y="360402"/>
            <a:ext cx="1894805" cy="1895296"/>
          </a:xfrm>
          <a:prstGeom prst="star6">
            <a:avLst/>
          </a:prstGeom>
          <a:noFill/>
          <a:ln>
            <a:solidFill>
              <a:srgbClr val="FFFF00"/>
            </a:solidFill>
          </a:ln>
        </p:spPr>
        <p:txBody>
          <a:bodyPr wrap="square" rtlCol="0">
            <a:spAutoFit/>
          </a:bodyPr>
          <a:lstStyle/>
          <a:p>
            <a:pPr algn="ctr"/>
            <a:r>
              <a:rPr lang="en-GB" sz="1400" dirty="0"/>
              <a:t>32 New Harder to read and spell words</a:t>
            </a:r>
          </a:p>
        </p:txBody>
      </p:sp>
    </p:spTree>
    <p:extLst>
      <p:ext uri="{BB962C8B-B14F-4D97-AF65-F5344CB8AC3E}">
        <p14:creationId xmlns:p14="http://schemas.microsoft.com/office/powerpoint/2010/main" val="21617663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7"/>
                                        </p:tgtEl>
                                        <p:attrNameLst>
                                          <p:attrName>style.visibility</p:attrName>
                                        </p:attrNameLst>
                                      </p:cBhvr>
                                      <p:to>
                                        <p:strVal val="visible"/>
                                      </p:to>
                                    </p:set>
                                    <p:animEffect transition="in" filter="fade">
                                      <p:cBhvr>
                                        <p:cTn id="11"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13" name="Title 20">
            <a:extLst>
              <a:ext uri="{FF2B5EF4-FFF2-40B4-BE49-F238E27FC236}">
                <a16:creationId xmlns:a16="http://schemas.microsoft.com/office/drawing/2014/main" id="{40978DEC-C4FE-4737-9675-2618D97879D0}"/>
              </a:ext>
            </a:extLst>
          </p:cNvPr>
          <p:cNvSpPr txBox="1">
            <a:spLocks/>
          </p:cNvSpPr>
          <p:nvPr/>
        </p:nvSpPr>
        <p:spPr>
          <a:xfrm>
            <a:off x="457200" y="479425"/>
            <a:ext cx="8220075" cy="993775"/>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endParaRPr lang="en-GB" altLang="en-US" sz="3600" dirty="0">
              <a:latin typeface="Tuffy-TTF" pitchFamily="34" charset="0"/>
            </a:endParaRPr>
          </a:p>
        </p:txBody>
      </p:sp>
      <p:sp>
        <p:nvSpPr>
          <p:cNvPr id="9" name="Rectangle 8">
            <a:extLst>
              <a:ext uri="{FF2B5EF4-FFF2-40B4-BE49-F238E27FC236}">
                <a16:creationId xmlns:a16="http://schemas.microsoft.com/office/drawing/2014/main" id="{C188E77A-ACBB-48E1-9EC3-26AD9C46F2D9}"/>
              </a:ext>
            </a:extLst>
          </p:cNvPr>
          <p:cNvSpPr>
            <a:spLocks noChangeArrowheads="1"/>
          </p:cNvSpPr>
          <p:nvPr/>
        </p:nvSpPr>
        <p:spPr bwMode="auto">
          <a:xfrm>
            <a:off x="755650" y="788507"/>
            <a:ext cx="7632700" cy="423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eaLnBrk="1" hangingPunct="1">
              <a:lnSpc>
                <a:spcPct val="100000"/>
              </a:lnSpc>
              <a:spcBef>
                <a:spcPct val="0"/>
              </a:spcBef>
              <a:buFontTx/>
              <a:buNone/>
            </a:pPr>
            <a:r>
              <a:rPr lang="en-GB" altLang="en-US" b="1" dirty="0">
                <a:solidFill>
                  <a:schemeClr val="tx1"/>
                </a:solidFill>
                <a:latin typeface="Tuffy-TTF" pitchFamily="34" charset="0"/>
              </a:rPr>
              <a:t>CVC Words Containing Digraphs and Trigraphs</a:t>
            </a:r>
          </a:p>
        </p:txBody>
      </p:sp>
      <p:sp>
        <p:nvSpPr>
          <p:cNvPr id="10" name="Rectangle 11">
            <a:extLst>
              <a:ext uri="{FF2B5EF4-FFF2-40B4-BE49-F238E27FC236}">
                <a16:creationId xmlns:a16="http://schemas.microsoft.com/office/drawing/2014/main" id="{7FE40668-0C7C-4A19-9C91-DA71EB50134F}"/>
              </a:ext>
            </a:extLst>
          </p:cNvPr>
          <p:cNvSpPr>
            <a:spLocks noChangeArrowheads="1"/>
          </p:cNvSpPr>
          <p:nvPr/>
        </p:nvSpPr>
        <p:spPr bwMode="auto">
          <a:xfrm>
            <a:off x="755650" y="1223482"/>
            <a:ext cx="7632700" cy="423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eaLnBrk="1" hangingPunct="1">
              <a:lnSpc>
                <a:spcPct val="100000"/>
              </a:lnSpc>
              <a:spcBef>
                <a:spcPct val="0"/>
              </a:spcBef>
              <a:buFontTx/>
              <a:buNone/>
            </a:pPr>
            <a:r>
              <a:rPr lang="en-GB" altLang="en-US">
                <a:solidFill>
                  <a:schemeClr val="tx1"/>
                </a:solidFill>
                <a:latin typeface="Tuffy-TTF" pitchFamily="34" charset="0"/>
              </a:rPr>
              <a:t>Below are some examples of the words your child will be reading in this phase:</a:t>
            </a:r>
          </a:p>
        </p:txBody>
      </p:sp>
      <p:sp>
        <p:nvSpPr>
          <p:cNvPr id="11" name="TextBox 10">
            <a:extLst>
              <a:ext uri="{FF2B5EF4-FFF2-40B4-BE49-F238E27FC236}">
                <a16:creationId xmlns:a16="http://schemas.microsoft.com/office/drawing/2014/main" id="{4205317E-3A13-4565-B498-EDD4C645EA91}"/>
              </a:ext>
            </a:extLst>
          </p:cNvPr>
          <p:cNvSpPr txBox="1">
            <a:spLocks noChangeArrowheads="1"/>
          </p:cNvSpPr>
          <p:nvPr/>
        </p:nvSpPr>
        <p:spPr bwMode="auto">
          <a:xfrm>
            <a:off x="755650" y="1596544"/>
            <a:ext cx="12414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sz="2800" b="1" dirty="0">
                <a:solidFill>
                  <a:schemeClr val="tx1"/>
                </a:solidFill>
                <a:latin typeface="Segoe UI Semilight" panose="020B0402040204020203" pitchFamily="34" charset="0"/>
                <a:cs typeface="Segoe UI Semilight" panose="020B0402040204020203" pitchFamily="34" charset="0"/>
              </a:rPr>
              <a:t>ship</a:t>
            </a:r>
          </a:p>
        </p:txBody>
      </p:sp>
      <p:sp>
        <p:nvSpPr>
          <p:cNvPr id="18" name="TextBox 17">
            <a:extLst>
              <a:ext uri="{FF2B5EF4-FFF2-40B4-BE49-F238E27FC236}">
                <a16:creationId xmlns:a16="http://schemas.microsoft.com/office/drawing/2014/main" id="{68B8DDA1-0C64-4255-9747-DBFAC50F6094}"/>
              </a:ext>
            </a:extLst>
          </p:cNvPr>
          <p:cNvSpPr txBox="1">
            <a:spLocks noChangeArrowheads="1"/>
          </p:cNvSpPr>
          <p:nvPr/>
        </p:nvSpPr>
        <p:spPr bwMode="auto">
          <a:xfrm>
            <a:off x="2033588" y="1596544"/>
            <a:ext cx="12414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sz="2800" b="1">
                <a:solidFill>
                  <a:schemeClr val="tx1"/>
                </a:solidFill>
                <a:latin typeface="Segoe UI Semilight" panose="020B0402040204020203" pitchFamily="34" charset="0"/>
                <a:cs typeface="Segoe UI Semilight" panose="020B0402040204020203" pitchFamily="34" charset="0"/>
              </a:rPr>
              <a:t>cook</a:t>
            </a:r>
          </a:p>
        </p:txBody>
      </p:sp>
      <p:sp>
        <p:nvSpPr>
          <p:cNvPr id="19" name="TextBox 18">
            <a:extLst>
              <a:ext uri="{FF2B5EF4-FFF2-40B4-BE49-F238E27FC236}">
                <a16:creationId xmlns:a16="http://schemas.microsoft.com/office/drawing/2014/main" id="{8B19E0C9-A1BD-40CD-84FC-734DDC3A809E}"/>
              </a:ext>
            </a:extLst>
          </p:cNvPr>
          <p:cNvSpPr txBox="1">
            <a:spLocks noChangeArrowheads="1"/>
          </p:cNvSpPr>
          <p:nvPr/>
        </p:nvSpPr>
        <p:spPr bwMode="auto">
          <a:xfrm>
            <a:off x="3311525" y="1596544"/>
            <a:ext cx="1243013"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sz="2800" b="1">
                <a:solidFill>
                  <a:schemeClr val="tx1"/>
                </a:solidFill>
                <a:latin typeface="Segoe UI Semilight" panose="020B0402040204020203" pitchFamily="34" charset="0"/>
                <a:cs typeface="Segoe UI Semilight" panose="020B0402040204020203" pitchFamily="34" charset="0"/>
              </a:rPr>
              <a:t>fork</a:t>
            </a:r>
          </a:p>
        </p:txBody>
      </p:sp>
      <p:sp>
        <p:nvSpPr>
          <p:cNvPr id="20" name="TextBox 19">
            <a:extLst>
              <a:ext uri="{FF2B5EF4-FFF2-40B4-BE49-F238E27FC236}">
                <a16:creationId xmlns:a16="http://schemas.microsoft.com/office/drawing/2014/main" id="{5A9B4817-79FF-4073-B3A7-FDB05A683AD9}"/>
              </a:ext>
            </a:extLst>
          </p:cNvPr>
          <p:cNvSpPr txBox="1">
            <a:spLocks noChangeArrowheads="1"/>
          </p:cNvSpPr>
          <p:nvPr/>
        </p:nvSpPr>
        <p:spPr bwMode="auto">
          <a:xfrm>
            <a:off x="4589463" y="1596544"/>
            <a:ext cx="124301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sz="2800" b="1">
                <a:solidFill>
                  <a:schemeClr val="tx1"/>
                </a:solidFill>
                <a:latin typeface="Segoe UI Semilight" panose="020B0402040204020203" pitchFamily="34" charset="0"/>
                <a:cs typeface="Segoe UI Semilight" panose="020B0402040204020203" pitchFamily="34" charset="0"/>
              </a:rPr>
              <a:t>high</a:t>
            </a:r>
          </a:p>
        </p:txBody>
      </p:sp>
      <p:sp>
        <p:nvSpPr>
          <p:cNvPr id="21" name="TextBox 20">
            <a:extLst>
              <a:ext uri="{FF2B5EF4-FFF2-40B4-BE49-F238E27FC236}">
                <a16:creationId xmlns:a16="http://schemas.microsoft.com/office/drawing/2014/main" id="{824C99F3-9B7F-46B9-90F6-FC71CC0FF13B}"/>
              </a:ext>
            </a:extLst>
          </p:cNvPr>
          <p:cNvSpPr txBox="1">
            <a:spLocks noChangeArrowheads="1"/>
          </p:cNvSpPr>
          <p:nvPr/>
        </p:nvSpPr>
        <p:spPr bwMode="auto">
          <a:xfrm>
            <a:off x="5868988" y="1596544"/>
            <a:ext cx="12414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sz="2800" b="1">
                <a:solidFill>
                  <a:schemeClr val="tx1"/>
                </a:solidFill>
                <a:latin typeface="Segoe UI Semilight" panose="020B0402040204020203" pitchFamily="34" charset="0"/>
                <a:cs typeface="Segoe UI Semilight" panose="020B0402040204020203" pitchFamily="34" charset="0"/>
              </a:rPr>
              <a:t>beard</a:t>
            </a:r>
          </a:p>
        </p:txBody>
      </p:sp>
      <p:sp>
        <p:nvSpPr>
          <p:cNvPr id="22" name="TextBox 21">
            <a:extLst>
              <a:ext uri="{FF2B5EF4-FFF2-40B4-BE49-F238E27FC236}">
                <a16:creationId xmlns:a16="http://schemas.microsoft.com/office/drawing/2014/main" id="{9385EE80-0B91-46FF-8DB1-291CE6E7FD55}"/>
              </a:ext>
            </a:extLst>
          </p:cNvPr>
          <p:cNvSpPr txBox="1">
            <a:spLocks noChangeArrowheads="1"/>
          </p:cNvSpPr>
          <p:nvPr/>
        </p:nvSpPr>
        <p:spPr bwMode="auto">
          <a:xfrm>
            <a:off x="7146925" y="1596544"/>
            <a:ext cx="12414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sz="2800" b="1">
                <a:solidFill>
                  <a:schemeClr val="tx1"/>
                </a:solidFill>
                <a:latin typeface="Segoe UI Semilight" panose="020B0402040204020203" pitchFamily="34" charset="0"/>
                <a:cs typeface="Segoe UI Semilight" panose="020B0402040204020203" pitchFamily="34" charset="0"/>
              </a:rPr>
              <a:t>chair</a:t>
            </a:r>
          </a:p>
        </p:txBody>
      </p:sp>
      <p:sp>
        <p:nvSpPr>
          <p:cNvPr id="23" name="Rectangle 22">
            <a:extLst>
              <a:ext uri="{FF2B5EF4-FFF2-40B4-BE49-F238E27FC236}">
                <a16:creationId xmlns:a16="http://schemas.microsoft.com/office/drawing/2014/main" id="{C0C126DA-621E-4E18-88C6-C34F7C5A7420}"/>
              </a:ext>
            </a:extLst>
          </p:cNvPr>
          <p:cNvSpPr>
            <a:spLocks noChangeArrowheads="1"/>
          </p:cNvSpPr>
          <p:nvPr/>
        </p:nvSpPr>
        <p:spPr bwMode="auto">
          <a:xfrm>
            <a:off x="755650" y="2163282"/>
            <a:ext cx="7632700" cy="42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eaLnBrk="1" hangingPunct="1">
              <a:lnSpc>
                <a:spcPct val="100000"/>
              </a:lnSpc>
              <a:spcBef>
                <a:spcPct val="0"/>
              </a:spcBef>
              <a:buFontTx/>
              <a:buNone/>
            </a:pPr>
            <a:r>
              <a:rPr lang="en-GB" altLang="en-US" dirty="0">
                <a:solidFill>
                  <a:schemeClr val="tx1"/>
                </a:solidFill>
                <a:latin typeface="Tuffy-TTF" pitchFamily="34" charset="0"/>
              </a:rPr>
              <a:t>Frequent practise allows your child to become more fluent.</a:t>
            </a:r>
          </a:p>
        </p:txBody>
      </p:sp>
      <p:sp>
        <p:nvSpPr>
          <p:cNvPr id="24" name="Rectangle 23">
            <a:extLst>
              <a:ext uri="{FF2B5EF4-FFF2-40B4-BE49-F238E27FC236}">
                <a16:creationId xmlns:a16="http://schemas.microsoft.com/office/drawing/2014/main" id="{9C919A7E-6A6C-4046-9391-95A061D01F28}"/>
              </a:ext>
            </a:extLst>
          </p:cNvPr>
          <p:cNvSpPr/>
          <p:nvPr/>
        </p:nvSpPr>
        <p:spPr>
          <a:xfrm>
            <a:off x="755650" y="2730019"/>
            <a:ext cx="7632700" cy="1401763"/>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b="1" dirty="0">
                <a:latin typeface="Tuffy-TTF" panose="020B0603060100000000" pitchFamily="34" charset="0"/>
              </a:rPr>
              <a:t>Useful Tip </a:t>
            </a:r>
          </a:p>
          <a:p>
            <a:pPr algn="ctr" eaLnBrk="1" fontAlgn="auto" hangingPunct="1">
              <a:spcBef>
                <a:spcPts val="0"/>
              </a:spcBef>
              <a:spcAft>
                <a:spcPts val="0"/>
              </a:spcAft>
              <a:defRPr/>
            </a:pPr>
            <a:r>
              <a:rPr lang="en-GB" dirty="0">
                <a:latin typeface="Tuffy-TTF" panose="020B0603060100000000" pitchFamily="34" charset="0"/>
              </a:rPr>
              <a:t>It is important children quickly learn to recognise digraphs and </a:t>
            </a:r>
            <a:r>
              <a:rPr lang="en-GB" dirty="0" err="1">
                <a:latin typeface="Tuffy-TTF" panose="020B0603060100000000" pitchFamily="34" charset="0"/>
              </a:rPr>
              <a:t>trigraphs</a:t>
            </a:r>
            <a:r>
              <a:rPr lang="en-GB" dirty="0">
                <a:latin typeface="Tuffy-TTF" panose="020B0603060100000000" pitchFamily="34" charset="0"/>
              </a:rPr>
              <a:t> as one sound, rather than as separate letters.</a:t>
            </a:r>
          </a:p>
          <a:p>
            <a:pPr algn="ctr" eaLnBrk="1" fontAlgn="auto" hangingPunct="1">
              <a:spcBef>
                <a:spcPts val="0"/>
              </a:spcBef>
              <a:spcAft>
                <a:spcPts val="0"/>
              </a:spcAft>
              <a:defRPr/>
            </a:pPr>
            <a:r>
              <a:rPr lang="en-GB" dirty="0">
                <a:latin typeface="Tuffy-TTF" panose="020B0603060100000000" pitchFamily="34" charset="0"/>
              </a:rPr>
              <a:t>E.g. rain should be read as r-</a:t>
            </a:r>
            <a:r>
              <a:rPr lang="en-GB" dirty="0" err="1">
                <a:latin typeface="Tuffy-TTF" panose="020B0603060100000000" pitchFamily="34" charset="0"/>
              </a:rPr>
              <a:t>ai</a:t>
            </a:r>
            <a:r>
              <a:rPr lang="en-GB" dirty="0">
                <a:latin typeface="Tuffy-TTF" panose="020B0603060100000000" pitchFamily="34" charset="0"/>
              </a:rPr>
              <a:t>-n not r-a-</a:t>
            </a:r>
            <a:r>
              <a:rPr lang="en-GB" dirty="0" err="1">
                <a:latin typeface="Tuffy-TTF" panose="020B0603060100000000" pitchFamily="34" charset="0"/>
              </a:rPr>
              <a:t>i</a:t>
            </a:r>
            <a:r>
              <a:rPr lang="en-GB" dirty="0">
                <a:latin typeface="Tuffy-TTF" panose="020B0603060100000000" pitchFamily="34" charset="0"/>
              </a:rPr>
              <a:t>-n</a:t>
            </a:r>
          </a:p>
        </p:txBody>
      </p:sp>
      <p:sp>
        <p:nvSpPr>
          <p:cNvPr id="25" name="Rectangle 24">
            <a:extLst>
              <a:ext uri="{FF2B5EF4-FFF2-40B4-BE49-F238E27FC236}">
                <a16:creationId xmlns:a16="http://schemas.microsoft.com/office/drawing/2014/main" id="{18FFF2DA-9672-41D0-B66C-616B0A9D0022}"/>
              </a:ext>
            </a:extLst>
          </p:cNvPr>
          <p:cNvSpPr>
            <a:spLocks noChangeArrowheads="1"/>
          </p:cNvSpPr>
          <p:nvPr/>
        </p:nvSpPr>
        <p:spPr bwMode="auto">
          <a:xfrm>
            <a:off x="755650" y="4268307"/>
            <a:ext cx="7632700" cy="42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eaLnBrk="1" hangingPunct="1">
              <a:lnSpc>
                <a:spcPct val="100000"/>
              </a:lnSpc>
              <a:spcBef>
                <a:spcPct val="0"/>
              </a:spcBef>
              <a:buFontTx/>
              <a:buNone/>
            </a:pPr>
            <a:r>
              <a:rPr lang="en-GB" altLang="en-US" b="1" dirty="0">
                <a:solidFill>
                  <a:schemeClr val="tx1"/>
                </a:solidFill>
                <a:latin typeface="Tuffy-TTF" pitchFamily="34" charset="0"/>
              </a:rPr>
              <a:t>Harder to Read and Spell Words</a:t>
            </a:r>
          </a:p>
        </p:txBody>
      </p:sp>
      <p:sp>
        <p:nvSpPr>
          <p:cNvPr id="26" name="Rectangle 25">
            <a:extLst>
              <a:ext uri="{FF2B5EF4-FFF2-40B4-BE49-F238E27FC236}">
                <a16:creationId xmlns:a16="http://schemas.microsoft.com/office/drawing/2014/main" id="{9060DCF1-2318-4A44-9AB2-EDFA3D48A1BD}"/>
              </a:ext>
            </a:extLst>
          </p:cNvPr>
          <p:cNvSpPr>
            <a:spLocks noChangeArrowheads="1"/>
          </p:cNvSpPr>
          <p:nvPr/>
        </p:nvSpPr>
        <p:spPr bwMode="auto">
          <a:xfrm>
            <a:off x="755650" y="4703282"/>
            <a:ext cx="7632700" cy="69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eaLnBrk="1" hangingPunct="1">
              <a:lnSpc>
                <a:spcPct val="100000"/>
              </a:lnSpc>
              <a:spcBef>
                <a:spcPct val="0"/>
              </a:spcBef>
              <a:buFontTx/>
              <a:buNone/>
            </a:pPr>
            <a:r>
              <a:rPr lang="en-GB" altLang="en-US" dirty="0">
                <a:solidFill>
                  <a:schemeClr val="tx1"/>
                </a:solidFill>
                <a:latin typeface="Tuffy-TTF" pitchFamily="34" charset="0"/>
              </a:rPr>
              <a:t>During this phase, the children will also be exposed to HRS; words that cannot be sounded out. </a:t>
            </a:r>
          </a:p>
        </p:txBody>
      </p:sp>
      <p:sp>
        <p:nvSpPr>
          <p:cNvPr id="27" name="TextBox 26">
            <a:extLst>
              <a:ext uri="{FF2B5EF4-FFF2-40B4-BE49-F238E27FC236}">
                <a16:creationId xmlns:a16="http://schemas.microsoft.com/office/drawing/2014/main" id="{5F144904-701D-49F1-B18D-CF821AF304AB}"/>
              </a:ext>
            </a:extLst>
          </p:cNvPr>
          <p:cNvSpPr txBox="1">
            <a:spLocks noChangeArrowheads="1"/>
          </p:cNvSpPr>
          <p:nvPr/>
        </p:nvSpPr>
        <p:spPr bwMode="auto">
          <a:xfrm>
            <a:off x="755650" y="5401782"/>
            <a:ext cx="69056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chemeClr val="tx1"/>
                </a:solidFill>
                <a:latin typeface="Segoe UI Semilight" panose="020B0402040204020203" pitchFamily="34" charset="0"/>
                <a:cs typeface="Segoe UI Semilight" panose="020B0402040204020203" pitchFamily="34" charset="0"/>
              </a:rPr>
              <a:t>all</a:t>
            </a:r>
          </a:p>
        </p:txBody>
      </p:sp>
      <p:sp>
        <p:nvSpPr>
          <p:cNvPr id="28" name="TextBox 27">
            <a:extLst>
              <a:ext uri="{FF2B5EF4-FFF2-40B4-BE49-F238E27FC236}">
                <a16:creationId xmlns:a16="http://schemas.microsoft.com/office/drawing/2014/main" id="{69E85AA4-B2D9-4CCF-9FD0-A15EEA848E07}"/>
              </a:ext>
            </a:extLst>
          </p:cNvPr>
          <p:cNvSpPr txBox="1">
            <a:spLocks noChangeArrowheads="1"/>
          </p:cNvSpPr>
          <p:nvPr/>
        </p:nvSpPr>
        <p:spPr bwMode="auto">
          <a:xfrm>
            <a:off x="1449388" y="5401782"/>
            <a:ext cx="690562"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chemeClr val="tx1"/>
                </a:solidFill>
                <a:latin typeface="Segoe UI Semilight" panose="020B0402040204020203" pitchFamily="34" charset="0"/>
                <a:cs typeface="Segoe UI Semilight" panose="020B0402040204020203" pitchFamily="34" charset="0"/>
              </a:rPr>
              <a:t>are</a:t>
            </a:r>
          </a:p>
        </p:txBody>
      </p:sp>
      <p:sp>
        <p:nvSpPr>
          <p:cNvPr id="29" name="TextBox 28">
            <a:extLst>
              <a:ext uri="{FF2B5EF4-FFF2-40B4-BE49-F238E27FC236}">
                <a16:creationId xmlns:a16="http://schemas.microsoft.com/office/drawing/2014/main" id="{53B231EA-4022-4126-9FF4-5269DCD9D022}"/>
              </a:ext>
            </a:extLst>
          </p:cNvPr>
          <p:cNvSpPr txBox="1">
            <a:spLocks noChangeArrowheads="1"/>
          </p:cNvSpPr>
          <p:nvPr/>
        </p:nvSpPr>
        <p:spPr bwMode="auto">
          <a:xfrm>
            <a:off x="2144713" y="5401782"/>
            <a:ext cx="6889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chemeClr val="tx1"/>
                </a:solidFill>
                <a:latin typeface="Segoe UI Semilight" panose="020B0402040204020203" pitchFamily="34" charset="0"/>
                <a:cs typeface="Segoe UI Semilight" panose="020B0402040204020203" pitchFamily="34" charset="0"/>
              </a:rPr>
              <a:t>as</a:t>
            </a:r>
          </a:p>
        </p:txBody>
      </p:sp>
      <p:sp>
        <p:nvSpPr>
          <p:cNvPr id="30" name="TextBox 29">
            <a:extLst>
              <a:ext uri="{FF2B5EF4-FFF2-40B4-BE49-F238E27FC236}">
                <a16:creationId xmlns:a16="http://schemas.microsoft.com/office/drawing/2014/main" id="{040F913E-4EAC-47E7-A84E-97F5ED07887C}"/>
              </a:ext>
            </a:extLst>
          </p:cNvPr>
          <p:cNvSpPr txBox="1">
            <a:spLocks noChangeArrowheads="1"/>
          </p:cNvSpPr>
          <p:nvPr/>
        </p:nvSpPr>
        <p:spPr bwMode="auto">
          <a:xfrm>
            <a:off x="2838450" y="5401782"/>
            <a:ext cx="69056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chemeClr val="tx1"/>
                </a:solidFill>
                <a:latin typeface="Segoe UI Semilight" panose="020B0402040204020203" pitchFamily="34" charset="0"/>
                <a:cs typeface="Segoe UI Semilight" panose="020B0402040204020203" pitchFamily="34" charset="0"/>
              </a:rPr>
              <a:t>ball</a:t>
            </a:r>
          </a:p>
        </p:txBody>
      </p:sp>
      <p:sp>
        <p:nvSpPr>
          <p:cNvPr id="31" name="TextBox 30">
            <a:extLst>
              <a:ext uri="{FF2B5EF4-FFF2-40B4-BE49-F238E27FC236}">
                <a16:creationId xmlns:a16="http://schemas.microsoft.com/office/drawing/2014/main" id="{D576BF55-E523-4528-8F9C-2217C858D059}"/>
              </a:ext>
            </a:extLst>
          </p:cNvPr>
          <p:cNvSpPr txBox="1">
            <a:spLocks noChangeArrowheads="1"/>
          </p:cNvSpPr>
          <p:nvPr/>
        </p:nvSpPr>
        <p:spPr bwMode="auto">
          <a:xfrm>
            <a:off x="3532188" y="5401782"/>
            <a:ext cx="690562"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chemeClr val="tx1"/>
                </a:solidFill>
                <a:latin typeface="Segoe UI Semilight" panose="020B0402040204020203" pitchFamily="34" charset="0"/>
                <a:cs typeface="Segoe UI Semilight" panose="020B0402040204020203" pitchFamily="34" charset="0"/>
              </a:rPr>
              <a:t>be</a:t>
            </a:r>
          </a:p>
        </p:txBody>
      </p:sp>
      <p:sp>
        <p:nvSpPr>
          <p:cNvPr id="32" name="TextBox 31">
            <a:extLst>
              <a:ext uri="{FF2B5EF4-FFF2-40B4-BE49-F238E27FC236}">
                <a16:creationId xmlns:a16="http://schemas.microsoft.com/office/drawing/2014/main" id="{F2525F5B-D5FB-4762-8281-0ED965333733}"/>
              </a:ext>
            </a:extLst>
          </p:cNvPr>
          <p:cNvSpPr txBox="1">
            <a:spLocks noChangeArrowheads="1"/>
          </p:cNvSpPr>
          <p:nvPr/>
        </p:nvSpPr>
        <p:spPr bwMode="auto">
          <a:xfrm>
            <a:off x="4227513" y="5401782"/>
            <a:ext cx="7753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chemeClr val="tx1"/>
                </a:solidFill>
                <a:latin typeface="Segoe UI Semilight" panose="020B0402040204020203" pitchFamily="34" charset="0"/>
                <a:cs typeface="Segoe UI Semilight" panose="020B0402040204020203" pitchFamily="34" charset="0"/>
              </a:rPr>
              <a:t>buses</a:t>
            </a:r>
          </a:p>
        </p:txBody>
      </p:sp>
      <p:sp>
        <p:nvSpPr>
          <p:cNvPr id="33" name="TextBox 32">
            <a:extLst>
              <a:ext uri="{FF2B5EF4-FFF2-40B4-BE49-F238E27FC236}">
                <a16:creationId xmlns:a16="http://schemas.microsoft.com/office/drawing/2014/main" id="{DA3FA38B-A80E-47A2-B447-FEE6ACE6461B}"/>
              </a:ext>
            </a:extLst>
          </p:cNvPr>
          <p:cNvSpPr txBox="1">
            <a:spLocks noChangeArrowheads="1"/>
          </p:cNvSpPr>
          <p:nvPr/>
        </p:nvSpPr>
        <p:spPr bwMode="auto">
          <a:xfrm>
            <a:off x="4921250" y="5401782"/>
            <a:ext cx="129889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chemeClr val="tx1"/>
                </a:solidFill>
                <a:latin typeface="Segoe UI Semilight" panose="020B0402040204020203" pitchFamily="34" charset="0"/>
                <a:cs typeface="Segoe UI Semilight" panose="020B0402040204020203" pitchFamily="34" charset="0"/>
              </a:rPr>
              <a:t>children</a:t>
            </a:r>
          </a:p>
        </p:txBody>
      </p:sp>
      <p:sp>
        <p:nvSpPr>
          <p:cNvPr id="35" name="TextBox 34">
            <a:extLst>
              <a:ext uri="{FF2B5EF4-FFF2-40B4-BE49-F238E27FC236}">
                <a16:creationId xmlns:a16="http://schemas.microsoft.com/office/drawing/2014/main" id="{02484589-B5C3-4EC5-85C7-C131721741B2}"/>
              </a:ext>
            </a:extLst>
          </p:cNvPr>
          <p:cNvSpPr txBox="1">
            <a:spLocks noChangeArrowheads="1"/>
          </p:cNvSpPr>
          <p:nvPr/>
        </p:nvSpPr>
        <p:spPr bwMode="auto">
          <a:xfrm>
            <a:off x="6220145" y="5401782"/>
            <a:ext cx="77914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chemeClr val="tx1"/>
                </a:solidFill>
                <a:latin typeface="Segoe UI Semilight" panose="020B0402040204020203" pitchFamily="34" charset="0"/>
                <a:cs typeface="Segoe UI Semilight" panose="020B0402040204020203" pitchFamily="34" charset="0"/>
              </a:rPr>
              <a:t>come</a:t>
            </a:r>
          </a:p>
        </p:txBody>
      </p:sp>
      <p:sp>
        <p:nvSpPr>
          <p:cNvPr id="36" name="TextBox 35">
            <a:extLst>
              <a:ext uri="{FF2B5EF4-FFF2-40B4-BE49-F238E27FC236}">
                <a16:creationId xmlns:a16="http://schemas.microsoft.com/office/drawing/2014/main" id="{B23078AF-5083-48D1-9C27-4B527ABA07EA}"/>
              </a:ext>
            </a:extLst>
          </p:cNvPr>
          <p:cNvSpPr txBox="1">
            <a:spLocks noChangeArrowheads="1"/>
          </p:cNvSpPr>
          <p:nvPr/>
        </p:nvSpPr>
        <p:spPr bwMode="auto">
          <a:xfrm>
            <a:off x="7004050" y="5401782"/>
            <a:ext cx="69056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chemeClr val="tx1"/>
                </a:solidFill>
                <a:latin typeface="Segoe UI Semilight" panose="020B0402040204020203" pitchFamily="34" charset="0"/>
                <a:cs typeface="Segoe UI Semilight" panose="020B0402040204020203" pitchFamily="34" charset="0"/>
              </a:rPr>
              <a:t>do</a:t>
            </a:r>
          </a:p>
        </p:txBody>
      </p:sp>
      <p:sp>
        <p:nvSpPr>
          <p:cNvPr id="37" name="TextBox 36">
            <a:extLst>
              <a:ext uri="{FF2B5EF4-FFF2-40B4-BE49-F238E27FC236}">
                <a16:creationId xmlns:a16="http://schemas.microsoft.com/office/drawing/2014/main" id="{EFE14B6A-516A-4F7F-9065-34CB073CD4DC}"/>
              </a:ext>
            </a:extLst>
          </p:cNvPr>
          <p:cNvSpPr txBox="1">
            <a:spLocks noChangeArrowheads="1"/>
          </p:cNvSpPr>
          <p:nvPr/>
        </p:nvSpPr>
        <p:spPr bwMode="auto">
          <a:xfrm>
            <a:off x="7697788" y="5401782"/>
            <a:ext cx="690562"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chemeClr val="tx1"/>
                </a:solidFill>
                <a:latin typeface="Segoe UI Semilight" panose="020B0402040204020203" pitchFamily="34" charset="0"/>
                <a:cs typeface="Segoe UI Semilight" panose="020B0402040204020203" pitchFamily="34" charset="0"/>
              </a:rPr>
              <a:t>have</a:t>
            </a:r>
          </a:p>
        </p:txBody>
      </p:sp>
      <p:sp>
        <p:nvSpPr>
          <p:cNvPr id="38" name="TextBox 37">
            <a:extLst>
              <a:ext uri="{FF2B5EF4-FFF2-40B4-BE49-F238E27FC236}">
                <a16:creationId xmlns:a16="http://schemas.microsoft.com/office/drawing/2014/main" id="{475E316F-24E6-443B-B362-8C91109BE46F}"/>
              </a:ext>
            </a:extLst>
          </p:cNvPr>
          <p:cNvSpPr txBox="1">
            <a:spLocks noChangeArrowheads="1"/>
          </p:cNvSpPr>
          <p:nvPr/>
        </p:nvSpPr>
        <p:spPr bwMode="auto">
          <a:xfrm>
            <a:off x="751840" y="5730395"/>
            <a:ext cx="69056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chemeClr val="tx1"/>
                </a:solidFill>
                <a:latin typeface="Segoe UI Semilight" panose="020B0402040204020203" pitchFamily="34" charset="0"/>
                <a:cs typeface="Segoe UI Semilight" panose="020B0402040204020203" pitchFamily="34" charset="0"/>
              </a:rPr>
              <a:t>he</a:t>
            </a:r>
          </a:p>
        </p:txBody>
      </p:sp>
      <p:sp>
        <p:nvSpPr>
          <p:cNvPr id="39" name="TextBox 38">
            <a:extLst>
              <a:ext uri="{FF2B5EF4-FFF2-40B4-BE49-F238E27FC236}">
                <a16:creationId xmlns:a16="http://schemas.microsoft.com/office/drawing/2014/main" id="{832B5065-B55A-4575-ACCE-22BFB6CC07AB}"/>
              </a:ext>
            </a:extLst>
          </p:cNvPr>
          <p:cNvSpPr txBox="1">
            <a:spLocks noChangeArrowheads="1"/>
          </p:cNvSpPr>
          <p:nvPr/>
        </p:nvSpPr>
        <p:spPr bwMode="auto">
          <a:xfrm>
            <a:off x="1445578" y="5730395"/>
            <a:ext cx="690562"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chemeClr val="tx1"/>
                </a:solidFill>
                <a:latin typeface="Segoe UI Semilight" panose="020B0402040204020203" pitchFamily="34" charset="0"/>
                <a:cs typeface="Segoe UI Semilight" panose="020B0402040204020203" pitchFamily="34" charset="0"/>
              </a:rPr>
              <a:t>her</a:t>
            </a:r>
          </a:p>
        </p:txBody>
      </p:sp>
      <p:sp>
        <p:nvSpPr>
          <p:cNvPr id="40" name="TextBox 39">
            <a:extLst>
              <a:ext uri="{FF2B5EF4-FFF2-40B4-BE49-F238E27FC236}">
                <a16:creationId xmlns:a16="http://schemas.microsoft.com/office/drawing/2014/main" id="{1C31579C-8F86-48E9-B4E9-BD828014408E}"/>
              </a:ext>
            </a:extLst>
          </p:cNvPr>
          <p:cNvSpPr txBox="1">
            <a:spLocks noChangeArrowheads="1"/>
          </p:cNvSpPr>
          <p:nvPr/>
        </p:nvSpPr>
        <p:spPr bwMode="auto">
          <a:xfrm>
            <a:off x="2140903" y="5730395"/>
            <a:ext cx="6889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chemeClr val="tx1"/>
                </a:solidFill>
                <a:latin typeface="Segoe UI Semilight" panose="020B0402040204020203" pitchFamily="34" charset="0"/>
                <a:cs typeface="Segoe UI Semilight" panose="020B0402040204020203" pitchFamily="34" charset="0"/>
              </a:rPr>
              <a:t>his</a:t>
            </a:r>
          </a:p>
        </p:txBody>
      </p:sp>
      <p:sp>
        <p:nvSpPr>
          <p:cNvPr id="41" name="TextBox 40">
            <a:extLst>
              <a:ext uri="{FF2B5EF4-FFF2-40B4-BE49-F238E27FC236}">
                <a16:creationId xmlns:a16="http://schemas.microsoft.com/office/drawing/2014/main" id="{6D4B0D05-C768-4CBA-B88F-4D4F64ADB4C2}"/>
              </a:ext>
            </a:extLst>
          </p:cNvPr>
          <p:cNvSpPr txBox="1">
            <a:spLocks noChangeArrowheads="1"/>
          </p:cNvSpPr>
          <p:nvPr/>
        </p:nvSpPr>
        <p:spPr bwMode="auto">
          <a:xfrm>
            <a:off x="2834640" y="5730395"/>
            <a:ext cx="69056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chemeClr val="tx1"/>
                </a:solidFill>
                <a:latin typeface="Segoe UI Semilight" panose="020B0402040204020203" pitchFamily="34" charset="0"/>
                <a:cs typeface="Segoe UI Semilight" panose="020B0402040204020203" pitchFamily="34" charset="0"/>
              </a:rPr>
              <a:t>like</a:t>
            </a:r>
          </a:p>
        </p:txBody>
      </p:sp>
      <p:sp>
        <p:nvSpPr>
          <p:cNvPr id="42" name="TextBox 41">
            <a:extLst>
              <a:ext uri="{FF2B5EF4-FFF2-40B4-BE49-F238E27FC236}">
                <a16:creationId xmlns:a16="http://schemas.microsoft.com/office/drawing/2014/main" id="{F72ED10B-C58D-46C5-9C5D-1ADBDFBCEE62}"/>
              </a:ext>
            </a:extLst>
          </p:cNvPr>
          <p:cNvSpPr txBox="1">
            <a:spLocks noChangeArrowheads="1"/>
          </p:cNvSpPr>
          <p:nvPr/>
        </p:nvSpPr>
        <p:spPr bwMode="auto">
          <a:xfrm>
            <a:off x="3528378" y="5730395"/>
            <a:ext cx="690562"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chemeClr val="tx1"/>
                </a:solidFill>
                <a:latin typeface="Segoe UI Semilight" panose="020B0402040204020203" pitchFamily="34" charset="0"/>
                <a:cs typeface="Segoe UI Semilight" panose="020B0402040204020203" pitchFamily="34" charset="0"/>
              </a:rPr>
              <a:t>little</a:t>
            </a:r>
          </a:p>
        </p:txBody>
      </p:sp>
      <p:sp>
        <p:nvSpPr>
          <p:cNvPr id="43" name="TextBox 42">
            <a:extLst>
              <a:ext uri="{FF2B5EF4-FFF2-40B4-BE49-F238E27FC236}">
                <a16:creationId xmlns:a16="http://schemas.microsoft.com/office/drawing/2014/main" id="{FEADC649-6CF6-4B73-971C-226DAF28F592}"/>
              </a:ext>
            </a:extLst>
          </p:cNvPr>
          <p:cNvSpPr txBox="1">
            <a:spLocks noChangeArrowheads="1"/>
          </p:cNvSpPr>
          <p:nvPr/>
        </p:nvSpPr>
        <p:spPr bwMode="auto">
          <a:xfrm>
            <a:off x="4223703" y="5730395"/>
            <a:ext cx="6889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chemeClr val="tx1"/>
                </a:solidFill>
                <a:latin typeface="Segoe UI Semilight" panose="020B0402040204020203" pitchFamily="34" charset="0"/>
                <a:cs typeface="Segoe UI Semilight" panose="020B0402040204020203" pitchFamily="34" charset="0"/>
              </a:rPr>
              <a:t>love</a:t>
            </a:r>
          </a:p>
        </p:txBody>
      </p:sp>
      <p:sp>
        <p:nvSpPr>
          <p:cNvPr id="44" name="TextBox 43">
            <a:extLst>
              <a:ext uri="{FF2B5EF4-FFF2-40B4-BE49-F238E27FC236}">
                <a16:creationId xmlns:a16="http://schemas.microsoft.com/office/drawing/2014/main" id="{623CD870-8515-4FA3-A5CF-D03F8D6FFF30}"/>
              </a:ext>
            </a:extLst>
          </p:cNvPr>
          <p:cNvSpPr txBox="1">
            <a:spLocks noChangeArrowheads="1"/>
          </p:cNvSpPr>
          <p:nvPr/>
        </p:nvSpPr>
        <p:spPr bwMode="auto">
          <a:xfrm>
            <a:off x="4917440" y="5730395"/>
            <a:ext cx="69056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chemeClr val="tx1"/>
                </a:solidFill>
                <a:latin typeface="Segoe UI Semilight" panose="020B0402040204020203" pitchFamily="34" charset="0"/>
                <a:cs typeface="Segoe UI Semilight" panose="020B0402040204020203" pitchFamily="34" charset="0"/>
              </a:rPr>
              <a:t>me</a:t>
            </a:r>
          </a:p>
        </p:txBody>
      </p:sp>
      <p:sp>
        <p:nvSpPr>
          <p:cNvPr id="45" name="TextBox 44">
            <a:extLst>
              <a:ext uri="{FF2B5EF4-FFF2-40B4-BE49-F238E27FC236}">
                <a16:creationId xmlns:a16="http://schemas.microsoft.com/office/drawing/2014/main" id="{6A31D5A0-9BDE-4FE2-99D3-7F7651899EA3}"/>
              </a:ext>
            </a:extLst>
          </p:cNvPr>
          <p:cNvSpPr txBox="1">
            <a:spLocks noChangeArrowheads="1"/>
          </p:cNvSpPr>
          <p:nvPr/>
        </p:nvSpPr>
        <p:spPr bwMode="auto">
          <a:xfrm>
            <a:off x="5611178" y="5730395"/>
            <a:ext cx="690562"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chemeClr val="tx1"/>
                </a:solidFill>
                <a:latin typeface="Segoe UI Semilight" panose="020B0402040204020203" pitchFamily="34" charset="0"/>
                <a:cs typeface="Segoe UI Semilight" panose="020B0402040204020203" pitchFamily="34" charset="0"/>
              </a:rPr>
              <a:t>one</a:t>
            </a:r>
          </a:p>
        </p:txBody>
      </p:sp>
      <p:sp>
        <p:nvSpPr>
          <p:cNvPr id="46" name="TextBox 45">
            <a:extLst>
              <a:ext uri="{FF2B5EF4-FFF2-40B4-BE49-F238E27FC236}">
                <a16:creationId xmlns:a16="http://schemas.microsoft.com/office/drawing/2014/main" id="{85EFDDBF-D9AC-4550-8816-C4AF26583449}"/>
              </a:ext>
            </a:extLst>
          </p:cNvPr>
          <p:cNvSpPr txBox="1">
            <a:spLocks noChangeArrowheads="1"/>
          </p:cNvSpPr>
          <p:nvPr/>
        </p:nvSpPr>
        <p:spPr bwMode="auto">
          <a:xfrm>
            <a:off x="6306503" y="5730395"/>
            <a:ext cx="6889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chemeClr val="tx1"/>
                </a:solidFill>
                <a:latin typeface="Segoe UI Semilight" panose="020B0402040204020203" pitchFamily="34" charset="0"/>
                <a:cs typeface="Segoe UI Semilight" panose="020B0402040204020203" pitchFamily="34" charset="0"/>
              </a:rPr>
              <a:t>out</a:t>
            </a:r>
          </a:p>
        </p:txBody>
      </p:sp>
      <p:sp>
        <p:nvSpPr>
          <p:cNvPr id="47" name="TextBox 46">
            <a:extLst>
              <a:ext uri="{FF2B5EF4-FFF2-40B4-BE49-F238E27FC236}">
                <a16:creationId xmlns:a16="http://schemas.microsoft.com/office/drawing/2014/main" id="{E0A322D8-BB20-4A55-8A3A-C8BB8155F518}"/>
              </a:ext>
            </a:extLst>
          </p:cNvPr>
          <p:cNvSpPr txBox="1">
            <a:spLocks noChangeArrowheads="1"/>
          </p:cNvSpPr>
          <p:nvPr/>
        </p:nvSpPr>
        <p:spPr bwMode="auto">
          <a:xfrm>
            <a:off x="7000240" y="5730395"/>
            <a:ext cx="69056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chemeClr val="tx1"/>
                </a:solidFill>
                <a:latin typeface="Segoe UI Semilight" panose="020B0402040204020203" pitchFamily="34" charset="0"/>
                <a:cs typeface="Segoe UI Semilight" panose="020B0402040204020203" pitchFamily="34" charset="0"/>
              </a:rPr>
              <a:t>push</a:t>
            </a:r>
          </a:p>
        </p:txBody>
      </p:sp>
      <p:sp>
        <p:nvSpPr>
          <p:cNvPr id="48" name="TextBox 47">
            <a:extLst>
              <a:ext uri="{FF2B5EF4-FFF2-40B4-BE49-F238E27FC236}">
                <a16:creationId xmlns:a16="http://schemas.microsoft.com/office/drawing/2014/main" id="{AF251D88-9097-447A-887A-8093F352421C}"/>
              </a:ext>
            </a:extLst>
          </p:cNvPr>
          <p:cNvSpPr txBox="1">
            <a:spLocks noChangeArrowheads="1"/>
          </p:cNvSpPr>
          <p:nvPr/>
        </p:nvSpPr>
        <p:spPr bwMode="auto">
          <a:xfrm>
            <a:off x="7693978" y="5730395"/>
            <a:ext cx="690562"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chemeClr val="tx1"/>
                </a:solidFill>
                <a:latin typeface="Segoe UI Semilight" panose="020B0402040204020203" pitchFamily="34" charset="0"/>
                <a:cs typeface="Segoe UI Semilight" panose="020B0402040204020203" pitchFamily="34" charset="0"/>
              </a:rPr>
              <a:t>said</a:t>
            </a:r>
          </a:p>
        </p:txBody>
      </p:sp>
      <p:sp>
        <p:nvSpPr>
          <p:cNvPr id="49" name="TextBox 48">
            <a:extLst>
              <a:ext uri="{FF2B5EF4-FFF2-40B4-BE49-F238E27FC236}">
                <a16:creationId xmlns:a16="http://schemas.microsoft.com/office/drawing/2014/main" id="{10F1639B-9AB2-4BB8-993B-E08E5A41F7A6}"/>
              </a:ext>
            </a:extLst>
          </p:cNvPr>
          <p:cNvSpPr txBox="1">
            <a:spLocks noChangeArrowheads="1"/>
          </p:cNvSpPr>
          <p:nvPr/>
        </p:nvSpPr>
        <p:spPr bwMode="auto">
          <a:xfrm>
            <a:off x="748030" y="6081822"/>
            <a:ext cx="69056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chemeClr val="tx1"/>
                </a:solidFill>
                <a:latin typeface="Segoe UI Semilight" panose="020B0402040204020203" pitchFamily="34" charset="0"/>
                <a:cs typeface="Segoe UI Semilight" panose="020B0402040204020203" pitchFamily="34" charset="0"/>
              </a:rPr>
              <a:t>she</a:t>
            </a:r>
          </a:p>
        </p:txBody>
      </p:sp>
      <p:sp>
        <p:nvSpPr>
          <p:cNvPr id="50" name="TextBox 49">
            <a:extLst>
              <a:ext uri="{FF2B5EF4-FFF2-40B4-BE49-F238E27FC236}">
                <a16:creationId xmlns:a16="http://schemas.microsoft.com/office/drawing/2014/main" id="{FF4D68EB-17F0-4304-96DF-20DDB35EFC9B}"/>
              </a:ext>
            </a:extLst>
          </p:cNvPr>
          <p:cNvSpPr txBox="1">
            <a:spLocks noChangeArrowheads="1"/>
          </p:cNvSpPr>
          <p:nvPr/>
        </p:nvSpPr>
        <p:spPr bwMode="auto">
          <a:xfrm>
            <a:off x="1441768" y="6081822"/>
            <a:ext cx="690562"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chemeClr val="tx1"/>
                </a:solidFill>
                <a:latin typeface="Segoe UI Semilight" panose="020B0402040204020203" pitchFamily="34" charset="0"/>
                <a:cs typeface="Segoe UI Semilight" panose="020B0402040204020203" pitchFamily="34" charset="0"/>
              </a:rPr>
              <a:t>so</a:t>
            </a:r>
          </a:p>
        </p:txBody>
      </p:sp>
      <p:sp>
        <p:nvSpPr>
          <p:cNvPr id="51" name="TextBox 50">
            <a:extLst>
              <a:ext uri="{FF2B5EF4-FFF2-40B4-BE49-F238E27FC236}">
                <a16:creationId xmlns:a16="http://schemas.microsoft.com/office/drawing/2014/main" id="{F9C500AC-EE9D-4748-98C2-A933DC315DE3}"/>
              </a:ext>
            </a:extLst>
          </p:cNvPr>
          <p:cNvSpPr txBox="1">
            <a:spLocks noChangeArrowheads="1"/>
          </p:cNvSpPr>
          <p:nvPr/>
        </p:nvSpPr>
        <p:spPr bwMode="auto">
          <a:xfrm>
            <a:off x="2137093" y="6081822"/>
            <a:ext cx="7753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chemeClr val="tx1"/>
                </a:solidFill>
                <a:latin typeface="Segoe UI Semilight" panose="020B0402040204020203" pitchFamily="34" charset="0"/>
                <a:cs typeface="Segoe UI Semilight" panose="020B0402040204020203" pitchFamily="34" charset="0"/>
              </a:rPr>
              <a:t>some</a:t>
            </a:r>
          </a:p>
        </p:txBody>
      </p:sp>
      <p:sp>
        <p:nvSpPr>
          <p:cNvPr id="52" name="TextBox 51">
            <a:extLst>
              <a:ext uri="{FF2B5EF4-FFF2-40B4-BE49-F238E27FC236}">
                <a16:creationId xmlns:a16="http://schemas.microsoft.com/office/drawing/2014/main" id="{1AE33931-4512-473A-8392-61307C9739B9}"/>
              </a:ext>
            </a:extLst>
          </p:cNvPr>
          <p:cNvSpPr txBox="1">
            <a:spLocks noChangeArrowheads="1"/>
          </p:cNvSpPr>
          <p:nvPr/>
        </p:nvSpPr>
        <p:spPr bwMode="auto">
          <a:xfrm>
            <a:off x="2830830" y="6081822"/>
            <a:ext cx="69056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chemeClr val="tx1"/>
                </a:solidFill>
                <a:latin typeface="Segoe UI Semilight" panose="020B0402040204020203" pitchFamily="34" charset="0"/>
                <a:cs typeface="Segoe UI Semilight" panose="020B0402040204020203" pitchFamily="34" charset="0"/>
              </a:rPr>
              <a:t>tall</a:t>
            </a:r>
          </a:p>
        </p:txBody>
      </p:sp>
      <p:sp>
        <p:nvSpPr>
          <p:cNvPr id="53" name="TextBox 52">
            <a:extLst>
              <a:ext uri="{FF2B5EF4-FFF2-40B4-BE49-F238E27FC236}">
                <a16:creationId xmlns:a16="http://schemas.microsoft.com/office/drawing/2014/main" id="{6AD60E59-FFDA-4765-8B90-758CA497E1FE}"/>
              </a:ext>
            </a:extLst>
          </p:cNvPr>
          <p:cNvSpPr txBox="1">
            <a:spLocks noChangeArrowheads="1"/>
          </p:cNvSpPr>
          <p:nvPr/>
        </p:nvSpPr>
        <p:spPr bwMode="auto">
          <a:xfrm>
            <a:off x="3524568" y="6081822"/>
            <a:ext cx="77692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chemeClr val="tx1"/>
                </a:solidFill>
                <a:latin typeface="Segoe UI Semilight" panose="020B0402040204020203" pitchFamily="34" charset="0"/>
                <a:cs typeface="Segoe UI Semilight" panose="020B0402040204020203" pitchFamily="34" charset="0"/>
              </a:rPr>
              <a:t>there</a:t>
            </a:r>
          </a:p>
        </p:txBody>
      </p:sp>
      <p:sp>
        <p:nvSpPr>
          <p:cNvPr id="54" name="TextBox 53">
            <a:extLst>
              <a:ext uri="{FF2B5EF4-FFF2-40B4-BE49-F238E27FC236}">
                <a16:creationId xmlns:a16="http://schemas.microsoft.com/office/drawing/2014/main" id="{5AFE7B1B-2824-4919-8FC1-DDE812F94644}"/>
              </a:ext>
            </a:extLst>
          </p:cNvPr>
          <p:cNvSpPr txBox="1">
            <a:spLocks noChangeArrowheads="1"/>
          </p:cNvSpPr>
          <p:nvPr/>
        </p:nvSpPr>
        <p:spPr bwMode="auto">
          <a:xfrm>
            <a:off x="4219893" y="6081822"/>
            <a:ext cx="6889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chemeClr val="tx1"/>
                </a:solidFill>
                <a:latin typeface="Segoe UI Semilight" panose="020B0402040204020203" pitchFamily="34" charset="0"/>
                <a:cs typeface="Segoe UI Semilight" panose="020B0402040204020203" pitchFamily="34" charset="0"/>
              </a:rPr>
              <a:t>they</a:t>
            </a:r>
          </a:p>
        </p:txBody>
      </p:sp>
      <p:sp>
        <p:nvSpPr>
          <p:cNvPr id="55" name="TextBox 54">
            <a:extLst>
              <a:ext uri="{FF2B5EF4-FFF2-40B4-BE49-F238E27FC236}">
                <a16:creationId xmlns:a16="http://schemas.microsoft.com/office/drawing/2014/main" id="{8A5C16D5-0D95-4164-B810-A2817D5DD1D1}"/>
              </a:ext>
            </a:extLst>
          </p:cNvPr>
          <p:cNvSpPr txBox="1">
            <a:spLocks noChangeArrowheads="1"/>
          </p:cNvSpPr>
          <p:nvPr/>
        </p:nvSpPr>
        <p:spPr bwMode="auto">
          <a:xfrm>
            <a:off x="4913630" y="6081822"/>
            <a:ext cx="69056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chemeClr val="tx1"/>
                </a:solidFill>
                <a:latin typeface="Segoe UI Semilight" panose="020B0402040204020203" pitchFamily="34" charset="0"/>
                <a:cs typeface="Segoe UI Semilight" panose="020B0402040204020203" pitchFamily="34" charset="0"/>
              </a:rPr>
              <a:t>was</a:t>
            </a:r>
          </a:p>
        </p:txBody>
      </p:sp>
      <p:sp>
        <p:nvSpPr>
          <p:cNvPr id="56" name="TextBox 55">
            <a:extLst>
              <a:ext uri="{FF2B5EF4-FFF2-40B4-BE49-F238E27FC236}">
                <a16:creationId xmlns:a16="http://schemas.microsoft.com/office/drawing/2014/main" id="{65D12CF9-6FB2-4BB5-9E74-7DFEA92F57A6}"/>
              </a:ext>
            </a:extLst>
          </p:cNvPr>
          <p:cNvSpPr txBox="1">
            <a:spLocks noChangeArrowheads="1"/>
          </p:cNvSpPr>
          <p:nvPr/>
        </p:nvSpPr>
        <p:spPr bwMode="auto">
          <a:xfrm>
            <a:off x="5607368" y="6081822"/>
            <a:ext cx="690562"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chemeClr val="tx1"/>
                </a:solidFill>
                <a:latin typeface="Segoe UI Semilight" panose="020B0402040204020203" pitchFamily="34" charset="0"/>
                <a:cs typeface="Segoe UI Semilight" panose="020B0402040204020203" pitchFamily="34" charset="0"/>
              </a:rPr>
              <a:t>we</a:t>
            </a:r>
          </a:p>
        </p:txBody>
      </p:sp>
      <p:sp>
        <p:nvSpPr>
          <p:cNvPr id="57" name="TextBox 56">
            <a:extLst>
              <a:ext uri="{FF2B5EF4-FFF2-40B4-BE49-F238E27FC236}">
                <a16:creationId xmlns:a16="http://schemas.microsoft.com/office/drawing/2014/main" id="{19261171-6D77-4D1F-B635-F2E2CB89CFB6}"/>
              </a:ext>
            </a:extLst>
          </p:cNvPr>
          <p:cNvSpPr txBox="1">
            <a:spLocks noChangeArrowheads="1"/>
          </p:cNvSpPr>
          <p:nvPr/>
        </p:nvSpPr>
        <p:spPr bwMode="auto">
          <a:xfrm>
            <a:off x="6302693" y="6081822"/>
            <a:ext cx="6889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chemeClr val="tx1"/>
                </a:solidFill>
                <a:latin typeface="Segoe UI Semilight" panose="020B0402040204020203" pitchFamily="34" charset="0"/>
                <a:cs typeface="Segoe UI Semilight" panose="020B0402040204020203" pitchFamily="34" charset="0"/>
              </a:rPr>
              <a:t>were</a:t>
            </a:r>
          </a:p>
        </p:txBody>
      </p:sp>
      <p:sp>
        <p:nvSpPr>
          <p:cNvPr id="58" name="TextBox 57">
            <a:extLst>
              <a:ext uri="{FF2B5EF4-FFF2-40B4-BE49-F238E27FC236}">
                <a16:creationId xmlns:a16="http://schemas.microsoft.com/office/drawing/2014/main" id="{6B63BDD1-270E-4BC2-9A2B-254C64DABBB7}"/>
              </a:ext>
            </a:extLst>
          </p:cNvPr>
          <p:cNvSpPr txBox="1">
            <a:spLocks noChangeArrowheads="1"/>
          </p:cNvSpPr>
          <p:nvPr/>
        </p:nvSpPr>
        <p:spPr bwMode="auto">
          <a:xfrm>
            <a:off x="6996430" y="6081822"/>
            <a:ext cx="7753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chemeClr val="tx1"/>
                </a:solidFill>
                <a:latin typeface="Segoe UI Semilight" panose="020B0402040204020203" pitchFamily="34" charset="0"/>
                <a:cs typeface="Segoe UI Semilight" panose="020B0402040204020203" pitchFamily="34" charset="0"/>
              </a:rPr>
              <a:t>when</a:t>
            </a:r>
          </a:p>
        </p:txBody>
      </p:sp>
      <p:sp>
        <p:nvSpPr>
          <p:cNvPr id="59" name="TextBox 58">
            <a:extLst>
              <a:ext uri="{FF2B5EF4-FFF2-40B4-BE49-F238E27FC236}">
                <a16:creationId xmlns:a16="http://schemas.microsoft.com/office/drawing/2014/main" id="{4781BD56-26C0-49E4-B2A9-0239D6D16B5D}"/>
              </a:ext>
            </a:extLst>
          </p:cNvPr>
          <p:cNvSpPr txBox="1">
            <a:spLocks noChangeArrowheads="1"/>
          </p:cNvSpPr>
          <p:nvPr/>
        </p:nvSpPr>
        <p:spPr bwMode="auto">
          <a:xfrm>
            <a:off x="7690168" y="6081822"/>
            <a:ext cx="690562"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chemeClr val="tx1"/>
                </a:solidFill>
                <a:latin typeface="Segoe UI Semilight" panose="020B0402040204020203" pitchFamily="34" charset="0"/>
                <a:cs typeface="Segoe UI Semilight" panose="020B0402040204020203" pitchFamily="34" charset="0"/>
              </a:rPr>
              <a:t>what</a:t>
            </a:r>
          </a:p>
        </p:txBody>
      </p:sp>
    </p:spTree>
    <p:extLst>
      <p:ext uri="{BB962C8B-B14F-4D97-AF65-F5344CB8AC3E}">
        <p14:creationId xmlns:p14="http://schemas.microsoft.com/office/powerpoint/2010/main" val="4813331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fade">
                                      <p:cBhvr>
                                        <p:cTn id="11" dur="500"/>
                                        <p:tgtEl>
                                          <p:spTgt spid="18"/>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9"/>
                                        </p:tgtEl>
                                        <p:attrNameLst>
                                          <p:attrName>style.visibility</p:attrName>
                                        </p:attrNameLst>
                                      </p:cBhvr>
                                      <p:to>
                                        <p:strVal val="visible"/>
                                      </p:to>
                                    </p:set>
                                    <p:animEffect transition="in" filter="fade">
                                      <p:cBhvr>
                                        <p:cTn id="15" dur="500"/>
                                        <p:tgtEl>
                                          <p:spTgt spid="19"/>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20"/>
                                        </p:tgtEl>
                                        <p:attrNameLst>
                                          <p:attrName>style.visibility</p:attrName>
                                        </p:attrNameLst>
                                      </p:cBhvr>
                                      <p:to>
                                        <p:strVal val="visible"/>
                                      </p:to>
                                    </p:set>
                                    <p:animEffect transition="in" filter="fade">
                                      <p:cBhvr>
                                        <p:cTn id="19" dur="500"/>
                                        <p:tgtEl>
                                          <p:spTgt spid="20"/>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21"/>
                                        </p:tgtEl>
                                        <p:attrNameLst>
                                          <p:attrName>style.visibility</p:attrName>
                                        </p:attrNameLst>
                                      </p:cBhvr>
                                      <p:to>
                                        <p:strVal val="visible"/>
                                      </p:to>
                                    </p:set>
                                    <p:animEffect transition="in" filter="fade">
                                      <p:cBhvr>
                                        <p:cTn id="23" dur="500"/>
                                        <p:tgtEl>
                                          <p:spTgt spid="21"/>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fade">
                                      <p:cBhvr>
                                        <p:cTn id="27" dur="500"/>
                                        <p:tgtEl>
                                          <p:spTgt spid="22"/>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23"/>
                                        </p:tgtEl>
                                        <p:attrNameLst>
                                          <p:attrName>style.visibility</p:attrName>
                                        </p:attrNameLst>
                                      </p:cBhvr>
                                      <p:to>
                                        <p:strVal val="visible"/>
                                      </p:to>
                                    </p:set>
                                    <p:animEffect transition="in" filter="fade">
                                      <p:cBhvr>
                                        <p:cTn id="31" dur="500"/>
                                        <p:tgtEl>
                                          <p:spTgt spid="23"/>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24"/>
                                        </p:tgtEl>
                                        <p:attrNameLst>
                                          <p:attrName>style.visibility</p:attrName>
                                        </p:attrNameLst>
                                      </p:cBhvr>
                                      <p:to>
                                        <p:strVal val="visible"/>
                                      </p:to>
                                    </p:set>
                                    <p:animEffect transition="in" filter="fade">
                                      <p:cBhvr>
                                        <p:cTn id="36" dur="500"/>
                                        <p:tgtEl>
                                          <p:spTgt spid="24"/>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25"/>
                                        </p:tgtEl>
                                        <p:attrNameLst>
                                          <p:attrName>style.visibility</p:attrName>
                                        </p:attrNameLst>
                                      </p:cBhvr>
                                      <p:to>
                                        <p:strVal val="visible"/>
                                      </p:to>
                                    </p:set>
                                    <p:animEffect transition="in" filter="fade">
                                      <p:cBhvr>
                                        <p:cTn id="41" dur="500"/>
                                        <p:tgtEl>
                                          <p:spTgt spid="25"/>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26"/>
                                        </p:tgtEl>
                                        <p:attrNameLst>
                                          <p:attrName>style.visibility</p:attrName>
                                        </p:attrNameLst>
                                      </p:cBhvr>
                                      <p:to>
                                        <p:strVal val="visible"/>
                                      </p:to>
                                    </p:set>
                                    <p:animEffect transition="in" filter="fade">
                                      <p:cBhvr>
                                        <p:cTn id="44" dur="500"/>
                                        <p:tgtEl>
                                          <p:spTgt spid="26"/>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grpId="0" nodeType="clickEffect">
                                  <p:stCondLst>
                                    <p:cond delay="0"/>
                                  </p:stCondLst>
                                  <p:childTnLst>
                                    <p:set>
                                      <p:cBhvr>
                                        <p:cTn id="48" dur="1" fill="hold">
                                          <p:stCondLst>
                                            <p:cond delay="0"/>
                                          </p:stCondLst>
                                        </p:cTn>
                                        <p:tgtEl>
                                          <p:spTgt spid="27"/>
                                        </p:tgtEl>
                                        <p:attrNameLst>
                                          <p:attrName>style.visibility</p:attrName>
                                        </p:attrNameLst>
                                      </p:cBhvr>
                                      <p:to>
                                        <p:strVal val="visible"/>
                                      </p:to>
                                    </p:set>
                                    <p:animEffect transition="in" filter="fade">
                                      <p:cBhvr>
                                        <p:cTn id="49" dur="500"/>
                                        <p:tgtEl>
                                          <p:spTgt spid="27"/>
                                        </p:tgtEl>
                                      </p:cBhvr>
                                    </p:animEffect>
                                  </p:childTnLst>
                                </p:cTn>
                              </p:par>
                            </p:childTnLst>
                          </p:cTn>
                        </p:par>
                        <p:par>
                          <p:cTn id="50" fill="hold">
                            <p:stCondLst>
                              <p:cond delay="500"/>
                            </p:stCondLst>
                            <p:childTnLst>
                              <p:par>
                                <p:cTn id="51" presetID="10" presetClass="entr" presetSubtype="0" fill="hold" grpId="0" nodeType="afterEffect">
                                  <p:stCondLst>
                                    <p:cond delay="0"/>
                                  </p:stCondLst>
                                  <p:childTnLst>
                                    <p:set>
                                      <p:cBhvr>
                                        <p:cTn id="52" dur="1" fill="hold">
                                          <p:stCondLst>
                                            <p:cond delay="0"/>
                                          </p:stCondLst>
                                        </p:cTn>
                                        <p:tgtEl>
                                          <p:spTgt spid="28"/>
                                        </p:tgtEl>
                                        <p:attrNameLst>
                                          <p:attrName>style.visibility</p:attrName>
                                        </p:attrNameLst>
                                      </p:cBhvr>
                                      <p:to>
                                        <p:strVal val="visible"/>
                                      </p:to>
                                    </p:set>
                                    <p:animEffect transition="in" filter="fade">
                                      <p:cBhvr>
                                        <p:cTn id="53" dur="500"/>
                                        <p:tgtEl>
                                          <p:spTgt spid="28"/>
                                        </p:tgtEl>
                                      </p:cBhvr>
                                    </p:animEffect>
                                  </p:childTnLst>
                                </p:cTn>
                              </p:par>
                            </p:childTnLst>
                          </p:cTn>
                        </p:par>
                        <p:par>
                          <p:cTn id="54" fill="hold">
                            <p:stCondLst>
                              <p:cond delay="1000"/>
                            </p:stCondLst>
                            <p:childTnLst>
                              <p:par>
                                <p:cTn id="55" presetID="10" presetClass="entr" presetSubtype="0" fill="hold" grpId="0" nodeType="afterEffect">
                                  <p:stCondLst>
                                    <p:cond delay="0"/>
                                  </p:stCondLst>
                                  <p:childTnLst>
                                    <p:set>
                                      <p:cBhvr>
                                        <p:cTn id="56" dur="1" fill="hold">
                                          <p:stCondLst>
                                            <p:cond delay="0"/>
                                          </p:stCondLst>
                                        </p:cTn>
                                        <p:tgtEl>
                                          <p:spTgt spid="29"/>
                                        </p:tgtEl>
                                        <p:attrNameLst>
                                          <p:attrName>style.visibility</p:attrName>
                                        </p:attrNameLst>
                                      </p:cBhvr>
                                      <p:to>
                                        <p:strVal val="visible"/>
                                      </p:to>
                                    </p:set>
                                    <p:animEffect transition="in" filter="fade">
                                      <p:cBhvr>
                                        <p:cTn id="57" dur="500"/>
                                        <p:tgtEl>
                                          <p:spTgt spid="29"/>
                                        </p:tgtEl>
                                      </p:cBhvr>
                                    </p:animEffect>
                                  </p:childTnLst>
                                </p:cTn>
                              </p:par>
                            </p:childTnLst>
                          </p:cTn>
                        </p:par>
                        <p:par>
                          <p:cTn id="58" fill="hold">
                            <p:stCondLst>
                              <p:cond delay="1500"/>
                            </p:stCondLst>
                            <p:childTnLst>
                              <p:par>
                                <p:cTn id="59" presetID="10" presetClass="entr" presetSubtype="0" fill="hold" grpId="0" nodeType="afterEffect">
                                  <p:stCondLst>
                                    <p:cond delay="0"/>
                                  </p:stCondLst>
                                  <p:childTnLst>
                                    <p:set>
                                      <p:cBhvr>
                                        <p:cTn id="60" dur="1" fill="hold">
                                          <p:stCondLst>
                                            <p:cond delay="0"/>
                                          </p:stCondLst>
                                        </p:cTn>
                                        <p:tgtEl>
                                          <p:spTgt spid="30"/>
                                        </p:tgtEl>
                                        <p:attrNameLst>
                                          <p:attrName>style.visibility</p:attrName>
                                        </p:attrNameLst>
                                      </p:cBhvr>
                                      <p:to>
                                        <p:strVal val="visible"/>
                                      </p:to>
                                    </p:set>
                                    <p:animEffect transition="in" filter="fade">
                                      <p:cBhvr>
                                        <p:cTn id="61" dur="500"/>
                                        <p:tgtEl>
                                          <p:spTgt spid="30"/>
                                        </p:tgtEl>
                                      </p:cBhvr>
                                    </p:animEffect>
                                  </p:childTnLst>
                                </p:cTn>
                              </p:par>
                            </p:childTnLst>
                          </p:cTn>
                        </p:par>
                        <p:par>
                          <p:cTn id="62" fill="hold">
                            <p:stCondLst>
                              <p:cond delay="2000"/>
                            </p:stCondLst>
                            <p:childTnLst>
                              <p:par>
                                <p:cTn id="63" presetID="10" presetClass="entr" presetSubtype="0" fill="hold" grpId="0" nodeType="afterEffect">
                                  <p:stCondLst>
                                    <p:cond delay="0"/>
                                  </p:stCondLst>
                                  <p:childTnLst>
                                    <p:set>
                                      <p:cBhvr>
                                        <p:cTn id="64" dur="1" fill="hold">
                                          <p:stCondLst>
                                            <p:cond delay="0"/>
                                          </p:stCondLst>
                                        </p:cTn>
                                        <p:tgtEl>
                                          <p:spTgt spid="31"/>
                                        </p:tgtEl>
                                        <p:attrNameLst>
                                          <p:attrName>style.visibility</p:attrName>
                                        </p:attrNameLst>
                                      </p:cBhvr>
                                      <p:to>
                                        <p:strVal val="visible"/>
                                      </p:to>
                                    </p:set>
                                    <p:animEffect transition="in" filter="fade">
                                      <p:cBhvr>
                                        <p:cTn id="65" dur="500"/>
                                        <p:tgtEl>
                                          <p:spTgt spid="31"/>
                                        </p:tgtEl>
                                      </p:cBhvr>
                                    </p:animEffect>
                                  </p:childTnLst>
                                </p:cTn>
                              </p:par>
                            </p:childTnLst>
                          </p:cTn>
                        </p:par>
                        <p:par>
                          <p:cTn id="66" fill="hold">
                            <p:stCondLst>
                              <p:cond delay="2500"/>
                            </p:stCondLst>
                            <p:childTnLst>
                              <p:par>
                                <p:cTn id="67" presetID="10" presetClass="entr" presetSubtype="0" fill="hold" grpId="0" nodeType="afterEffect">
                                  <p:stCondLst>
                                    <p:cond delay="0"/>
                                  </p:stCondLst>
                                  <p:childTnLst>
                                    <p:set>
                                      <p:cBhvr>
                                        <p:cTn id="68" dur="1" fill="hold">
                                          <p:stCondLst>
                                            <p:cond delay="0"/>
                                          </p:stCondLst>
                                        </p:cTn>
                                        <p:tgtEl>
                                          <p:spTgt spid="32"/>
                                        </p:tgtEl>
                                        <p:attrNameLst>
                                          <p:attrName>style.visibility</p:attrName>
                                        </p:attrNameLst>
                                      </p:cBhvr>
                                      <p:to>
                                        <p:strVal val="visible"/>
                                      </p:to>
                                    </p:set>
                                    <p:animEffect transition="in" filter="fade">
                                      <p:cBhvr>
                                        <p:cTn id="69" dur="500"/>
                                        <p:tgtEl>
                                          <p:spTgt spid="32"/>
                                        </p:tgtEl>
                                      </p:cBhvr>
                                    </p:animEffect>
                                  </p:childTnLst>
                                </p:cTn>
                              </p:par>
                            </p:childTnLst>
                          </p:cTn>
                        </p:par>
                        <p:par>
                          <p:cTn id="70" fill="hold">
                            <p:stCondLst>
                              <p:cond delay="3000"/>
                            </p:stCondLst>
                            <p:childTnLst>
                              <p:par>
                                <p:cTn id="71" presetID="10" presetClass="entr" presetSubtype="0" fill="hold" grpId="0" nodeType="afterEffect">
                                  <p:stCondLst>
                                    <p:cond delay="0"/>
                                  </p:stCondLst>
                                  <p:childTnLst>
                                    <p:set>
                                      <p:cBhvr>
                                        <p:cTn id="72" dur="1" fill="hold">
                                          <p:stCondLst>
                                            <p:cond delay="0"/>
                                          </p:stCondLst>
                                        </p:cTn>
                                        <p:tgtEl>
                                          <p:spTgt spid="33"/>
                                        </p:tgtEl>
                                        <p:attrNameLst>
                                          <p:attrName>style.visibility</p:attrName>
                                        </p:attrNameLst>
                                      </p:cBhvr>
                                      <p:to>
                                        <p:strVal val="visible"/>
                                      </p:to>
                                    </p:set>
                                    <p:animEffect transition="in" filter="fade">
                                      <p:cBhvr>
                                        <p:cTn id="73" dur="500"/>
                                        <p:tgtEl>
                                          <p:spTgt spid="33"/>
                                        </p:tgtEl>
                                      </p:cBhvr>
                                    </p:animEffect>
                                  </p:childTnLst>
                                </p:cTn>
                              </p:par>
                            </p:childTnLst>
                          </p:cTn>
                        </p:par>
                        <p:par>
                          <p:cTn id="74" fill="hold">
                            <p:stCondLst>
                              <p:cond delay="3500"/>
                            </p:stCondLst>
                            <p:childTnLst>
                              <p:par>
                                <p:cTn id="75" presetID="10" presetClass="entr" presetSubtype="0" fill="hold" grpId="0" nodeType="afterEffect">
                                  <p:stCondLst>
                                    <p:cond delay="0"/>
                                  </p:stCondLst>
                                  <p:childTnLst>
                                    <p:set>
                                      <p:cBhvr>
                                        <p:cTn id="76" dur="1" fill="hold">
                                          <p:stCondLst>
                                            <p:cond delay="0"/>
                                          </p:stCondLst>
                                        </p:cTn>
                                        <p:tgtEl>
                                          <p:spTgt spid="35"/>
                                        </p:tgtEl>
                                        <p:attrNameLst>
                                          <p:attrName>style.visibility</p:attrName>
                                        </p:attrNameLst>
                                      </p:cBhvr>
                                      <p:to>
                                        <p:strVal val="visible"/>
                                      </p:to>
                                    </p:set>
                                    <p:animEffect transition="in" filter="fade">
                                      <p:cBhvr>
                                        <p:cTn id="77" dur="500"/>
                                        <p:tgtEl>
                                          <p:spTgt spid="35"/>
                                        </p:tgtEl>
                                      </p:cBhvr>
                                    </p:animEffect>
                                  </p:childTnLst>
                                </p:cTn>
                              </p:par>
                            </p:childTnLst>
                          </p:cTn>
                        </p:par>
                        <p:par>
                          <p:cTn id="78" fill="hold">
                            <p:stCondLst>
                              <p:cond delay="4000"/>
                            </p:stCondLst>
                            <p:childTnLst>
                              <p:par>
                                <p:cTn id="79" presetID="10" presetClass="entr" presetSubtype="0" fill="hold" grpId="0" nodeType="afterEffect">
                                  <p:stCondLst>
                                    <p:cond delay="0"/>
                                  </p:stCondLst>
                                  <p:childTnLst>
                                    <p:set>
                                      <p:cBhvr>
                                        <p:cTn id="80" dur="1" fill="hold">
                                          <p:stCondLst>
                                            <p:cond delay="0"/>
                                          </p:stCondLst>
                                        </p:cTn>
                                        <p:tgtEl>
                                          <p:spTgt spid="36"/>
                                        </p:tgtEl>
                                        <p:attrNameLst>
                                          <p:attrName>style.visibility</p:attrName>
                                        </p:attrNameLst>
                                      </p:cBhvr>
                                      <p:to>
                                        <p:strVal val="visible"/>
                                      </p:to>
                                    </p:set>
                                    <p:animEffect transition="in" filter="fade">
                                      <p:cBhvr>
                                        <p:cTn id="81" dur="500"/>
                                        <p:tgtEl>
                                          <p:spTgt spid="36"/>
                                        </p:tgtEl>
                                      </p:cBhvr>
                                    </p:animEffect>
                                  </p:childTnLst>
                                </p:cTn>
                              </p:par>
                            </p:childTnLst>
                          </p:cTn>
                        </p:par>
                        <p:par>
                          <p:cTn id="82" fill="hold">
                            <p:stCondLst>
                              <p:cond delay="4500"/>
                            </p:stCondLst>
                            <p:childTnLst>
                              <p:par>
                                <p:cTn id="83" presetID="10" presetClass="entr" presetSubtype="0" fill="hold" grpId="0" nodeType="afterEffect">
                                  <p:stCondLst>
                                    <p:cond delay="0"/>
                                  </p:stCondLst>
                                  <p:childTnLst>
                                    <p:set>
                                      <p:cBhvr>
                                        <p:cTn id="84" dur="1" fill="hold">
                                          <p:stCondLst>
                                            <p:cond delay="0"/>
                                          </p:stCondLst>
                                        </p:cTn>
                                        <p:tgtEl>
                                          <p:spTgt spid="37"/>
                                        </p:tgtEl>
                                        <p:attrNameLst>
                                          <p:attrName>style.visibility</p:attrName>
                                        </p:attrNameLst>
                                      </p:cBhvr>
                                      <p:to>
                                        <p:strVal val="visible"/>
                                      </p:to>
                                    </p:set>
                                    <p:animEffect transition="in" filter="fade">
                                      <p:cBhvr>
                                        <p:cTn id="85" dur="500"/>
                                        <p:tgtEl>
                                          <p:spTgt spid="37"/>
                                        </p:tgtEl>
                                      </p:cBhvr>
                                    </p:animEffect>
                                  </p:childTnLst>
                                </p:cTn>
                              </p:par>
                            </p:childTnLst>
                          </p:cTn>
                        </p:par>
                      </p:childTnLst>
                    </p:cTn>
                  </p:par>
                  <p:par>
                    <p:cTn id="86" fill="hold">
                      <p:stCondLst>
                        <p:cond delay="indefinite"/>
                      </p:stCondLst>
                      <p:childTnLst>
                        <p:par>
                          <p:cTn id="87" fill="hold">
                            <p:stCondLst>
                              <p:cond delay="0"/>
                            </p:stCondLst>
                            <p:childTnLst>
                              <p:par>
                                <p:cTn id="88" presetID="10" presetClass="entr" presetSubtype="0" fill="hold" grpId="0" nodeType="clickEffect">
                                  <p:stCondLst>
                                    <p:cond delay="0"/>
                                  </p:stCondLst>
                                  <p:childTnLst>
                                    <p:set>
                                      <p:cBhvr>
                                        <p:cTn id="89" dur="1" fill="hold">
                                          <p:stCondLst>
                                            <p:cond delay="0"/>
                                          </p:stCondLst>
                                        </p:cTn>
                                        <p:tgtEl>
                                          <p:spTgt spid="38"/>
                                        </p:tgtEl>
                                        <p:attrNameLst>
                                          <p:attrName>style.visibility</p:attrName>
                                        </p:attrNameLst>
                                      </p:cBhvr>
                                      <p:to>
                                        <p:strVal val="visible"/>
                                      </p:to>
                                    </p:set>
                                    <p:animEffect transition="in" filter="fade">
                                      <p:cBhvr>
                                        <p:cTn id="90" dur="500"/>
                                        <p:tgtEl>
                                          <p:spTgt spid="38"/>
                                        </p:tgtEl>
                                      </p:cBhvr>
                                    </p:animEffect>
                                  </p:childTnLst>
                                </p:cTn>
                              </p:par>
                            </p:childTnLst>
                          </p:cTn>
                        </p:par>
                        <p:par>
                          <p:cTn id="91" fill="hold">
                            <p:stCondLst>
                              <p:cond delay="500"/>
                            </p:stCondLst>
                            <p:childTnLst>
                              <p:par>
                                <p:cTn id="92" presetID="10" presetClass="entr" presetSubtype="0" fill="hold" grpId="0" nodeType="afterEffect">
                                  <p:stCondLst>
                                    <p:cond delay="0"/>
                                  </p:stCondLst>
                                  <p:childTnLst>
                                    <p:set>
                                      <p:cBhvr>
                                        <p:cTn id="93" dur="1" fill="hold">
                                          <p:stCondLst>
                                            <p:cond delay="0"/>
                                          </p:stCondLst>
                                        </p:cTn>
                                        <p:tgtEl>
                                          <p:spTgt spid="39"/>
                                        </p:tgtEl>
                                        <p:attrNameLst>
                                          <p:attrName>style.visibility</p:attrName>
                                        </p:attrNameLst>
                                      </p:cBhvr>
                                      <p:to>
                                        <p:strVal val="visible"/>
                                      </p:to>
                                    </p:set>
                                    <p:animEffect transition="in" filter="fade">
                                      <p:cBhvr>
                                        <p:cTn id="94" dur="500"/>
                                        <p:tgtEl>
                                          <p:spTgt spid="39"/>
                                        </p:tgtEl>
                                      </p:cBhvr>
                                    </p:animEffect>
                                  </p:childTnLst>
                                </p:cTn>
                              </p:par>
                            </p:childTnLst>
                          </p:cTn>
                        </p:par>
                        <p:par>
                          <p:cTn id="95" fill="hold">
                            <p:stCondLst>
                              <p:cond delay="1000"/>
                            </p:stCondLst>
                            <p:childTnLst>
                              <p:par>
                                <p:cTn id="96" presetID="10" presetClass="entr" presetSubtype="0" fill="hold" grpId="0" nodeType="afterEffect">
                                  <p:stCondLst>
                                    <p:cond delay="0"/>
                                  </p:stCondLst>
                                  <p:childTnLst>
                                    <p:set>
                                      <p:cBhvr>
                                        <p:cTn id="97" dur="1" fill="hold">
                                          <p:stCondLst>
                                            <p:cond delay="0"/>
                                          </p:stCondLst>
                                        </p:cTn>
                                        <p:tgtEl>
                                          <p:spTgt spid="40"/>
                                        </p:tgtEl>
                                        <p:attrNameLst>
                                          <p:attrName>style.visibility</p:attrName>
                                        </p:attrNameLst>
                                      </p:cBhvr>
                                      <p:to>
                                        <p:strVal val="visible"/>
                                      </p:to>
                                    </p:set>
                                    <p:animEffect transition="in" filter="fade">
                                      <p:cBhvr>
                                        <p:cTn id="98" dur="500"/>
                                        <p:tgtEl>
                                          <p:spTgt spid="40"/>
                                        </p:tgtEl>
                                      </p:cBhvr>
                                    </p:animEffect>
                                  </p:childTnLst>
                                </p:cTn>
                              </p:par>
                            </p:childTnLst>
                          </p:cTn>
                        </p:par>
                        <p:par>
                          <p:cTn id="99" fill="hold">
                            <p:stCondLst>
                              <p:cond delay="1500"/>
                            </p:stCondLst>
                            <p:childTnLst>
                              <p:par>
                                <p:cTn id="100" presetID="10" presetClass="entr" presetSubtype="0" fill="hold" grpId="0" nodeType="afterEffect">
                                  <p:stCondLst>
                                    <p:cond delay="0"/>
                                  </p:stCondLst>
                                  <p:childTnLst>
                                    <p:set>
                                      <p:cBhvr>
                                        <p:cTn id="101" dur="1" fill="hold">
                                          <p:stCondLst>
                                            <p:cond delay="0"/>
                                          </p:stCondLst>
                                        </p:cTn>
                                        <p:tgtEl>
                                          <p:spTgt spid="41"/>
                                        </p:tgtEl>
                                        <p:attrNameLst>
                                          <p:attrName>style.visibility</p:attrName>
                                        </p:attrNameLst>
                                      </p:cBhvr>
                                      <p:to>
                                        <p:strVal val="visible"/>
                                      </p:to>
                                    </p:set>
                                    <p:animEffect transition="in" filter="fade">
                                      <p:cBhvr>
                                        <p:cTn id="102" dur="500"/>
                                        <p:tgtEl>
                                          <p:spTgt spid="41"/>
                                        </p:tgtEl>
                                      </p:cBhvr>
                                    </p:animEffect>
                                  </p:childTnLst>
                                </p:cTn>
                              </p:par>
                            </p:childTnLst>
                          </p:cTn>
                        </p:par>
                        <p:par>
                          <p:cTn id="103" fill="hold">
                            <p:stCondLst>
                              <p:cond delay="2000"/>
                            </p:stCondLst>
                            <p:childTnLst>
                              <p:par>
                                <p:cTn id="104" presetID="10" presetClass="entr" presetSubtype="0" fill="hold" grpId="0" nodeType="afterEffect">
                                  <p:stCondLst>
                                    <p:cond delay="0"/>
                                  </p:stCondLst>
                                  <p:childTnLst>
                                    <p:set>
                                      <p:cBhvr>
                                        <p:cTn id="105" dur="1" fill="hold">
                                          <p:stCondLst>
                                            <p:cond delay="0"/>
                                          </p:stCondLst>
                                        </p:cTn>
                                        <p:tgtEl>
                                          <p:spTgt spid="42"/>
                                        </p:tgtEl>
                                        <p:attrNameLst>
                                          <p:attrName>style.visibility</p:attrName>
                                        </p:attrNameLst>
                                      </p:cBhvr>
                                      <p:to>
                                        <p:strVal val="visible"/>
                                      </p:to>
                                    </p:set>
                                    <p:animEffect transition="in" filter="fade">
                                      <p:cBhvr>
                                        <p:cTn id="106" dur="500"/>
                                        <p:tgtEl>
                                          <p:spTgt spid="42"/>
                                        </p:tgtEl>
                                      </p:cBhvr>
                                    </p:animEffect>
                                  </p:childTnLst>
                                </p:cTn>
                              </p:par>
                            </p:childTnLst>
                          </p:cTn>
                        </p:par>
                        <p:par>
                          <p:cTn id="107" fill="hold">
                            <p:stCondLst>
                              <p:cond delay="2500"/>
                            </p:stCondLst>
                            <p:childTnLst>
                              <p:par>
                                <p:cTn id="108" presetID="10" presetClass="entr" presetSubtype="0" fill="hold" grpId="0" nodeType="afterEffect">
                                  <p:stCondLst>
                                    <p:cond delay="0"/>
                                  </p:stCondLst>
                                  <p:childTnLst>
                                    <p:set>
                                      <p:cBhvr>
                                        <p:cTn id="109" dur="1" fill="hold">
                                          <p:stCondLst>
                                            <p:cond delay="0"/>
                                          </p:stCondLst>
                                        </p:cTn>
                                        <p:tgtEl>
                                          <p:spTgt spid="43"/>
                                        </p:tgtEl>
                                        <p:attrNameLst>
                                          <p:attrName>style.visibility</p:attrName>
                                        </p:attrNameLst>
                                      </p:cBhvr>
                                      <p:to>
                                        <p:strVal val="visible"/>
                                      </p:to>
                                    </p:set>
                                    <p:animEffect transition="in" filter="fade">
                                      <p:cBhvr>
                                        <p:cTn id="110" dur="500"/>
                                        <p:tgtEl>
                                          <p:spTgt spid="43"/>
                                        </p:tgtEl>
                                      </p:cBhvr>
                                    </p:animEffect>
                                  </p:childTnLst>
                                </p:cTn>
                              </p:par>
                            </p:childTnLst>
                          </p:cTn>
                        </p:par>
                        <p:par>
                          <p:cTn id="111" fill="hold">
                            <p:stCondLst>
                              <p:cond delay="3000"/>
                            </p:stCondLst>
                            <p:childTnLst>
                              <p:par>
                                <p:cTn id="112" presetID="10" presetClass="entr" presetSubtype="0" fill="hold" grpId="0" nodeType="afterEffect">
                                  <p:stCondLst>
                                    <p:cond delay="0"/>
                                  </p:stCondLst>
                                  <p:childTnLst>
                                    <p:set>
                                      <p:cBhvr>
                                        <p:cTn id="113" dur="1" fill="hold">
                                          <p:stCondLst>
                                            <p:cond delay="0"/>
                                          </p:stCondLst>
                                        </p:cTn>
                                        <p:tgtEl>
                                          <p:spTgt spid="44"/>
                                        </p:tgtEl>
                                        <p:attrNameLst>
                                          <p:attrName>style.visibility</p:attrName>
                                        </p:attrNameLst>
                                      </p:cBhvr>
                                      <p:to>
                                        <p:strVal val="visible"/>
                                      </p:to>
                                    </p:set>
                                    <p:animEffect transition="in" filter="fade">
                                      <p:cBhvr>
                                        <p:cTn id="114" dur="500"/>
                                        <p:tgtEl>
                                          <p:spTgt spid="44"/>
                                        </p:tgtEl>
                                      </p:cBhvr>
                                    </p:animEffect>
                                  </p:childTnLst>
                                </p:cTn>
                              </p:par>
                            </p:childTnLst>
                          </p:cTn>
                        </p:par>
                        <p:par>
                          <p:cTn id="115" fill="hold">
                            <p:stCondLst>
                              <p:cond delay="3500"/>
                            </p:stCondLst>
                            <p:childTnLst>
                              <p:par>
                                <p:cTn id="116" presetID="10" presetClass="entr" presetSubtype="0" fill="hold" grpId="0" nodeType="afterEffect">
                                  <p:stCondLst>
                                    <p:cond delay="0"/>
                                  </p:stCondLst>
                                  <p:childTnLst>
                                    <p:set>
                                      <p:cBhvr>
                                        <p:cTn id="117" dur="1" fill="hold">
                                          <p:stCondLst>
                                            <p:cond delay="0"/>
                                          </p:stCondLst>
                                        </p:cTn>
                                        <p:tgtEl>
                                          <p:spTgt spid="45"/>
                                        </p:tgtEl>
                                        <p:attrNameLst>
                                          <p:attrName>style.visibility</p:attrName>
                                        </p:attrNameLst>
                                      </p:cBhvr>
                                      <p:to>
                                        <p:strVal val="visible"/>
                                      </p:to>
                                    </p:set>
                                    <p:animEffect transition="in" filter="fade">
                                      <p:cBhvr>
                                        <p:cTn id="118" dur="500"/>
                                        <p:tgtEl>
                                          <p:spTgt spid="45"/>
                                        </p:tgtEl>
                                      </p:cBhvr>
                                    </p:animEffect>
                                  </p:childTnLst>
                                </p:cTn>
                              </p:par>
                            </p:childTnLst>
                          </p:cTn>
                        </p:par>
                        <p:par>
                          <p:cTn id="119" fill="hold">
                            <p:stCondLst>
                              <p:cond delay="4000"/>
                            </p:stCondLst>
                            <p:childTnLst>
                              <p:par>
                                <p:cTn id="120" presetID="10" presetClass="entr" presetSubtype="0" fill="hold" grpId="0" nodeType="afterEffect">
                                  <p:stCondLst>
                                    <p:cond delay="0"/>
                                  </p:stCondLst>
                                  <p:childTnLst>
                                    <p:set>
                                      <p:cBhvr>
                                        <p:cTn id="121" dur="1" fill="hold">
                                          <p:stCondLst>
                                            <p:cond delay="0"/>
                                          </p:stCondLst>
                                        </p:cTn>
                                        <p:tgtEl>
                                          <p:spTgt spid="46"/>
                                        </p:tgtEl>
                                        <p:attrNameLst>
                                          <p:attrName>style.visibility</p:attrName>
                                        </p:attrNameLst>
                                      </p:cBhvr>
                                      <p:to>
                                        <p:strVal val="visible"/>
                                      </p:to>
                                    </p:set>
                                    <p:animEffect transition="in" filter="fade">
                                      <p:cBhvr>
                                        <p:cTn id="122" dur="500"/>
                                        <p:tgtEl>
                                          <p:spTgt spid="46"/>
                                        </p:tgtEl>
                                      </p:cBhvr>
                                    </p:animEffect>
                                  </p:childTnLst>
                                </p:cTn>
                              </p:par>
                            </p:childTnLst>
                          </p:cTn>
                        </p:par>
                        <p:par>
                          <p:cTn id="123" fill="hold">
                            <p:stCondLst>
                              <p:cond delay="4500"/>
                            </p:stCondLst>
                            <p:childTnLst>
                              <p:par>
                                <p:cTn id="124" presetID="10" presetClass="entr" presetSubtype="0" fill="hold" grpId="0" nodeType="afterEffect">
                                  <p:stCondLst>
                                    <p:cond delay="0"/>
                                  </p:stCondLst>
                                  <p:childTnLst>
                                    <p:set>
                                      <p:cBhvr>
                                        <p:cTn id="125" dur="1" fill="hold">
                                          <p:stCondLst>
                                            <p:cond delay="0"/>
                                          </p:stCondLst>
                                        </p:cTn>
                                        <p:tgtEl>
                                          <p:spTgt spid="47"/>
                                        </p:tgtEl>
                                        <p:attrNameLst>
                                          <p:attrName>style.visibility</p:attrName>
                                        </p:attrNameLst>
                                      </p:cBhvr>
                                      <p:to>
                                        <p:strVal val="visible"/>
                                      </p:to>
                                    </p:set>
                                    <p:animEffect transition="in" filter="fade">
                                      <p:cBhvr>
                                        <p:cTn id="126" dur="500"/>
                                        <p:tgtEl>
                                          <p:spTgt spid="47"/>
                                        </p:tgtEl>
                                      </p:cBhvr>
                                    </p:animEffect>
                                  </p:childTnLst>
                                </p:cTn>
                              </p:par>
                            </p:childTnLst>
                          </p:cTn>
                        </p:par>
                        <p:par>
                          <p:cTn id="127" fill="hold">
                            <p:stCondLst>
                              <p:cond delay="5000"/>
                            </p:stCondLst>
                            <p:childTnLst>
                              <p:par>
                                <p:cTn id="128" presetID="10" presetClass="entr" presetSubtype="0" fill="hold" grpId="0" nodeType="afterEffect">
                                  <p:stCondLst>
                                    <p:cond delay="0"/>
                                  </p:stCondLst>
                                  <p:childTnLst>
                                    <p:set>
                                      <p:cBhvr>
                                        <p:cTn id="129" dur="1" fill="hold">
                                          <p:stCondLst>
                                            <p:cond delay="0"/>
                                          </p:stCondLst>
                                        </p:cTn>
                                        <p:tgtEl>
                                          <p:spTgt spid="48"/>
                                        </p:tgtEl>
                                        <p:attrNameLst>
                                          <p:attrName>style.visibility</p:attrName>
                                        </p:attrNameLst>
                                      </p:cBhvr>
                                      <p:to>
                                        <p:strVal val="visible"/>
                                      </p:to>
                                    </p:set>
                                    <p:animEffect transition="in" filter="fade">
                                      <p:cBhvr>
                                        <p:cTn id="130" dur="500"/>
                                        <p:tgtEl>
                                          <p:spTgt spid="48"/>
                                        </p:tgtEl>
                                      </p:cBhvr>
                                    </p:animEffect>
                                  </p:childTnLst>
                                </p:cTn>
                              </p:par>
                            </p:childTnLst>
                          </p:cTn>
                        </p:par>
                      </p:childTnLst>
                    </p:cTn>
                  </p:par>
                  <p:par>
                    <p:cTn id="131" fill="hold">
                      <p:stCondLst>
                        <p:cond delay="indefinite"/>
                      </p:stCondLst>
                      <p:childTnLst>
                        <p:par>
                          <p:cTn id="132" fill="hold">
                            <p:stCondLst>
                              <p:cond delay="0"/>
                            </p:stCondLst>
                            <p:childTnLst>
                              <p:par>
                                <p:cTn id="133" presetID="10" presetClass="entr" presetSubtype="0" fill="hold" grpId="0" nodeType="clickEffect">
                                  <p:stCondLst>
                                    <p:cond delay="0"/>
                                  </p:stCondLst>
                                  <p:childTnLst>
                                    <p:set>
                                      <p:cBhvr>
                                        <p:cTn id="134" dur="1" fill="hold">
                                          <p:stCondLst>
                                            <p:cond delay="0"/>
                                          </p:stCondLst>
                                        </p:cTn>
                                        <p:tgtEl>
                                          <p:spTgt spid="49"/>
                                        </p:tgtEl>
                                        <p:attrNameLst>
                                          <p:attrName>style.visibility</p:attrName>
                                        </p:attrNameLst>
                                      </p:cBhvr>
                                      <p:to>
                                        <p:strVal val="visible"/>
                                      </p:to>
                                    </p:set>
                                    <p:animEffect transition="in" filter="fade">
                                      <p:cBhvr>
                                        <p:cTn id="135" dur="500"/>
                                        <p:tgtEl>
                                          <p:spTgt spid="49"/>
                                        </p:tgtEl>
                                      </p:cBhvr>
                                    </p:animEffect>
                                  </p:childTnLst>
                                </p:cTn>
                              </p:par>
                            </p:childTnLst>
                          </p:cTn>
                        </p:par>
                        <p:par>
                          <p:cTn id="136" fill="hold">
                            <p:stCondLst>
                              <p:cond delay="500"/>
                            </p:stCondLst>
                            <p:childTnLst>
                              <p:par>
                                <p:cTn id="137" presetID="10" presetClass="entr" presetSubtype="0" fill="hold" grpId="0" nodeType="afterEffect">
                                  <p:stCondLst>
                                    <p:cond delay="0"/>
                                  </p:stCondLst>
                                  <p:childTnLst>
                                    <p:set>
                                      <p:cBhvr>
                                        <p:cTn id="138" dur="1" fill="hold">
                                          <p:stCondLst>
                                            <p:cond delay="0"/>
                                          </p:stCondLst>
                                        </p:cTn>
                                        <p:tgtEl>
                                          <p:spTgt spid="50"/>
                                        </p:tgtEl>
                                        <p:attrNameLst>
                                          <p:attrName>style.visibility</p:attrName>
                                        </p:attrNameLst>
                                      </p:cBhvr>
                                      <p:to>
                                        <p:strVal val="visible"/>
                                      </p:to>
                                    </p:set>
                                    <p:animEffect transition="in" filter="fade">
                                      <p:cBhvr>
                                        <p:cTn id="139" dur="500"/>
                                        <p:tgtEl>
                                          <p:spTgt spid="50"/>
                                        </p:tgtEl>
                                      </p:cBhvr>
                                    </p:animEffect>
                                  </p:childTnLst>
                                </p:cTn>
                              </p:par>
                            </p:childTnLst>
                          </p:cTn>
                        </p:par>
                        <p:par>
                          <p:cTn id="140" fill="hold">
                            <p:stCondLst>
                              <p:cond delay="1000"/>
                            </p:stCondLst>
                            <p:childTnLst>
                              <p:par>
                                <p:cTn id="141" presetID="10" presetClass="entr" presetSubtype="0" fill="hold" grpId="0" nodeType="afterEffect">
                                  <p:stCondLst>
                                    <p:cond delay="0"/>
                                  </p:stCondLst>
                                  <p:childTnLst>
                                    <p:set>
                                      <p:cBhvr>
                                        <p:cTn id="142" dur="1" fill="hold">
                                          <p:stCondLst>
                                            <p:cond delay="0"/>
                                          </p:stCondLst>
                                        </p:cTn>
                                        <p:tgtEl>
                                          <p:spTgt spid="51"/>
                                        </p:tgtEl>
                                        <p:attrNameLst>
                                          <p:attrName>style.visibility</p:attrName>
                                        </p:attrNameLst>
                                      </p:cBhvr>
                                      <p:to>
                                        <p:strVal val="visible"/>
                                      </p:to>
                                    </p:set>
                                    <p:animEffect transition="in" filter="fade">
                                      <p:cBhvr>
                                        <p:cTn id="143" dur="500"/>
                                        <p:tgtEl>
                                          <p:spTgt spid="51"/>
                                        </p:tgtEl>
                                      </p:cBhvr>
                                    </p:animEffect>
                                  </p:childTnLst>
                                </p:cTn>
                              </p:par>
                            </p:childTnLst>
                          </p:cTn>
                        </p:par>
                        <p:par>
                          <p:cTn id="144" fill="hold">
                            <p:stCondLst>
                              <p:cond delay="1500"/>
                            </p:stCondLst>
                            <p:childTnLst>
                              <p:par>
                                <p:cTn id="145" presetID="10" presetClass="entr" presetSubtype="0" fill="hold" grpId="0" nodeType="afterEffect">
                                  <p:stCondLst>
                                    <p:cond delay="0"/>
                                  </p:stCondLst>
                                  <p:childTnLst>
                                    <p:set>
                                      <p:cBhvr>
                                        <p:cTn id="146" dur="1" fill="hold">
                                          <p:stCondLst>
                                            <p:cond delay="0"/>
                                          </p:stCondLst>
                                        </p:cTn>
                                        <p:tgtEl>
                                          <p:spTgt spid="52"/>
                                        </p:tgtEl>
                                        <p:attrNameLst>
                                          <p:attrName>style.visibility</p:attrName>
                                        </p:attrNameLst>
                                      </p:cBhvr>
                                      <p:to>
                                        <p:strVal val="visible"/>
                                      </p:to>
                                    </p:set>
                                    <p:animEffect transition="in" filter="fade">
                                      <p:cBhvr>
                                        <p:cTn id="147" dur="500"/>
                                        <p:tgtEl>
                                          <p:spTgt spid="52"/>
                                        </p:tgtEl>
                                      </p:cBhvr>
                                    </p:animEffect>
                                  </p:childTnLst>
                                </p:cTn>
                              </p:par>
                            </p:childTnLst>
                          </p:cTn>
                        </p:par>
                        <p:par>
                          <p:cTn id="148" fill="hold">
                            <p:stCondLst>
                              <p:cond delay="2000"/>
                            </p:stCondLst>
                            <p:childTnLst>
                              <p:par>
                                <p:cTn id="149" presetID="10" presetClass="entr" presetSubtype="0" fill="hold" grpId="0" nodeType="afterEffect">
                                  <p:stCondLst>
                                    <p:cond delay="0"/>
                                  </p:stCondLst>
                                  <p:childTnLst>
                                    <p:set>
                                      <p:cBhvr>
                                        <p:cTn id="150" dur="1" fill="hold">
                                          <p:stCondLst>
                                            <p:cond delay="0"/>
                                          </p:stCondLst>
                                        </p:cTn>
                                        <p:tgtEl>
                                          <p:spTgt spid="53"/>
                                        </p:tgtEl>
                                        <p:attrNameLst>
                                          <p:attrName>style.visibility</p:attrName>
                                        </p:attrNameLst>
                                      </p:cBhvr>
                                      <p:to>
                                        <p:strVal val="visible"/>
                                      </p:to>
                                    </p:set>
                                    <p:animEffect transition="in" filter="fade">
                                      <p:cBhvr>
                                        <p:cTn id="151" dur="500"/>
                                        <p:tgtEl>
                                          <p:spTgt spid="53"/>
                                        </p:tgtEl>
                                      </p:cBhvr>
                                    </p:animEffect>
                                  </p:childTnLst>
                                </p:cTn>
                              </p:par>
                            </p:childTnLst>
                          </p:cTn>
                        </p:par>
                        <p:par>
                          <p:cTn id="152" fill="hold">
                            <p:stCondLst>
                              <p:cond delay="2500"/>
                            </p:stCondLst>
                            <p:childTnLst>
                              <p:par>
                                <p:cTn id="153" presetID="10" presetClass="entr" presetSubtype="0" fill="hold" grpId="0" nodeType="afterEffect">
                                  <p:stCondLst>
                                    <p:cond delay="0"/>
                                  </p:stCondLst>
                                  <p:childTnLst>
                                    <p:set>
                                      <p:cBhvr>
                                        <p:cTn id="154" dur="1" fill="hold">
                                          <p:stCondLst>
                                            <p:cond delay="0"/>
                                          </p:stCondLst>
                                        </p:cTn>
                                        <p:tgtEl>
                                          <p:spTgt spid="54"/>
                                        </p:tgtEl>
                                        <p:attrNameLst>
                                          <p:attrName>style.visibility</p:attrName>
                                        </p:attrNameLst>
                                      </p:cBhvr>
                                      <p:to>
                                        <p:strVal val="visible"/>
                                      </p:to>
                                    </p:set>
                                    <p:animEffect transition="in" filter="fade">
                                      <p:cBhvr>
                                        <p:cTn id="155" dur="500"/>
                                        <p:tgtEl>
                                          <p:spTgt spid="54"/>
                                        </p:tgtEl>
                                      </p:cBhvr>
                                    </p:animEffect>
                                  </p:childTnLst>
                                </p:cTn>
                              </p:par>
                            </p:childTnLst>
                          </p:cTn>
                        </p:par>
                        <p:par>
                          <p:cTn id="156" fill="hold">
                            <p:stCondLst>
                              <p:cond delay="3000"/>
                            </p:stCondLst>
                            <p:childTnLst>
                              <p:par>
                                <p:cTn id="157" presetID="10" presetClass="entr" presetSubtype="0" fill="hold" grpId="0" nodeType="afterEffect">
                                  <p:stCondLst>
                                    <p:cond delay="0"/>
                                  </p:stCondLst>
                                  <p:childTnLst>
                                    <p:set>
                                      <p:cBhvr>
                                        <p:cTn id="158" dur="1" fill="hold">
                                          <p:stCondLst>
                                            <p:cond delay="0"/>
                                          </p:stCondLst>
                                        </p:cTn>
                                        <p:tgtEl>
                                          <p:spTgt spid="55"/>
                                        </p:tgtEl>
                                        <p:attrNameLst>
                                          <p:attrName>style.visibility</p:attrName>
                                        </p:attrNameLst>
                                      </p:cBhvr>
                                      <p:to>
                                        <p:strVal val="visible"/>
                                      </p:to>
                                    </p:set>
                                    <p:animEffect transition="in" filter="fade">
                                      <p:cBhvr>
                                        <p:cTn id="159" dur="500"/>
                                        <p:tgtEl>
                                          <p:spTgt spid="55"/>
                                        </p:tgtEl>
                                      </p:cBhvr>
                                    </p:animEffect>
                                  </p:childTnLst>
                                </p:cTn>
                              </p:par>
                            </p:childTnLst>
                          </p:cTn>
                        </p:par>
                        <p:par>
                          <p:cTn id="160" fill="hold">
                            <p:stCondLst>
                              <p:cond delay="3500"/>
                            </p:stCondLst>
                            <p:childTnLst>
                              <p:par>
                                <p:cTn id="161" presetID="10" presetClass="entr" presetSubtype="0" fill="hold" grpId="0" nodeType="afterEffect">
                                  <p:stCondLst>
                                    <p:cond delay="0"/>
                                  </p:stCondLst>
                                  <p:childTnLst>
                                    <p:set>
                                      <p:cBhvr>
                                        <p:cTn id="162" dur="1" fill="hold">
                                          <p:stCondLst>
                                            <p:cond delay="0"/>
                                          </p:stCondLst>
                                        </p:cTn>
                                        <p:tgtEl>
                                          <p:spTgt spid="56"/>
                                        </p:tgtEl>
                                        <p:attrNameLst>
                                          <p:attrName>style.visibility</p:attrName>
                                        </p:attrNameLst>
                                      </p:cBhvr>
                                      <p:to>
                                        <p:strVal val="visible"/>
                                      </p:to>
                                    </p:set>
                                    <p:animEffect transition="in" filter="fade">
                                      <p:cBhvr>
                                        <p:cTn id="163" dur="500"/>
                                        <p:tgtEl>
                                          <p:spTgt spid="56"/>
                                        </p:tgtEl>
                                      </p:cBhvr>
                                    </p:animEffect>
                                  </p:childTnLst>
                                </p:cTn>
                              </p:par>
                            </p:childTnLst>
                          </p:cTn>
                        </p:par>
                        <p:par>
                          <p:cTn id="164" fill="hold">
                            <p:stCondLst>
                              <p:cond delay="4000"/>
                            </p:stCondLst>
                            <p:childTnLst>
                              <p:par>
                                <p:cTn id="165" presetID="10" presetClass="entr" presetSubtype="0" fill="hold" grpId="0" nodeType="afterEffect">
                                  <p:stCondLst>
                                    <p:cond delay="0"/>
                                  </p:stCondLst>
                                  <p:childTnLst>
                                    <p:set>
                                      <p:cBhvr>
                                        <p:cTn id="166" dur="1" fill="hold">
                                          <p:stCondLst>
                                            <p:cond delay="0"/>
                                          </p:stCondLst>
                                        </p:cTn>
                                        <p:tgtEl>
                                          <p:spTgt spid="57"/>
                                        </p:tgtEl>
                                        <p:attrNameLst>
                                          <p:attrName>style.visibility</p:attrName>
                                        </p:attrNameLst>
                                      </p:cBhvr>
                                      <p:to>
                                        <p:strVal val="visible"/>
                                      </p:to>
                                    </p:set>
                                    <p:animEffect transition="in" filter="fade">
                                      <p:cBhvr>
                                        <p:cTn id="167" dur="500"/>
                                        <p:tgtEl>
                                          <p:spTgt spid="57"/>
                                        </p:tgtEl>
                                      </p:cBhvr>
                                    </p:animEffect>
                                  </p:childTnLst>
                                </p:cTn>
                              </p:par>
                            </p:childTnLst>
                          </p:cTn>
                        </p:par>
                        <p:par>
                          <p:cTn id="168" fill="hold">
                            <p:stCondLst>
                              <p:cond delay="4500"/>
                            </p:stCondLst>
                            <p:childTnLst>
                              <p:par>
                                <p:cTn id="169" presetID="10" presetClass="entr" presetSubtype="0" fill="hold" grpId="0" nodeType="afterEffect">
                                  <p:stCondLst>
                                    <p:cond delay="0"/>
                                  </p:stCondLst>
                                  <p:childTnLst>
                                    <p:set>
                                      <p:cBhvr>
                                        <p:cTn id="170" dur="1" fill="hold">
                                          <p:stCondLst>
                                            <p:cond delay="0"/>
                                          </p:stCondLst>
                                        </p:cTn>
                                        <p:tgtEl>
                                          <p:spTgt spid="58"/>
                                        </p:tgtEl>
                                        <p:attrNameLst>
                                          <p:attrName>style.visibility</p:attrName>
                                        </p:attrNameLst>
                                      </p:cBhvr>
                                      <p:to>
                                        <p:strVal val="visible"/>
                                      </p:to>
                                    </p:set>
                                    <p:animEffect transition="in" filter="fade">
                                      <p:cBhvr>
                                        <p:cTn id="171" dur="500"/>
                                        <p:tgtEl>
                                          <p:spTgt spid="58"/>
                                        </p:tgtEl>
                                      </p:cBhvr>
                                    </p:animEffect>
                                  </p:childTnLst>
                                </p:cTn>
                              </p:par>
                            </p:childTnLst>
                          </p:cTn>
                        </p:par>
                        <p:par>
                          <p:cTn id="172" fill="hold">
                            <p:stCondLst>
                              <p:cond delay="5000"/>
                            </p:stCondLst>
                            <p:childTnLst>
                              <p:par>
                                <p:cTn id="173" presetID="10" presetClass="entr" presetSubtype="0" fill="hold" grpId="0" nodeType="afterEffect">
                                  <p:stCondLst>
                                    <p:cond delay="0"/>
                                  </p:stCondLst>
                                  <p:childTnLst>
                                    <p:set>
                                      <p:cBhvr>
                                        <p:cTn id="174" dur="1" fill="hold">
                                          <p:stCondLst>
                                            <p:cond delay="0"/>
                                          </p:stCondLst>
                                        </p:cTn>
                                        <p:tgtEl>
                                          <p:spTgt spid="59"/>
                                        </p:tgtEl>
                                        <p:attrNameLst>
                                          <p:attrName>style.visibility</p:attrName>
                                        </p:attrNameLst>
                                      </p:cBhvr>
                                      <p:to>
                                        <p:strVal val="visible"/>
                                      </p:to>
                                    </p:set>
                                    <p:animEffect transition="in" filter="fade">
                                      <p:cBhvr>
                                        <p:cTn id="175" dur="5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8" grpId="0"/>
      <p:bldP spid="19" grpId="0"/>
      <p:bldP spid="20" grpId="0"/>
      <p:bldP spid="21" grpId="0"/>
      <p:bldP spid="22" grpId="0"/>
      <p:bldP spid="23" grpId="0"/>
      <p:bldP spid="24" grpId="0" animBg="1"/>
      <p:bldP spid="25" grpId="0"/>
      <p:bldP spid="26" grpId="0"/>
      <p:bldP spid="27" grpId="0"/>
      <p:bldP spid="28" grpId="0"/>
      <p:bldP spid="29" grpId="0"/>
      <p:bldP spid="30" grpId="0"/>
      <p:bldP spid="31" grpId="0"/>
      <p:bldP spid="32" grpId="0"/>
      <p:bldP spid="33" grpId="0"/>
      <p:bldP spid="35" grpId="0"/>
      <p:bldP spid="36" grpId="0"/>
      <p:bldP spid="37" grpId="0"/>
      <p:bldP spid="38" grpId="0"/>
      <p:bldP spid="39" grpId="0"/>
      <p:bldP spid="40" grpId="0"/>
      <p:bldP spid="41" grpId="0"/>
      <p:bldP spid="42"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13" name="Title 20">
            <a:extLst>
              <a:ext uri="{FF2B5EF4-FFF2-40B4-BE49-F238E27FC236}">
                <a16:creationId xmlns:a16="http://schemas.microsoft.com/office/drawing/2014/main" id="{40978DEC-C4FE-4737-9675-2618D97879D0}"/>
              </a:ext>
            </a:extLst>
          </p:cNvPr>
          <p:cNvSpPr txBox="1">
            <a:spLocks/>
          </p:cNvSpPr>
          <p:nvPr/>
        </p:nvSpPr>
        <p:spPr>
          <a:xfrm>
            <a:off x="457200" y="479425"/>
            <a:ext cx="8220075" cy="993775"/>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endParaRPr lang="en-GB" altLang="en-US" sz="3600" dirty="0">
              <a:latin typeface="Tuffy-TTF" pitchFamily="34" charset="0"/>
            </a:endParaRPr>
          </a:p>
        </p:txBody>
      </p:sp>
      <p:sp>
        <p:nvSpPr>
          <p:cNvPr id="38" name="Title 20">
            <a:extLst>
              <a:ext uri="{FF2B5EF4-FFF2-40B4-BE49-F238E27FC236}">
                <a16:creationId xmlns:a16="http://schemas.microsoft.com/office/drawing/2014/main" id="{5F050007-3F81-414B-BB29-AC0825820B5D}"/>
              </a:ext>
            </a:extLst>
          </p:cNvPr>
          <p:cNvSpPr>
            <a:spLocks/>
          </p:cNvSpPr>
          <p:nvPr/>
        </p:nvSpPr>
        <p:spPr bwMode="auto">
          <a:xfrm>
            <a:off x="755650" y="1181100"/>
            <a:ext cx="7632700" cy="54292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eaLnBrk="1" hangingPunct="1">
              <a:spcBef>
                <a:spcPct val="0"/>
              </a:spcBef>
              <a:buFontTx/>
              <a:buNone/>
            </a:pPr>
            <a:r>
              <a:rPr lang="en-GB" altLang="en-US" sz="2400" b="1" dirty="0">
                <a:latin typeface="Tuffy-TTF" pitchFamily="34" charset="0"/>
              </a:rPr>
              <a:t>Ways You Can Support Your Child at Home</a:t>
            </a:r>
          </a:p>
        </p:txBody>
      </p:sp>
      <p:sp>
        <p:nvSpPr>
          <p:cNvPr id="39" name="Rectangle 38">
            <a:extLst>
              <a:ext uri="{FF2B5EF4-FFF2-40B4-BE49-F238E27FC236}">
                <a16:creationId xmlns:a16="http://schemas.microsoft.com/office/drawing/2014/main" id="{69B4FBD2-011F-423D-A811-292BD9ABEAE4}"/>
              </a:ext>
            </a:extLst>
          </p:cNvPr>
          <p:cNvSpPr/>
          <p:nvPr/>
        </p:nvSpPr>
        <p:spPr>
          <a:xfrm>
            <a:off x="762000" y="2401888"/>
            <a:ext cx="7632700" cy="887412"/>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latin typeface="Tuffy-TTF" panose="020B0603060100000000" pitchFamily="34" charset="0"/>
              </a:rPr>
              <a:t>Use the parent handouts to practise the pronunciation and mnemonic to help the children remember these on sight. Try to increase the speed at which children are shown the sounds.</a:t>
            </a:r>
          </a:p>
        </p:txBody>
      </p:sp>
      <p:sp>
        <p:nvSpPr>
          <p:cNvPr id="40" name="Rectangle 39">
            <a:extLst>
              <a:ext uri="{FF2B5EF4-FFF2-40B4-BE49-F238E27FC236}">
                <a16:creationId xmlns:a16="http://schemas.microsoft.com/office/drawing/2014/main" id="{F4CB7398-6682-48C7-B1F6-ABD6FA898B39}"/>
              </a:ext>
            </a:extLst>
          </p:cNvPr>
          <p:cNvSpPr/>
          <p:nvPr/>
        </p:nvSpPr>
        <p:spPr>
          <a:xfrm>
            <a:off x="762000" y="3398838"/>
            <a:ext cx="7632700" cy="414337"/>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latin typeface="Tuffy-TTF" panose="020B0603060100000000" pitchFamily="34" charset="0"/>
              </a:rPr>
              <a:t>Ask children to write graphemes already taught.</a:t>
            </a:r>
          </a:p>
        </p:txBody>
      </p:sp>
      <p:sp>
        <p:nvSpPr>
          <p:cNvPr id="41" name="Rectangle 40">
            <a:extLst>
              <a:ext uri="{FF2B5EF4-FFF2-40B4-BE49-F238E27FC236}">
                <a16:creationId xmlns:a16="http://schemas.microsoft.com/office/drawing/2014/main" id="{71215E0C-8863-41D7-BA5E-75C2BCA01924}"/>
              </a:ext>
            </a:extLst>
          </p:cNvPr>
          <p:cNvSpPr/>
          <p:nvPr/>
        </p:nvSpPr>
        <p:spPr>
          <a:xfrm>
            <a:off x="762000" y="3921125"/>
            <a:ext cx="7632700" cy="414338"/>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latin typeface="Tuffy-TTF" panose="020B0603060100000000" pitchFamily="34" charset="0"/>
              </a:rPr>
              <a:t>Play ‘I Spy’ using letter names as well as sounds.</a:t>
            </a:r>
          </a:p>
        </p:txBody>
      </p:sp>
      <p:sp>
        <p:nvSpPr>
          <p:cNvPr id="42" name="Rectangle 41">
            <a:extLst>
              <a:ext uri="{FF2B5EF4-FFF2-40B4-BE49-F238E27FC236}">
                <a16:creationId xmlns:a16="http://schemas.microsoft.com/office/drawing/2014/main" id="{AE9F9BCB-1ACA-4C8E-A6E1-9F4A7DB81645}"/>
              </a:ext>
            </a:extLst>
          </p:cNvPr>
          <p:cNvSpPr/>
          <p:nvPr/>
        </p:nvSpPr>
        <p:spPr>
          <a:xfrm>
            <a:off x="762000" y="4445000"/>
            <a:ext cx="7632700" cy="414338"/>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latin typeface="Tuffy-TTF" panose="020B0603060100000000" pitchFamily="34" charset="0"/>
              </a:rPr>
              <a:t>Continue to use magnetic letters to make and spell words.</a:t>
            </a:r>
          </a:p>
        </p:txBody>
      </p:sp>
      <p:sp>
        <p:nvSpPr>
          <p:cNvPr id="43" name="Rectangle 42">
            <a:extLst>
              <a:ext uri="{FF2B5EF4-FFF2-40B4-BE49-F238E27FC236}">
                <a16:creationId xmlns:a16="http://schemas.microsoft.com/office/drawing/2014/main" id="{3CD482E8-FB1C-4D67-9A09-5C173DAC9A68}"/>
              </a:ext>
            </a:extLst>
          </p:cNvPr>
          <p:cNvSpPr>
            <a:spLocks noChangeArrowheads="1"/>
          </p:cNvSpPr>
          <p:nvPr/>
        </p:nvSpPr>
        <p:spPr bwMode="auto">
          <a:xfrm>
            <a:off x="755650" y="1663700"/>
            <a:ext cx="7632700" cy="69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latin typeface="Tuffy-TTF" pitchFamily="34" charset="0"/>
              </a:rPr>
              <a:t>Using the sounds the children have been exposed to, the </a:t>
            </a:r>
            <a:br>
              <a:rPr lang="en-GB" altLang="en-US">
                <a:solidFill>
                  <a:schemeClr val="tx1"/>
                </a:solidFill>
                <a:latin typeface="Tuffy-TTF" pitchFamily="34" charset="0"/>
              </a:rPr>
            </a:br>
            <a:r>
              <a:rPr lang="en-GB" altLang="en-US">
                <a:solidFill>
                  <a:schemeClr val="tx1"/>
                </a:solidFill>
                <a:latin typeface="Tuffy-TTF" pitchFamily="34" charset="0"/>
              </a:rPr>
              <a:t>following games and activities can be done.</a:t>
            </a:r>
          </a:p>
        </p:txBody>
      </p:sp>
      <p:sp>
        <p:nvSpPr>
          <p:cNvPr id="44" name="Rectangle 43">
            <a:extLst>
              <a:ext uri="{FF2B5EF4-FFF2-40B4-BE49-F238E27FC236}">
                <a16:creationId xmlns:a16="http://schemas.microsoft.com/office/drawing/2014/main" id="{13D91FCD-17BF-4BC2-B5D6-F2058C41851E}"/>
              </a:ext>
            </a:extLst>
          </p:cNvPr>
          <p:cNvSpPr/>
          <p:nvPr/>
        </p:nvSpPr>
        <p:spPr>
          <a:xfrm>
            <a:off x="762000" y="4967288"/>
            <a:ext cx="7632700" cy="415925"/>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latin typeface="Tuffy-TTF" panose="020B0603060100000000" pitchFamily="34" charset="0"/>
              </a:rPr>
              <a:t>Ask children to spell out CV and CVC words both orally and on paper.</a:t>
            </a:r>
          </a:p>
        </p:txBody>
      </p:sp>
      <p:sp>
        <p:nvSpPr>
          <p:cNvPr id="45" name="Rectangle 44">
            <a:extLst>
              <a:ext uri="{FF2B5EF4-FFF2-40B4-BE49-F238E27FC236}">
                <a16:creationId xmlns:a16="http://schemas.microsoft.com/office/drawing/2014/main" id="{EDC34AD2-1F94-4914-9E04-3B210D1EB034}"/>
              </a:ext>
            </a:extLst>
          </p:cNvPr>
          <p:cNvSpPr/>
          <p:nvPr/>
        </p:nvSpPr>
        <p:spPr>
          <a:xfrm>
            <a:off x="762000" y="5491163"/>
            <a:ext cx="7632700" cy="608012"/>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latin typeface="Tuffy-TTF" panose="020B0603060100000000" pitchFamily="34" charset="0"/>
              </a:rPr>
              <a:t>Write HRSW on flashcards and stick them around the house. How many can they read in a set amount of time?</a:t>
            </a:r>
          </a:p>
        </p:txBody>
      </p:sp>
    </p:spTree>
    <p:extLst>
      <p:ext uri="{BB962C8B-B14F-4D97-AF65-F5344CB8AC3E}">
        <p14:creationId xmlns:p14="http://schemas.microsoft.com/office/powerpoint/2010/main" val="12845262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8"/>
                                        </p:tgtEl>
                                        <p:attrNameLst>
                                          <p:attrName>style.visibility</p:attrName>
                                        </p:attrNameLst>
                                      </p:cBhvr>
                                      <p:to>
                                        <p:strVal val="visible"/>
                                      </p:to>
                                    </p:set>
                                    <p:animEffect transition="in" filter="fade">
                                      <p:cBhvr>
                                        <p:cTn id="7" dur="500"/>
                                        <p:tgtEl>
                                          <p:spTgt spid="3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3"/>
                                        </p:tgtEl>
                                        <p:attrNameLst>
                                          <p:attrName>style.visibility</p:attrName>
                                        </p:attrNameLst>
                                      </p:cBhvr>
                                      <p:to>
                                        <p:strVal val="visible"/>
                                      </p:to>
                                    </p:set>
                                    <p:animEffect transition="in" filter="fade">
                                      <p:cBhvr>
                                        <p:cTn id="10" dur="500"/>
                                        <p:tgtEl>
                                          <p:spTgt spid="43"/>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39"/>
                                        </p:tgtEl>
                                        <p:attrNameLst>
                                          <p:attrName>style.visibility</p:attrName>
                                        </p:attrNameLst>
                                      </p:cBhvr>
                                      <p:to>
                                        <p:strVal val="visible"/>
                                      </p:to>
                                    </p:set>
                                    <p:animEffect transition="in" filter="fade">
                                      <p:cBhvr>
                                        <p:cTn id="14" dur="500"/>
                                        <p:tgtEl>
                                          <p:spTgt spid="39"/>
                                        </p:tgtEl>
                                      </p:cBhvr>
                                    </p:animEffect>
                                  </p:childTnLst>
                                </p:cTn>
                              </p:par>
                            </p:childTnLst>
                          </p:cTn>
                        </p:par>
                        <p:par>
                          <p:cTn id="15" fill="hold">
                            <p:stCondLst>
                              <p:cond delay="1000"/>
                            </p:stCondLst>
                            <p:childTnLst>
                              <p:par>
                                <p:cTn id="16" presetID="10" presetClass="entr" presetSubtype="0" fill="hold" grpId="0" nodeType="afterEffect">
                                  <p:stCondLst>
                                    <p:cond delay="0"/>
                                  </p:stCondLst>
                                  <p:childTnLst>
                                    <p:set>
                                      <p:cBhvr>
                                        <p:cTn id="17" dur="1" fill="hold">
                                          <p:stCondLst>
                                            <p:cond delay="0"/>
                                          </p:stCondLst>
                                        </p:cTn>
                                        <p:tgtEl>
                                          <p:spTgt spid="40"/>
                                        </p:tgtEl>
                                        <p:attrNameLst>
                                          <p:attrName>style.visibility</p:attrName>
                                        </p:attrNameLst>
                                      </p:cBhvr>
                                      <p:to>
                                        <p:strVal val="visible"/>
                                      </p:to>
                                    </p:set>
                                    <p:animEffect transition="in" filter="fade">
                                      <p:cBhvr>
                                        <p:cTn id="18" dur="500"/>
                                        <p:tgtEl>
                                          <p:spTgt spid="40"/>
                                        </p:tgtEl>
                                      </p:cBhvr>
                                    </p:animEffect>
                                  </p:childTnLst>
                                </p:cTn>
                              </p:par>
                            </p:childTnLst>
                          </p:cTn>
                        </p:par>
                        <p:par>
                          <p:cTn id="19" fill="hold">
                            <p:stCondLst>
                              <p:cond delay="1500"/>
                            </p:stCondLst>
                            <p:childTnLst>
                              <p:par>
                                <p:cTn id="20" presetID="10" presetClass="entr" presetSubtype="0" fill="hold" grpId="0" nodeType="afterEffect">
                                  <p:stCondLst>
                                    <p:cond delay="0"/>
                                  </p:stCondLst>
                                  <p:childTnLst>
                                    <p:set>
                                      <p:cBhvr>
                                        <p:cTn id="21" dur="1" fill="hold">
                                          <p:stCondLst>
                                            <p:cond delay="0"/>
                                          </p:stCondLst>
                                        </p:cTn>
                                        <p:tgtEl>
                                          <p:spTgt spid="41"/>
                                        </p:tgtEl>
                                        <p:attrNameLst>
                                          <p:attrName>style.visibility</p:attrName>
                                        </p:attrNameLst>
                                      </p:cBhvr>
                                      <p:to>
                                        <p:strVal val="visible"/>
                                      </p:to>
                                    </p:set>
                                    <p:animEffect transition="in" filter="fade">
                                      <p:cBhvr>
                                        <p:cTn id="22" dur="500"/>
                                        <p:tgtEl>
                                          <p:spTgt spid="41"/>
                                        </p:tgtEl>
                                      </p:cBhvr>
                                    </p:animEffect>
                                  </p:childTnLst>
                                </p:cTn>
                              </p:par>
                            </p:childTnLst>
                          </p:cTn>
                        </p:par>
                        <p:par>
                          <p:cTn id="23" fill="hold">
                            <p:stCondLst>
                              <p:cond delay="2000"/>
                            </p:stCondLst>
                            <p:childTnLst>
                              <p:par>
                                <p:cTn id="24" presetID="10" presetClass="entr" presetSubtype="0" fill="hold" grpId="0" nodeType="afterEffect">
                                  <p:stCondLst>
                                    <p:cond delay="0"/>
                                  </p:stCondLst>
                                  <p:childTnLst>
                                    <p:set>
                                      <p:cBhvr>
                                        <p:cTn id="25" dur="1" fill="hold">
                                          <p:stCondLst>
                                            <p:cond delay="0"/>
                                          </p:stCondLst>
                                        </p:cTn>
                                        <p:tgtEl>
                                          <p:spTgt spid="42"/>
                                        </p:tgtEl>
                                        <p:attrNameLst>
                                          <p:attrName>style.visibility</p:attrName>
                                        </p:attrNameLst>
                                      </p:cBhvr>
                                      <p:to>
                                        <p:strVal val="visible"/>
                                      </p:to>
                                    </p:set>
                                    <p:animEffect transition="in" filter="fade">
                                      <p:cBhvr>
                                        <p:cTn id="26" dur="500"/>
                                        <p:tgtEl>
                                          <p:spTgt spid="42"/>
                                        </p:tgtEl>
                                      </p:cBhvr>
                                    </p:animEffect>
                                  </p:childTnLst>
                                </p:cTn>
                              </p:par>
                            </p:childTnLst>
                          </p:cTn>
                        </p:par>
                        <p:par>
                          <p:cTn id="27" fill="hold">
                            <p:stCondLst>
                              <p:cond delay="2500"/>
                            </p:stCondLst>
                            <p:childTnLst>
                              <p:par>
                                <p:cTn id="28" presetID="10" presetClass="entr" presetSubtype="0" fill="hold" grpId="0" nodeType="afterEffect">
                                  <p:stCondLst>
                                    <p:cond delay="0"/>
                                  </p:stCondLst>
                                  <p:childTnLst>
                                    <p:set>
                                      <p:cBhvr>
                                        <p:cTn id="29" dur="1" fill="hold">
                                          <p:stCondLst>
                                            <p:cond delay="0"/>
                                          </p:stCondLst>
                                        </p:cTn>
                                        <p:tgtEl>
                                          <p:spTgt spid="44"/>
                                        </p:tgtEl>
                                        <p:attrNameLst>
                                          <p:attrName>style.visibility</p:attrName>
                                        </p:attrNameLst>
                                      </p:cBhvr>
                                      <p:to>
                                        <p:strVal val="visible"/>
                                      </p:to>
                                    </p:set>
                                    <p:animEffect transition="in" filter="fade">
                                      <p:cBhvr>
                                        <p:cTn id="30" dur="500"/>
                                        <p:tgtEl>
                                          <p:spTgt spid="44"/>
                                        </p:tgtEl>
                                      </p:cBhvr>
                                    </p:animEffect>
                                  </p:childTnLst>
                                </p:cTn>
                              </p:par>
                            </p:childTnLst>
                          </p:cTn>
                        </p:par>
                        <p:par>
                          <p:cTn id="31" fill="hold">
                            <p:stCondLst>
                              <p:cond delay="3000"/>
                            </p:stCondLst>
                            <p:childTnLst>
                              <p:par>
                                <p:cTn id="32" presetID="10" presetClass="entr" presetSubtype="0" fill="hold" grpId="0" nodeType="afterEffect">
                                  <p:stCondLst>
                                    <p:cond delay="0"/>
                                  </p:stCondLst>
                                  <p:childTnLst>
                                    <p:set>
                                      <p:cBhvr>
                                        <p:cTn id="33" dur="1" fill="hold">
                                          <p:stCondLst>
                                            <p:cond delay="0"/>
                                          </p:stCondLst>
                                        </p:cTn>
                                        <p:tgtEl>
                                          <p:spTgt spid="45"/>
                                        </p:tgtEl>
                                        <p:attrNameLst>
                                          <p:attrName>style.visibility</p:attrName>
                                        </p:attrNameLst>
                                      </p:cBhvr>
                                      <p:to>
                                        <p:strVal val="visible"/>
                                      </p:to>
                                    </p:set>
                                    <p:animEffect transition="in" filter="fade">
                                      <p:cBhvr>
                                        <p:cTn id="34"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p:bldP spid="39" grpId="0" animBg="1"/>
      <p:bldP spid="40" grpId="0" animBg="1"/>
      <p:bldP spid="41" grpId="0" animBg="1"/>
      <p:bldP spid="42" grpId="0" animBg="1"/>
      <p:bldP spid="43" grpId="0"/>
      <p:bldP spid="44" grpId="0" animBg="1"/>
      <p:bldP spid="4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20556"/>
            <a:ext cx="8856984" cy="6368028"/>
          </a:xfrm>
          <a:prstGeom prst="rect">
            <a:avLst/>
          </a:prstGeom>
        </p:spPr>
      </p:pic>
      <p:sp>
        <p:nvSpPr>
          <p:cNvPr id="13" name="Title 20">
            <a:extLst>
              <a:ext uri="{FF2B5EF4-FFF2-40B4-BE49-F238E27FC236}">
                <a16:creationId xmlns:a16="http://schemas.microsoft.com/office/drawing/2014/main" id="{40978DEC-C4FE-4737-9675-2618D97879D0}"/>
              </a:ext>
            </a:extLst>
          </p:cNvPr>
          <p:cNvSpPr txBox="1">
            <a:spLocks/>
          </p:cNvSpPr>
          <p:nvPr/>
        </p:nvSpPr>
        <p:spPr>
          <a:xfrm>
            <a:off x="457200" y="479425"/>
            <a:ext cx="8220075" cy="993775"/>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endParaRPr lang="en-GB" altLang="en-US" sz="3600" dirty="0">
              <a:latin typeface="Tuffy-TTF" pitchFamily="34" charset="0"/>
            </a:endParaRPr>
          </a:p>
        </p:txBody>
      </p:sp>
      <p:sp>
        <p:nvSpPr>
          <p:cNvPr id="14" name="Rectangle 8">
            <a:extLst>
              <a:ext uri="{FF2B5EF4-FFF2-40B4-BE49-F238E27FC236}">
                <a16:creationId xmlns:a16="http://schemas.microsoft.com/office/drawing/2014/main" id="{B124F90B-C7D3-4D96-802F-4B312C2790E4}"/>
              </a:ext>
            </a:extLst>
          </p:cNvPr>
          <p:cNvSpPr>
            <a:spLocks noChangeArrowheads="1"/>
          </p:cNvSpPr>
          <p:nvPr/>
        </p:nvSpPr>
        <p:spPr bwMode="auto">
          <a:xfrm>
            <a:off x="854074" y="1752930"/>
            <a:ext cx="7632700" cy="423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eaLnBrk="1" hangingPunct="1">
              <a:lnSpc>
                <a:spcPct val="100000"/>
              </a:lnSpc>
              <a:spcBef>
                <a:spcPct val="0"/>
              </a:spcBef>
              <a:buFontTx/>
              <a:buNone/>
            </a:pPr>
            <a:r>
              <a:rPr lang="en-GB" altLang="en-US" b="1" dirty="0">
                <a:solidFill>
                  <a:schemeClr val="tx1"/>
                </a:solidFill>
                <a:latin typeface="Tuffy-TTF" pitchFamily="34" charset="0"/>
              </a:rPr>
              <a:t>CVCC and CCVC Words</a:t>
            </a:r>
          </a:p>
        </p:txBody>
      </p:sp>
      <p:sp>
        <p:nvSpPr>
          <p:cNvPr id="15" name="Rectangle 11">
            <a:extLst>
              <a:ext uri="{FF2B5EF4-FFF2-40B4-BE49-F238E27FC236}">
                <a16:creationId xmlns:a16="http://schemas.microsoft.com/office/drawing/2014/main" id="{822F68BE-454D-4C0B-B4C3-4B753C65FBE2}"/>
              </a:ext>
            </a:extLst>
          </p:cNvPr>
          <p:cNvSpPr>
            <a:spLocks noChangeArrowheads="1"/>
          </p:cNvSpPr>
          <p:nvPr/>
        </p:nvSpPr>
        <p:spPr bwMode="auto">
          <a:xfrm>
            <a:off x="854074" y="2187905"/>
            <a:ext cx="7632700" cy="6994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eaLnBrk="1" hangingPunct="1">
              <a:lnSpc>
                <a:spcPct val="100000"/>
              </a:lnSpc>
              <a:spcBef>
                <a:spcPct val="0"/>
              </a:spcBef>
              <a:buFontTx/>
              <a:buNone/>
            </a:pPr>
            <a:r>
              <a:rPr lang="en-GB" altLang="en-US" dirty="0">
                <a:solidFill>
                  <a:schemeClr val="tx1"/>
                </a:solidFill>
                <a:latin typeface="Tuffy-TTF" pitchFamily="34" charset="0"/>
              </a:rPr>
              <a:t>The children are taught to read words with different word structures e.g. </a:t>
            </a:r>
          </a:p>
          <a:p>
            <a:pPr eaLnBrk="1" hangingPunct="1">
              <a:lnSpc>
                <a:spcPct val="100000"/>
              </a:lnSpc>
              <a:spcBef>
                <a:spcPct val="0"/>
              </a:spcBef>
              <a:buFontTx/>
              <a:buNone/>
            </a:pPr>
            <a:r>
              <a:rPr lang="en-GB" altLang="en-US" dirty="0">
                <a:solidFill>
                  <a:schemeClr val="tx1"/>
                </a:solidFill>
                <a:latin typeface="Tuffy-TTF" pitchFamily="34" charset="0"/>
              </a:rPr>
              <a:t>CVCC, CCVC, CCVCC, CCCVC, CCCVCC</a:t>
            </a:r>
          </a:p>
        </p:txBody>
      </p:sp>
      <p:sp>
        <p:nvSpPr>
          <p:cNvPr id="16" name="TextBox 15">
            <a:extLst>
              <a:ext uri="{FF2B5EF4-FFF2-40B4-BE49-F238E27FC236}">
                <a16:creationId xmlns:a16="http://schemas.microsoft.com/office/drawing/2014/main" id="{E66657CD-2166-48BE-842B-774F010213A2}"/>
              </a:ext>
            </a:extLst>
          </p:cNvPr>
          <p:cNvSpPr txBox="1">
            <a:spLocks noChangeArrowheads="1"/>
          </p:cNvSpPr>
          <p:nvPr/>
        </p:nvSpPr>
        <p:spPr bwMode="auto">
          <a:xfrm>
            <a:off x="865187" y="2875685"/>
            <a:ext cx="2874962"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sz="2400" b="1" dirty="0">
                <a:solidFill>
                  <a:srgbClr val="F1811A"/>
                </a:solidFill>
                <a:latin typeface="Tuffy-TTF" pitchFamily="34" charset="0"/>
              </a:rPr>
              <a:t>tent</a:t>
            </a:r>
          </a:p>
        </p:txBody>
      </p:sp>
      <p:sp>
        <p:nvSpPr>
          <p:cNvPr id="17" name="Rectangle 22">
            <a:extLst>
              <a:ext uri="{FF2B5EF4-FFF2-40B4-BE49-F238E27FC236}">
                <a16:creationId xmlns:a16="http://schemas.microsoft.com/office/drawing/2014/main" id="{86D032F8-5E6B-4488-8404-93AB60F237A8}"/>
              </a:ext>
            </a:extLst>
          </p:cNvPr>
          <p:cNvSpPr>
            <a:spLocks noChangeArrowheads="1"/>
          </p:cNvSpPr>
          <p:nvPr/>
        </p:nvSpPr>
        <p:spPr bwMode="auto">
          <a:xfrm>
            <a:off x="865187" y="4607255"/>
            <a:ext cx="7632700" cy="15304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eaLnBrk="1" hangingPunct="1">
              <a:lnSpc>
                <a:spcPct val="100000"/>
              </a:lnSpc>
              <a:spcBef>
                <a:spcPct val="0"/>
              </a:spcBef>
              <a:buFontTx/>
              <a:buNone/>
            </a:pPr>
            <a:r>
              <a:rPr lang="en-GB" altLang="en-US" dirty="0">
                <a:solidFill>
                  <a:schemeClr val="tx1"/>
                </a:solidFill>
                <a:latin typeface="Tuffy-TTF" pitchFamily="34" charset="0"/>
              </a:rPr>
              <a:t>The children will learn to read words with suffixes </a:t>
            </a:r>
          </a:p>
          <a:p>
            <a:pPr eaLnBrk="1" hangingPunct="1">
              <a:lnSpc>
                <a:spcPct val="100000"/>
              </a:lnSpc>
              <a:spcBef>
                <a:spcPct val="0"/>
              </a:spcBef>
              <a:buFontTx/>
              <a:buNone/>
            </a:pPr>
            <a:r>
              <a:rPr lang="en-GB" altLang="en-US" dirty="0">
                <a:solidFill>
                  <a:schemeClr val="tx1"/>
                </a:solidFill>
                <a:latin typeface="Tuffy-TTF" pitchFamily="34" charset="0"/>
              </a:rPr>
              <a:t>* Words with –ed endings - creaked</a:t>
            </a:r>
          </a:p>
          <a:p>
            <a:pPr eaLnBrk="1" hangingPunct="1">
              <a:lnSpc>
                <a:spcPct val="100000"/>
              </a:lnSpc>
              <a:spcBef>
                <a:spcPct val="0"/>
              </a:spcBef>
              <a:buFontTx/>
              <a:buNone/>
            </a:pPr>
            <a:r>
              <a:rPr lang="en-GB" altLang="en-US" dirty="0">
                <a:solidFill>
                  <a:schemeClr val="tx1"/>
                </a:solidFill>
                <a:latin typeface="Tuffy-TTF" pitchFamily="34" charset="0"/>
              </a:rPr>
              <a:t>* Words with –ed sounding like t – e.g. jumped</a:t>
            </a:r>
          </a:p>
          <a:p>
            <a:pPr eaLnBrk="1" hangingPunct="1">
              <a:lnSpc>
                <a:spcPct val="100000"/>
              </a:lnSpc>
              <a:spcBef>
                <a:spcPct val="0"/>
              </a:spcBef>
              <a:buFontTx/>
              <a:buNone/>
            </a:pPr>
            <a:r>
              <a:rPr lang="en-GB" altLang="en-US" dirty="0">
                <a:solidFill>
                  <a:schemeClr val="tx1"/>
                </a:solidFill>
                <a:latin typeface="Tuffy-TTF" pitchFamily="34" charset="0"/>
              </a:rPr>
              <a:t>* Words with –ed sounding like d – laughed</a:t>
            </a:r>
          </a:p>
          <a:p>
            <a:pPr eaLnBrk="1" hangingPunct="1">
              <a:lnSpc>
                <a:spcPct val="100000"/>
              </a:lnSpc>
              <a:spcBef>
                <a:spcPct val="0"/>
              </a:spcBef>
              <a:buFontTx/>
              <a:buNone/>
            </a:pPr>
            <a:r>
              <a:rPr lang="en-GB" altLang="en-US" dirty="0">
                <a:solidFill>
                  <a:schemeClr val="tx1"/>
                </a:solidFill>
                <a:latin typeface="Tuffy-TTF" pitchFamily="34" charset="0"/>
              </a:rPr>
              <a:t>* words ending with –</a:t>
            </a:r>
            <a:r>
              <a:rPr lang="en-GB" altLang="en-US" dirty="0" err="1">
                <a:solidFill>
                  <a:schemeClr val="tx1"/>
                </a:solidFill>
                <a:latin typeface="Tuffy-TTF" pitchFamily="34" charset="0"/>
              </a:rPr>
              <a:t>er</a:t>
            </a:r>
            <a:r>
              <a:rPr lang="en-GB" altLang="en-US" dirty="0">
                <a:solidFill>
                  <a:schemeClr val="tx1"/>
                </a:solidFill>
                <a:latin typeface="Tuffy-TTF" pitchFamily="34" charset="0"/>
              </a:rPr>
              <a:t> and –</a:t>
            </a:r>
            <a:r>
              <a:rPr lang="en-GB" altLang="en-US" dirty="0" err="1">
                <a:solidFill>
                  <a:schemeClr val="tx1"/>
                </a:solidFill>
                <a:latin typeface="Tuffy-TTF" pitchFamily="34" charset="0"/>
              </a:rPr>
              <a:t>est</a:t>
            </a:r>
            <a:r>
              <a:rPr lang="en-GB" altLang="en-US" dirty="0">
                <a:solidFill>
                  <a:schemeClr val="tx1"/>
                </a:solidFill>
                <a:latin typeface="Tuffy-TTF" pitchFamily="34" charset="0"/>
              </a:rPr>
              <a:t> – smaller, smallest</a:t>
            </a:r>
          </a:p>
        </p:txBody>
      </p:sp>
      <p:sp>
        <p:nvSpPr>
          <p:cNvPr id="32" name="TextBox 31">
            <a:extLst>
              <a:ext uri="{FF2B5EF4-FFF2-40B4-BE49-F238E27FC236}">
                <a16:creationId xmlns:a16="http://schemas.microsoft.com/office/drawing/2014/main" id="{37BFFE5B-FB16-4993-934E-FA4D398DE200}"/>
              </a:ext>
            </a:extLst>
          </p:cNvPr>
          <p:cNvSpPr txBox="1">
            <a:spLocks noChangeArrowheads="1"/>
          </p:cNvSpPr>
          <p:nvPr/>
        </p:nvSpPr>
        <p:spPr bwMode="auto">
          <a:xfrm>
            <a:off x="979790" y="3324630"/>
            <a:ext cx="2874962"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sz="2400" b="1" dirty="0">
                <a:solidFill>
                  <a:srgbClr val="F1811A"/>
                </a:solidFill>
                <a:latin typeface="Tuffy-TTF" pitchFamily="34" charset="0"/>
              </a:rPr>
              <a:t>toast</a:t>
            </a:r>
          </a:p>
        </p:txBody>
      </p:sp>
      <p:sp>
        <p:nvSpPr>
          <p:cNvPr id="33" name="TextBox 32">
            <a:extLst>
              <a:ext uri="{FF2B5EF4-FFF2-40B4-BE49-F238E27FC236}">
                <a16:creationId xmlns:a16="http://schemas.microsoft.com/office/drawing/2014/main" id="{2F2D5E67-9FA6-435A-8328-91240D064425}"/>
              </a:ext>
            </a:extLst>
          </p:cNvPr>
          <p:cNvSpPr txBox="1">
            <a:spLocks noChangeArrowheads="1"/>
          </p:cNvSpPr>
          <p:nvPr/>
        </p:nvSpPr>
        <p:spPr bwMode="auto">
          <a:xfrm>
            <a:off x="865187" y="3815485"/>
            <a:ext cx="2874962"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sz="2400" b="1" dirty="0">
                <a:solidFill>
                  <a:srgbClr val="F1811A"/>
                </a:solidFill>
                <a:latin typeface="Tuffy-TTF" pitchFamily="34" charset="0"/>
              </a:rPr>
              <a:t>plum</a:t>
            </a:r>
          </a:p>
        </p:txBody>
      </p:sp>
      <p:sp>
        <p:nvSpPr>
          <p:cNvPr id="34" name="TextBox 33">
            <a:extLst>
              <a:ext uri="{FF2B5EF4-FFF2-40B4-BE49-F238E27FC236}">
                <a16:creationId xmlns:a16="http://schemas.microsoft.com/office/drawing/2014/main" id="{41845AA3-72E1-421C-8D92-22A1D6CC10F1}"/>
              </a:ext>
            </a:extLst>
          </p:cNvPr>
          <p:cNvSpPr txBox="1">
            <a:spLocks noChangeArrowheads="1"/>
          </p:cNvSpPr>
          <p:nvPr/>
        </p:nvSpPr>
        <p:spPr bwMode="auto">
          <a:xfrm>
            <a:off x="5176981" y="2853342"/>
            <a:ext cx="2874962"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sz="2400" b="1" dirty="0">
                <a:solidFill>
                  <a:srgbClr val="F1811A"/>
                </a:solidFill>
                <a:latin typeface="Tuffy-TTF" pitchFamily="34" charset="0"/>
              </a:rPr>
              <a:t>spoons</a:t>
            </a:r>
          </a:p>
        </p:txBody>
      </p:sp>
      <p:sp>
        <p:nvSpPr>
          <p:cNvPr id="35" name="Rectangle 34">
            <a:extLst>
              <a:ext uri="{FF2B5EF4-FFF2-40B4-BE49-F238E27FC236}">
                <a16:creationId xmlns:a16="http://schemas.microsoft.com/office/drawing/2014/main" id="{A9D689E4-6934-4E7C-8473-09F95D4D1D85}"/>
              </a:ext>
            </a:extLst>
          </p:cNvPr>
          <p:cNvSpPr/>
          <p:nvPr/>
        </p:nvSpPr>
        <p:spPr>
          <a:xfrm>
            <a:off x="3827462" y="331827"/>
            <a:ext cx="2419350" cy="1285875"/>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2000" dirty="0">
                <a:latin typeface="Tuffy-TTF" panose="020B0603060100000000" pitchFamily="34" charset="0"/>
              </a:rPr>
              <a:t>Phase 4</a:t>
            </a:r>
          </a:p>
          <a:p>
            <a:pPr algn="ctr">
              <a:defRPr/>
            </a:pPr>
            <a:r>
              <a:rPr lang="en-GB" sz="2000" dirty="0">
                <a:latin typeface="Tuffy-TTF" panose="020B0603060100000000" pitchFamily="34" charset="0"/>
              </a:rPr>
              <a:t>Taught in Reception</a:t>
            </a:r>
          </a:p>
          <a:p>
            <a:pPr algn="ctr" eaLnBrk="1" fontAlgn="auto" hangingPunct="1">
              <a:spcBef>
                <a:spcPts val="0"/>
              </a:spcBef>
              <a:spcAft>
                <a:spcPts val="0"/>
              </a:spcAft>
              <a:defRPr/>
            </a:pPr>
            <a:endParaRPr lang="en-GB" sz="2000" dirty="0">
              <a:latin typeface="Tuffy-TTF" panose="020B0603060100000000" pitchFamily="34" charset="0"/>
            </a:endParaRPr>
          </a:p>
        </p:txBody>
      </p:sp>
      <p:sp>
        <p:nvSpPr>
          <p:cNvPr id="18" name="TextBox 17">
            <a:extLst>
              <a:ext uri="{FF2B5EF4-FFF2-40B4-BE49-F238E27FC236}">
                <a16:creationId xmlns:a16="http://schemas.microsoft.com/office/drawing/2014/main" id="{93970864-D3F8-404A-8CAE-77DBF19FF71B}"/>
              </a:ext>
            </a:extLst>
          </p:cNvPr>
          <p:cNvSpPr txBox="1"/>
          <p:nvPr/>
        </p:nvSpPr>
        <p:spPr>
          <a:xfrm>
            <a:off x="644261" y="82680"/>
            <a:ext cx="1885279" cy="1406188"/>
          </a:xfrm>
          <a:prstGeom prst="star6">
            <a:avLst/>
          </a:prstGeom>
          <a:noFill/>
          <a:ln>
            <a:solidFill>
              <a:srgbClr val="FFFF00"/>
            </a:solidFill>
          </a:ln>
        </p:spPr>
        <p:txBody>
          <a:bodyPr wrap="square" rtlCol="0">
            <a:spAutoFit/>
          </a:bodyPr>
          <a:lstStyle/>
          <a:p>
            <a:pPr algn="ctr"/>
            <a:r>
              <a:rPr lang="en-GB" sz="2000" dirty="0"/>
              <a:t>No New GPCS</a:t>
            </a:r>
          </a:p>
        </p:txBody>
      </p:sp>
      <p:sp>
        <p:nvSpPr>
          <p:cNvPr id="19" name="TextBox 18">
            <a:extLst>
              <a:ext uri="{FF2B5EF4-FFF2-40B4-BE49-F238E27FC236}">
                <a16:creationId xmlns:a16="http://schemas.microsoft.com/office/drawing/2014/main" id="{D889C6AB-5DB0-40F4-A685-E9C6A57BBC57}"/>
              </a:ext>
            </a:extLst>
          </p:cNvPr>
          <p:cNvSpPr txBox="1"/>
          <p:nvPr/>
        </p:nvSpPr>
        <p:spPr>
          <a:xfrm>
            <a:off x="6614462" y="69565"/>
            <a:ext cx="1894805" cy="1895296"/>
          </a:xfrm>
          <a:prstGeom prst="star6">
            <a:avLst/>
          </a:prstGeom>
          <a:noFill/>
          <a:ln>
            <a:solidFill>
              <a:srgbClr val="FFFF00"/>
            </a:solidFill>
          </a:ln>
        </p:spPr>
        <p:txBody>
          <a:bodyPr wrap="square" rtlCol="0">
            <a:spAutoFit/>
          </a:bodyPr>
          <a:lstStyle/>
          <a:p>
            <a:pPr algn="ctr"/>
            <a:r>
              <a:rPr lang="en-GB" sz="1400" dirty="0"/>
              <a:t>No New Harder to read and spell words</a:t>
            </a:r>
          </a:p>
        </p:txBody>
      </p:sp>
      <p:sp>
        <p:nvSpPr>
          <p:cNvPr id="20" name="TextBox 19">
            <a:extLst>
              <a:ext uri="{FF2B5EF4-FFF2-40B4-BE49-F238E27FC236}">
                <a16:creationId xmlns:a16="http://schemas.microsoft.com/office/drawing/2014/main" id="{4A7DA2D7-006D-4C92-A823-500DD0DD0E65}"/>
              </a:ext>
            </a:extLst>
          </p:cNvPr>
          <p:cNvSpPr txBox="1">
            <a:spLocks noChangeArrowheads="1"/>
          </p:cNvSpPr>
          <p:nvPr/>
        </p:nvSpPr>
        <p:spPr bwMode="auto">
          <a:xfrm>
            <a:off x="5203501" y="3212069"/>
            <a:ext cx="2874962"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sz="2400" b="1" dirty="0">
                <a:solidFill>
                  <a:srgbClr val="F1811A"/>
                </a:solidFill>
                <a:latin typeface="Tuffy-TTF" pitchFamily="34" charset="0"/>
              </a:rPr>
              <a:t>Splash</a:t>
            </a:r>
          </a:p>
        </p:txBody>
      </p:sp>
      <p:sp>
        <p:nvSpPr>
          <p:cNvPr id="21" name="TextBox 20">
            <a:extLst>
              <a:ext uri="{FF2B5EF4-FFF2-40B4-BE49-F238E27FC236}">
                <a16:creationId xmlns:a16="http://schemas.microsoft.com/office/drawing/2014/main" id="{3E9BA6F4-0C64-434A-ADBA-4FE45137F11C}"/>
              </a:ext>
            </a:extLst>
          </p:cNvPr>
          <p:cNvSpPr txBox="1">
            <a:spLocks noChangeArrowheads="1"/>
          </p:cNvSpPr>
          <p:nvPr/>
        </p:nvSpPr>
        <p:spPr bwMode="auto">
          <a:xfrm>
            <a:off x="5208662" y="3778433"/>
            <a:ext cx="2874962"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sz="2400" b="1" dirty="0">
                <a:solidFill>
                  <a:srgbClr val="F1811A"/>
                </a:solidFill>
                <a:latin typeface="Tuffy-TTF" pitchFamily="34" charset="0"/>
              </a:rPr>
              <a:t>Scrimp</a:t>
            </a:r>
          </a:p>
        </p:txBody>
      </p:sp>
    </p:spTree>
    <p:extLst>
      <p:ext uri="{BB962C8B-B14F-4D97-AF65-F5344CB8AC3E}">
        <p14:creationId xmlns:p14="http://schemas.microsoft.com/office/powerpoint/2010/main" val="36485026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2"/>
                                        </p:tgtEl>
                                        <p:attrNameLst>
                                          <p:attrName>style.visibility</p:attrName>
                                        </p:attrNameLst>
                                      </p:cBhvr>
                                      <p:to>
                                        <p:strVal val="visible"/>
                                      </p:to>
                                    </p:set>
                                    <p:animEffect transition="in" filter="fade">
                                      <p:cBhvr>
                                        <p:cTn id="11" dur="500"/>
                                        <p:tgtEl>
                                          <p:spTgt spid="32"/>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33"/>
                                        </p:tgtEl>
                                        <p:attrNameLst>
                                          <p:attrName>style.visibility</p:attrName>
                                        </p:attrNameLst>
                                      </p:cBhvr>
                                      <p:to>
                                        <p:strVal val="visible"/>
                                      </p:to>
                                    </p:set>
                                    <p:animEffect transition="in" filter="fade">
                                      <p:cBhvr>
                                        <p:cTn id="15" dur="500"/>
                                        <p:tgtEl>
                                          <p:spTgt spid="33"/>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34"/>
                                        </p:tgtEl>
                                        <p:attrNameLst>
                                          <p:attrName>style.visibility</p:attrName>
                                        </p:attrNameLst>
                                      </p:cBhvr>
                                      <p:to>
                                        <p:strVal val="visible"/>
                                      </p:to>
                                    </p:set>
                                    <p:animEffect transition="in" filter="fade">
                                      <p:cBhvr>
                                        <p:cTn id="19" dur="500"/>
                                        <p:tgtEl>
                                          <p:spTgt spid="34"/>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20"/>
                                        </p:tgtEl>
                                        <p:attrNameLst>
                                          <p:attrName>style.visibility</p:attrName>
                                        </p:attrNameLst>
                                      </p:cBhvr>
                                      <p:to>
                                        <p:strVal val="visible"/>
                                      </p:to>
                                    </p:set>
                                    <p:animEffect transition="in" filter="fade">
                                      <p:cBhvr>
                                        <p:cTn id="23" dur="500"/>
                                        <p:tgtEl>
                                          <p:spTgt spid="20"/>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fade">
                                      <p:cBhvr>
                                        <p:cTn id="27"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32" grpId="0"/>
      <p:bldP spid="33" grpId="0"/>
      <p:bldP spid="34" grpId="0"/>
      <p:bldP spid="20" grpId="0"/>
      <p:bldP spid="21"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13" name="Title 20">
            <a:extLst>
              <a:ext uri="{FF2B5EF4-FFF2-40B4-BE49-F238E27FC236}">
                <a16:creationId xmlns:a16="http://schemas.microsoft.com/office/drawing/2014/main" id="{40978DEC-C4FE-4737-9675-2618D97879D0}"/>
              </a:ext>
            </a:extLst>
          </p:cNvPr>
          <p:cNvSpPr txBox="1">
            <a:spLocks/>
          </p:cNvSpPr>
          <p:nvPr/>
        </p:nvSpPr>
        <p:spPr>
          <a:xfrm>
            <a:off x="457200" y="479425"/>
            <a:ext cx="8220075" cy="993775"/>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endParaRPr lang="en-GB" altLang="en-US" sz="3600" dirty="0">
              <a:latin typeface="Tuffy-TTF" pitchFamily="34" charset="0"/>
            </a:endParaRPr>
          </a:p>
        </p:txBody>
      </p:sp>
      <p:sp>
        <p:nvSpPr>
          <p:cNvPr id="36" name="Title 20">
            <a:extLst>
              <a:ext uri="{FF2B5EF4-FFF2-40B4-BE49-F238E27FC236}">
                <a16:creationId xmlns:a16="http://schemas.microsoft.com/office/drawing/2014/main" id="{EA292E5A-4953-45AE-B35D-C38E245360A6}"/>
              </a:ext>
            </a:extLst>
          </p:cNvPr>
          <p:cNvSpPr>
            <a:spLocks/>
          </p:cNvSpPr>
          <p:nvPr/>
        </p:nvSpPr>
        <p:spPr bwMode="auto">
          <a:xfrm>
            <a:off x="755650" y="1181100"/>
            <a:ext cx="7632700" cy="54292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eaLnBrk="1" hangingPunct="1">
              <a:spcBef>
                <a:spcPct val="0"/>
              </a:spcBef>
              <a:buFontTx/>
              <a:buNone/>
            </a:pPr>
            <a:r>
              <a:rPr lang="en-GB" altLang="en-US" sz="2400" b="1" dirty="0">
                <a:latin typeface="Tuffy-TTF" pitchFamily="34" charset="0"/>
              </a:rPr>
              <a:t>Ways You Can Support Your Child at Home</a:t>
            </a:r>
          </a:p>
        </p:txBody>
      </p:sp>
      <p:sp>
        <p:nvSpPr>
          <p:cNvPr id="37" name="Rectangle 36">
            <a:extLst>
              <a:ext uri="{FF2B5EF4-FFF2-40B4-BE49-F238E27FC236}">
                <a16:creationId xmlns:a16="http://schemas.microsoft.com/office/drawing/2014/main" id="{177E458F-F03B-4699-AB29-37418E8FE64A}"/>
              </a:ext>
            </a:extLst>
          </p:cNvPr>
          <p:cNvSpPr/>
          <p:nvPr/>
        </p:nvSpPr>
        <p:spPr>
          <a:xfrm>
            <a:off x="762000" y="2484438"/>
            <a:ext cx="7632700" cy="442912"/>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latin typeface="Tuffy-TTF" panose="020B0603060100000000" pitchFamily="34" charset="0"/>
              </a:rPr>
              <a:t>Continue to use flashcards with the sounds already taught.</a:t>
            </a:r>
          </a:p>
        </p:txBody>
      </p:sp>
      <p:sp>
        <p:nvSpPr>
          <p:cNvPr id="38" name="Rectangle 37">
            <a:extLst>
              <a:ext uri="{FF2B5EF4-FFF2-40B4-BE49-F238E27FC236}">
                <a16:creationId xmlns:a16="http://schemas.microsoft.com/office/drawing/2014/main" id="{FD54D3A6-CAC4-4CF1-88D6-990B7499D9B0}"/>
              </a:ext>
            </a:extLst>
          </p:cNvPr>
          <p:cNvSpPr/>
          <p:nvPr/>
        </p:nvSpPr>
        <p:spPr>
          <a:xfrm>
            <a:off x="762000" y="3049588"/>
            <a:ext cx="7632700" cy="415925"/>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latin typeface="Tuffy-TTF" panose="020B0603060100000000" pitchFamily="34" charset="0"/>
              </a:rPr>
              <a:t>Practise sounding out a range of CVCC and CCVC words.</a:t>
            </a:r>
          </a:p>
        </p:txBody>
      </p:sp>
      <p:sp>
        <p:nvSpPr>
          <p:cNvPr id="39" name="Rectangle 38">
            <a:extLst>
              <a:ext uri="{FF2B5EF4-FFF2-40B4-BE49-F238E27FC236}">
                <a16:creationId xmlns:a16="http://schemas.microsoft.com/office/drawing/2014/main" id="{30672CED-5D77-49BC-A541-8420D0ABACD1}"/>
              </a:ext>
            </a:extLst>
          </p:cNvPr>
          <p:cNvSpPr/>
          <p:nvPr/>
        </p:nvSpPr>
        <p:spPr>
          <a:xfrm>
            <a:off x="762000" y="3559175"/>
            <a:ext cx="7632700" cy="414338"/>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latin typeface="Tuffy-TTF" panose="020B0603060100000000" pitchFamily="34" charset="0"/>
              </a:rPr>
              <a:t>Ask your child to make a word using magnetic letters or to write it down.</a:t>
            </a:r>
          </a:p>
        </p:txBody>
      </p:sp>
      <p:sp>
        <p:nvSpPr>
          <p:cNvPr id="40" name="Rectangle 39">
            <a:extLst>
              <a:ext uri="{FF2B5EF4-FFF2-40B4-BE49-F238E27FC236}">
                <a16:creationId xmlns:a16="http://schemas.microsoft.com/office/drawing/2014/main" id="{A0177570-4AD1-4D47-BEB4-22FA1AFD56FB}"/>
              </a:ext>
            </a:extLst>
          </p:cNvPr>
          <p:cNvSpPr>
            <a:spLocks noChangeArrowheads="1"/>
          </p:cNvSpPr>
          <p:nvPr/>
        </p:nvSpPr>
        <p:spPr bwMode="auto">
          <a:xfrm>
            <a:off x="755650" y="1663700"/>
            <a:ext cx="7632700" cy="69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latin typeface="Tuffy-TTF" pitchFamily="34" charset="0"/>
              </a:rPr>
              <a:t>Using the sounds the children have been exposed to, the </a:t>
            </a:r>
            <a:br>
              <a:rPr lang="en-GB" altLang="en-US">
                <a:solidFill>
                  <a:schemeClr val="tx1"/>
                </a:solidFill>
                <a:latin typeface="Tuffy-TTF" pitchFamily="34" charset="0"/>
              </a:rPr>
            </a:br>
            <a:r>
              <a:rPr lang="en-GB" altLang="en-US">
                <a:solidFill>
                  <a:schemeClr val="tx1"/>
                </a:solidFill>
                <a:latin typeface="Tuffy-TTF" pitchFamily="34" charset="0"/>
              </a:rPr>
              <a:t>following games and activities can be done.</a:t>
            </a:r>
          </a:p>
        </p:txBody>
      </p:sp>
    </p:spTree>
    <p:extLst>
      <p:ext uri="{BB962C8B-B14F-4D97-AF65-F5344CB8AC3E}">
        <p14:creationId xmlns:p14="http://schemas.microsoft.com/office/powerpoint/2010/main" val="21963625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fade">
                                      <p:cBhvr>
                                        <p:cTn id="7" dur="500"/>
                                        <p:tgtEl>
                                          <p:spTgt spid="3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0"/>
                                        </p:tgtEl>
                                        <p:attrNameLst>
                                          <p:attrName>style.visibility</p:attrName>
                                        </p:attrNameLst>
                                      </p:cBhvr>
                                      <p:to>
                                        <p:strVal val="visible"/>
                                      </p:to>
                                    </p:set>
                                    <p:animEffect transition="in" filter="fade">
                                      <p:cBhvr>
                                        <p:cTn id="10" dur="500"/>
                                        <p:tgtEl>
                                          <p:spTgt spid="40"/>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37"/>
                                        </p:tgtEl>
                                        <p:attrNameLst>
                                          <p:attrName>style.visibility</p:attrName>
                                        </p:attrNameLst>
                                      </p:cBhvr>
                                      <p:to>
                                        <p:strVal val="visible"/>
                                      </p:to>
                                    </p:set>
                                    <p:animEffect transition="in" filter="fade">
                                      <p:cBhvr>
                                        <p:cTn id="14" dur="500"/>
                                        <p:tgtEl>
                                          <p:spTgt spid="37"/>
                                        </p:tgtEl>
                                      </p:cBhvr>
                                    </p:animEffect>
                                  </p:childTnLst>
                                </p:cTn>
                              </p:par>
                            </p:childTnLst>
                          </p:cTn>
                        </p:par>
                        <p:par>
                          <p:cTn id="15" fill="hold">
                            <p:stCondLst>
                              <p:cond delay="1000"/>
                            </p:stCondLst>
                            <p:childTnLst>
                              <p:par>
                                <p:cTn id="16" presetID="10" presetClass="entr" presetSubtype="0" fill="hold" grpId="0" nodeType="afterEffect">
                                  <p:stCondLst>
                                    <p:cond delay="0"/>
                                  </p:stCondLst>
                                  <p:childTnLst>
                                    <p:set>
                                      <p:cBhvr>
                                        <p:cTn id="17" dur="1" fill="hold">
                                          <p:stCondLst>
                                            <p:cond delay="0"/>
                                          </p:stCondLst>
                                        </p:cTn>
                                        <p:tgtEl>
                                          <p:spTgt spid="38"/>
                                        </p:tgtEl>
                                        <p:attrNameLst>
                                          <p:attrName>style.visibility</p:attrName>
                                        </p:attrNameLst>
                                      </p:cBhvr>
                                      <p:to>
                                        <p:strVal val="visible"/>
                                      </p:to>
                                    </p:set>
                                    <p:animEffect transition="in" filter="fade">
                                      <p:cBhvr>
                                        <p:cTn id="18" dur="500"/>
                                        <p:tgtEl>
                                          <p:spTgt spid="38"/>
                                        </p:tgtEl>
                                      </p:cBhvr>
                                    </p:animEffect>
                                  </p:childTnLst>
                                </p:cTn>
                              </p:par>
                            </p:childTnLst>
                          </p:cTn>
                        </p:par>
                        <p:par>
                          <p:cTn id="19" fill="hold">
                            <p:stCondLst>
                              <p:cond delay="1500"/>
                            </p:stCondLst>
                            <p:childTnLst>
                              <p:par>
                                <p:cTn id="20" presetID="10" presetClass="entr" presetSubtype="0" fill="hold" grpId="0" nodeType="afterEffect">
                                  <p:stCondLst>
                                    <p:cond delay="0"/>
                                  </p:stCondLst>
                                  <p:childTnLst>
                                    <p:set>
                                      <p:cBhvr>
                                        <p:cTn id="21" dur="1" fill="hold">
                                          <p:stCondLst>
                                            <p:cond delay="0"/>
                                          </p:stCondLst>
                                        </p:cTn>
                                        <p:tgtEl>
                                          <p:spTgt spid="39"/>
                                        </p:tgtEl>
                                        <p:attrNameLst>
                                          <p:attrName>style.visibility</p:attrName>
                                        </p:attrNameLst>
                                      </p:cBhvr>
                                      <p:to>
                                        <p:strVal val="visible"/>
                                      </p:to>
                                    </p:set>
                                    <p:animEffect transition="in" filter="fade">
                                      <p:cBhvr>
                                        <p:cTn id="22"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37" grpId="0" animBg="1"/>
      <p:bldP spid="38" grpId="0" animBg="1"/>
      <p:bldP spid="39" grpId="0" animBg="1"/>
      <p:bldP spid="40"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13" name="Title 20">
            <a:extLst>
              <a:ext uri="{FF2B5EF4-FFF2-40B4-BE49-F238E27FC236}">
                <a16:creationId xmlns:a16="http://schemas.microsoft.com/office/drawing/2014/main" id="{40978DEC-C4FE-4737-9675-2618D97879D0}"/>
              </a:ext>
            </a:extLst>
          </p:cNvPr>
          <p:cNvSpPr txBox="1">
            <a:spLocks/>
          </p:cNvSpPr>
          <p:nvPr/>
        </p:nvSpPr>
        <p:spPr>
          <a:xfrm>
            <a:off x="457200" y="479425"/>
            <a:ext cx="8220075" cy="993775"/>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endParaRPr lang="en-GB" altLang="en-US" sz="3600" dirty="0">
              <a:latin typeface="Tuffy-TTF" pitchFamily="34" charset="0"/>
            </a:endParaRPr>
          </a:p>
        </p:txBody>
      </p:sp>
      <p:sp>
        <p:nvSpPr>
          <p:cNvPr id="11" name="Rectangle 10">
            <a:extLst>
              <a:ext uri="{FF2B5EF4-FFF2-40B4-BE49-F238E27FC236}">
                <a16:creationId xmlns:a16="http://schemas.microsoft.com/office/drawing/2014/main" id="{5D3A76B3-908C-4702-B2A2-AA90CDA8D2DF}"/>
              </a:ext>
            </a:extLst>
          </p:cNvPr>
          <p:cNvSpPr/>
          <p:nvPr/>
        </p:nvSpPr>
        <p:spPr>
          <a:xfrm>
            <a:off x="3923928" y="294945"/>
            <a:ext cx="2419350" cy="1285875"/>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2000" dirty="0">
                <a:latin typeface="Tuffy-TTF" panose="020B0603060100000000" pitchFamily="34" charset="0"/>
              </a:rPr>
              <a:t>Phase 5</a:t>
            </a:r>
          </a:p>
          <a:p>
            <a:pPr algn="ctr">
              <a:defRPr/>
            </a:pPr>
            <a:r>
              <a:rPr lang="en-GB" sz="2000" dirty="0">
                <a:latin typeface="Tuffy-TTF" panose="020B0603060100000000" pitchFamily="34" charset="0"/>
              </a:rPr>
              <a:t>Taught in Reception &amp; then in Year 1</a:t>
            </a:r>
          </a:p>
          <a:p>
            <a:pPr algn="ctr" eaLnBrk="1" fontAlgn="auto" hangingPunct="1">
              <a:spcBef>
                <a:spcPts val="0"/>
              </a:spcBef>
              <a:spcAft>
                <a:spcPts val="0"/>
              </a:spcAft>
              <a:defRPr/>
            </a:pPr>
            <a:endParaRPr lang="en-GB" sz="2000" dirty="0">
              <a:latin typeface="Tuffy-TTF" panose="020B0603060100000000" pitchFamily="34" charset="0"/>
            </a:endParaRPr>
          </a:p>
        </p:txBody>
      </p:sp>
      <p:sp>
        <p:nvSpPr>
          <p:cNvPr id="14" name="Rectangle 4">
            <a:extLst>
              <a:ext uri="{FF2B5EF4-FFF2-40B4-BE49-F238E27FC236}">
                <a16:creationId xmlns:a16="http://schemas.microsoft.com/office/drawing/2014/main" id="{B37E6C96-A303-432B-A416-58EC78E55013}"/>
              </a:ext>
            </a:extLst>
          </p:cNvPr>
          <p:cNvSpPr>
            <a:spLocks noChangeArrowheads="1"/>
          </p:cNvSpPr>
          <p:nvPr/>
        </p:nvSpPr>
        <p:spPr bwMode="auto">
          <a:xfrm>
            <a:off x="750887" y="1657680"/>
            <a:ext cx="7632700" cy="9764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eaLnBrk="1" hangingPunct="1">
              <a:lnSpc>
                <a:spcPct val="100000"/>
              </a:lnSpc>
              <a:spcBef>
                <a:spcPct val="0"/>
              </a:spcBef>
              <a:buFontTx/>
              <a:buNone/>
            </a:pPr>
            <a:r>
              <a:rPr lang="en-GB" altLang="en-US" dirty="0">
                <a:solidFill>
                  <a:schemeClr val="tx1"/>
                </a:solidFill>
                <a:latin typeface="Tuffy-TTF" pitchFamily="34" charset="0"/>
              </a:rPr>
              <a:t>The purpose of this phase is to broaden a child’s knowledge of graphemes and phonemes for use in reading and spelling. When spelling words, children will now need to choose the appropriate graphemes to represent phonemes.</a:t>
            </a:r>
          </a:p>
        </p:txBody>
      </p:sp>
      <p:sp>
        <p:nvSpPr>
          <p:cNvPr id="15" name="Rectangle 14">
            <a:extLst>
              <a:ext uri="{FF2B5EF4-FFF2-40B4-BE49-F238E27FC236}">
                <a16:creationId xmlns:a16="http://schemas.microsoft.com/office/drawing/2014/main" id="{14DE96CA-8A03-4534-8799-4DC5FAAA16CE}"/>
              </a:ext>
            </a:extLst>
          </p:cNvPr>
          <p:cNvSpPr>
            <a:spLocks noChangeArrowheads="1"/>
          </p:cNvSpPr>
          <p:nvPr/>
        </p:nvSpPr>
        <p:spPr bwMode="auto">
          <a:xfrm>
            <a:off x="766763" y="2767013"/>
            <a:ext cx="7632700" cy="42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eaLnBrk="1" hangingPunct="1">
              <a:lnSpc>
                <a:spcPct val="100000"/>
              </a:lnSpc>
              <a:spcBef>
                <a:spcPct val="0"/>
              </a:spcBef>
              <a:buFontTx/>
              <a:buNone/>
            </a:pPr>
            <a:r>
              <a:rPr lang="en-GB" altLang="en-US" b="1" dirty="0">
                <a:solidFill>
                  <a:schemeClr val="tx1"/>
                </a:solidFill>
                <a:latin typeface="Tuffy-TTF" pitchFamily="34" charset="0"/>
              </a:rPr>
              <a:t>Some of the new Graphemes for Reading:</a:t>
            </a:r>
          </a:p>
        </p:txBody>
      </p:sp>
      <p:sp>
        <p:nvSpPr>
          <p:cNvPr id="16" name="TextBox 15">
            <a:extLst>
              <a:ext uri="{FF2B5EF4-FFF2-40B4-BE49-F238E27FC236}">
                <a16:creationId xmlns:a16="http://schemas.microsoft.com/office/drawing/2014/main" id="{5E5232AC-43AF-4B3D-895C-361AE9CFC35D}"/>
              </a:ext>
            </a:extLst>
          </p:cNvPr>
          <p:cNvSpPr txBox="1">
            <a:spLocks noChangeArrowheads="1"/>
          </p:cNvSpPr>
          <p:nvPr/>
        </p:nvSpPr>
        <p:spPr bwMode="auto">
          <a:xfrm>
            <a:off x="766763" y="3251200"/>
            <a:ext cx="10477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a:solidFill>
                  <a:srgbClr val="F1811A"/>
                </a:solidFill>
                <a:latin typeface="Tuffy-TTF" pitchFamily="34" charset="0"/>
              </a:rPr>
              <a:t>ay</a:t>
            </a:r>
          </a:p>
        </p:txBody>
      </p:sp>
      <p:sp>
        <p:nvSpPr>
          <p:cNvPr id="17" name="TextBox 16">
            <a:extLst>
              <a:ext uri="{FF2B5EF4-FFF2-40B4-BE49-F238E27FC236}">
                <a16:creationId xmlns:a16="http://schemas.microsoft.com/office/drawing/2014/main" id="{482B8A7E-321F-459A-A117-51F976C35EA7}"/>
              </a:ext>
            </a:extLst>
          </p:cNvPr>
          <p:cNvSpPr txBox="1">
            <a:spLocks noChangeArrowheads="1"/>
          </p:cNvSpPr>
          <p:nvPr/>
        </p:nvSpPr>
        <p:spPr bwMode="auto">
          <a:xfrm>
            <a:off x="1863725" y="3251200"/>
            <a:ext cx="104616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a:solidFill>
                  <a:srgbClr val="F1811A"/>
                </a:solidFill>
                <a:latin typeface="Tuffy-TTF" pitchFamily="34" charset="0"/>
              </a:rPr>
              <a:t>ou</a:t>
            </a:r>
          </a:p>
        </p:txBody>
      </p:sp>
      <p:sp>
        <p:nvSpPr>
          <p:cNvPr id="18" name="TextBox 17">
            <a:extLst>
              <a:ext uri="{FF2B5EF4-FFF2-40B4-BE49-F238E27FC236}">
                <a16:creationId xmlns:a16="http://schemas.microsoft.com/office/drawing/2014/main" id="{840B729A-C6CF-4BDD-8CCE-4C524636A97F}"/>
              </a:ext>
            </a:extLst>
          </p:cNvPr>
          <p:cNvSpPr txBox="1">
            <a:spLocks noChangeArrowheads="1"/>
          </p:cNvSpPr>
          <p:nvPr/>
        </p:nvSpPr>
        <p:spPr bwMode="auto">
          <a:xfrm>
            <a:off x="2959100" y="3251200"/>
            <a:ext cx="104616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a:solidFill>
                  <a:srgbClr val="F1811A"/>
                </a:solidFill>
                <a:latin typeface="Tuffy-TTF" pitchFamily="34" charset="0"/>
              </a:rPr>
              <a:t>ie</a:t>
            </a:r>
          </a:p>
        </p:txBody>
      </p:sp>
      <p:sp>
        <p:nvSpPr>
          <p:cNvPr id="19" name="TextBox 18">
            <a:extLst>
              <a:ext uri="{FF2B5EF4-FFF2-40B4-BE49-F238E27FC236}">
                <a16:creationId xmlns:a16="http://schemas.microsoft.com/office/drawing/2014/main" id="{720F9DF1-F580-45BD-AF8C-61B4BD2767C9}"/>
              </a:ext>
            </a:extLst>
          </p:cNvPr>
          <p:cNvSpPr txBox="1">
            <a:spLocks noChangeArrowheads="1"/>
          </p:cNvSpPr>
          <p:nvPr/>
        </p:nvSpPr>
        <p:spPr bwMode="auto">
          <a:xfrm>
            <a:off x="4056063" y="3251200"/>
            <a:ext cx="1046162"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a:solidFill>
                  <a:srgbClr val="F1811A"/>
                </a:solidFill>
                <a:latin typeface="Tuffy-TTF" pitchFamily="34" charset="0"/>
              </a:rPr>
              <a:t>ea</a:t>
            </a:r>
          </a:p>
        </p:txBody>
      </p:sp>
      <p:sp>
        <p:nvSpPr>
          <p:cNvPr id="20" name="TextBox 19">
            <a:extLst>
              <a:ext uri="{FF2B5EF4-FFF2-40B4-BE49-F238E27FC236}">
                <a16:creationId xmlns:a16="http://schemas.microsoft.com/office/drawing/2014/main" id="{72EDB968-3CFC-402D-96FA-7B53D2CDF43B}"/>
              </a:ext>
            </a:extLst>
          </p:cNvPr>
          <p:cNvSpPr txBox="1">
            <a:spLocks noChangeArrowheads="1"/>
          </p:cNvSpPr>
          <p:nvPr/>
        </p:nvSpPr>
        <p:spPr bwMode="auto">
          <a:xfrm>
            <a:off x="5151438" y="3251200"/>
            <a:ext cx="1046162"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a:solidFill>
                  <a:srgbClr val="F1811A"/>
                </a:solidFill>
                <a:latin typeface="Tuffy-TTF" pitchFamily="34" charset="0"/>
              </a:rPr>
              <a:t>oy</a:t>
            </a:r>
          </a:p>
        </p:txBody>
      </p:sp>
      <p:sp>
        <p:nvSpPr>
          <p:cNvPr id="21" name="TextBox 20">
            <a:extLst>
              <a:ext uri="{FF2B5EF4-FFF2-40B4-BE49-F238E27FC236}">
                <a16:creationId xmlns:a16="http://schemas.microsoft.com/office/drawing/2014/main" id="{35AFFD8D-8FE9-49E7-A36B-74AAF42FF9F0}"/>
              </a:ext>
            </a:extLst>
          </p:cNvPr>
          <p:cNvSpPr txBox="1">
            <a:spLocks noChangeArrowheads="1"/>
          </p:cNvSpPr>
          <p:nvPr/>
        </p:nvSpPr>
        <p:spPr bwMode="auto">
          <a:xfrm>
            <a:off x="6248400" y="3251200"/>
            <a:ext cx="104616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a:solidFill>
                  <a:srgbClr val="F1811A"/>
                </a:solidFill>
                <a:latin typeface="Tuffy-TTF" pitchFamily="34" charset="0"/>
              </a:rPr>
              <a:t>ir</a:t>
            </a:r>
          </a:p>
        </p:txBody>
      </p:sp>
      <p:sp>
        <p:nvSpPr>
          <p:cNvPr id="22" name="TextBox 21">
            <a:extLst>
              <a:ext uri="{FF2B5EF4-FFF2-40B4-BE49-F238E27FC236}">
                <a16:creationId xmlns:a16="http://schemas.microsoft.com/office/drawing/2014/main" id="{98FD7065-9743-4176-87F2-A87F810BAF0C}"/>
              </a:ext>
            </a:extLst>
          </p:cNvPr>
          <p:cNvSpPr txBox="1">
            <a:spLocks noChangeArrowheads="1"/>
          </p:cNvSpPr>
          <p:nvPr/>
        </p:nvSpPr>
        <p:spPr bwMode="auto">
          <a:xfrm>
            <a:off x="7343775" y="3251200"/>
            <a:ext cx="104616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a:solidFill>
                  <a:srgbClr val="F1811A"/>
                </a:solidFill>
                <a:latin typeface="Tuffy-TTF" pitchFamily="34" charset="0"/>
              </a:rPr>
              <a:t>ue</a:t>
            </a:r>
          </a:p>
        </p:txBody>
      </p:sp>
      <p:sp>
        <p:nvSpPr>
          <p:cNvPr id="23" name="TextBox 22">
            <a:extLst>
              <a:ext uri="{FF2B5EF4-FFF2-40B4-BE49-F238E27FC236}">
                <a16:creationId xmlns:a16="http://schemas.microsoft.com/office/drawing/2014/main" id="{847A89F0-ECE9-49CE-8684-5BD9F94E1939}"/>
              </a:ext>
            </a:extLst>
          </p:cNvPr>
          <p:cNvSpPr txBox="1">
            <a:spLocks noChangeArrowheads="1"/>
          </p:cNvSpPr>
          <p:nvPr/>
        </p:nvSpPr>
        <p:spPr bwMode="auto">
          <a:xfrm>
            <a:off x="1312863" y="3692525"/>
            <a:ext cx="1046162"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a:solidFill>
                  <a:srgbClr val="F1811A"/>
                </a:solidFill>
                <a:latin typeface="Tuffy-TTF" pitchFamily="34" charset="0"/>
              </a:rPr>
              <a:t>aw</a:t>
            </a:r>
          </a:p>
        </p:txBody>
      </p:sp>
      <p:sp>
        <p:nvSpPr>
          <p:cNvPr id="24" name="TextBox 23">
            <a:extLst>
              <a:ext uri="{FF2B5EF4-FFF2-40B4-BE49-F238E27FC236}">
                <a16:creationId xmlns:a16="http://schemas.microsoft.com/office/drawing/2014/main" id="{6AB15406-A0B0-44BE-96D8-0B6F4138666E}"/>
              </a:ext>
            </a:extLst>
          </p:cNvPr>
          <p:cNvSpPr txBox="1">
            <a:spLocks noChangeArrowheads="1"/>
          </p:cNvSpPr>
          <p:nvPr/>
        </p:nvSpPr>
        <p:spPr bwMode="auto">
          <a:xfrm>
            <a:off x="2409825" y="3692525"/>
            <a:ext cx="104616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a:solidFill>
                  <a:srgbClr val="F1811A"/>
                </a:solidFill>
                <a:latin typeface="Tuffy-TTF" pitchFamily="34" charset="0"/>
              </a:rPr>
              <a:t>wh</a:t>
            </a:r>
          </a:p>
        </p:txBody>
      </p:sp>
      <p:sp>
        <p:nvSpPr>
          <p:cNvPr id="25" name="TextBox 24">
            <a:extLst>
              <a:ext uri="{FF2B5EF4-FFF2-40B4-BE49-F238E27FC236}">
                <a16:creationId xmlns:a16="http://schemas.microsoft.com/office/drawing/2014/main" id="{1326FD19-A5EA-4AE7-9855-965BF09AB091}"/>
              </a:ext>
            </a:extLst>
          </p:cNvPr>
          <p:cNvSpPr txBox="1">
            <a:spLocks noChangeArrowheads="1"/>
          </p:cNvSpPr>
          <p:nvPr/>
        </p:nvSpPr>
        <p:spPr bwMode="auto">
          <a:xfrm>
            <a:off x="3505200" y="3692525"/>
            <a:ext cx="104616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a:solidFill>
                  <a:srgbClr val="F1811A"/>
                </a:solidFill>
                <a:latin typeface="Tuffy-TTF" pitchFamily="34" charset="0"/>
              </a:rPr>
              <a:t>ph</a:t>
            </a:r>
          </a:p>
        </p:txBody>
      </p:sp>
      <p:sp>
        <p:nvSpPr>
          <p:cNvPr id="26" name="TextBox 25">
            <a:extLst>
              <a:ext uri="{FF2B5EF4-FFF2-40B4-BE49-F238E27FC236}">
                <a16:creationId xmlns:a16="http://schemas.microsoft.com/office/drawing/2014/main" id="{4A6006E0-1E96-44DE-A1F9-67A3585354BA}"/>
              </a:ext>
            </a:extLst>
          </p:cNvPr>
          <p:cNvSpPr txBox="1">
            <a:spLocks noChangeArrowheads="1"/>
          </p:cNvSpPr>
          <p:nvPr/>
        </p:nvSpPr>
        <p:spPr bwMode="auto">
          <a:xfrm>
            <a:off x="4600575" y="3692525"/>
            <a:ext cx="10477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a:solidFill>
                  <a:srgbClr val="F1811A"/>
                </a:solidFill>
                <a:latin typeface="Tuffy-TTF" pitchFamily="34" charset="0"/>
              </a:rPr>
              <a:t>ew</a:t>
            </a:r>
          </a:p>
        </p:txBody>
      </p:sp>
      <p:sp>
        <p:nvSpPr>
          <p:cNvPr id="27" name="TextBox 26">
            <a:extLst>
              <a:ext uri="{FF2B5EF4-FFF2-40B4-BE49-F238E27FC236}">
                <a16:creationId xmlns:a16="http://schemas.microsoft.com/office/drawing/2014/main" id="{0A11F712-1F3D-455C-B2E0-2B092515ADE8}"/>
              </a:ext>
            </a:extLst>
          </p:cNvPr>
          <p:cNvSpPr txBox="1">
            <a:spLocks noChangeArrowheads="1"/>
          </p:cNvSpPr>
          <p:nvPr/>
        </p:nvSpPr>
        <p:spPr bwMode="auto">
          <a:xfrm>
            <a:off x="5697538" y="3692525"/>
            <a:ext cx="1046162"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a:solidFill>
                  <a:srgbClr val="F1811A"/>
                </a:solidFill>
                <a:latin typeface="Tuffy-TTF" pitchFamily="34" charset="0"/>
              </a:rPr>
              <a:t>oe</a:t>
            </a:r>
          </a:p>
        </p:txBody>
      </p:sp>
      <p:sp>
        <p:nvSpPr>
          <p:cNvPr id="28" name="TextBox 27">
            <a:extLst>
              <a:ext uri="{FF2B5EF4-FFF2-40B4-BE49-F238E27FC236}">
                <a16:creationId xmlns:a16="http://schemas.microsoft.com/office/drawing/2014/main" id="{C5A5FBB6-FF09-44F0-9D2E-466ECF69B67D}"/>
              </a:ext>
            </a:extLst>
          </p:cNvPr>
          <p:cNvSpPr txBox="1">
            <a:spLocks noChangeArrowheads="1"/>
          </p:cNvSpPr>
          <p:nvPr/>
        </p:nvSpPr>
        <p:spPr bwMode="auto">
          <a:xfrm>
            <a:off x="6792913" y="3692525"/>
            <a:ext cx="1046162"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rgbClr val="F1811A"/>
                </a:solidFill>
                <a:latin typeface="Tuffy-TTF" pitchFamily="34" charset="0"/>
              </a:rPr>
              <a:t>au</a:t>
            </a:r>
          </a:p>
        </p:txBody>
      </p:sp>
      <p:sp>
        <p:nvSpPr>
          <p:cNvPr id="29" name="TextBox 28">
            <a:extLst>
              <a:ext uri="{FF2B5EF4-FFF2-40B4-BE49-F238E27FC236}">
                <a16:creationId xmlns:a16="http://schemas.microsoft.com/office/drawing/2014/main" id="{ADC354BD-150B-4E47-925A-DAD6FC5660DE}"/>
              </a:ext>
            </a:extLst>
          </p:cNvPr>
          <p:cNvSpPr txBox="1">
            <a:spLocks noChangeArrowheads="1"/>
          </p:cNvSpPr>
          <p:nvPr/>
        </p:nvSpPr>
        <p:spPr bwMode="auto">
          <a:xfrm>
            <a:off x="1849438" y="4518025"/>
            <a:ext cx="104616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a:solidFill>
                  <a:srgbClr val="F1811A"/>
                </a:solidFill>
                <a:latin typeface="Tuffy-TTF" pitchFamily="34" charset="0"/>
              </a:rPr>
              <a:t>a-e</a:t>
            </a:r>
          </a:p>
        </p:txBody>
      </p:sp>
      <p:sp>
        <p:nvSpPr>
          <p:cNvPr id="30" name="TextBox 29">
            <a:extLst>
              <a:ext uri="{FF2B5EF4-FFF2-40B4-BE49-F238E27FC236}">
                <a16:creationId xmlns:a16="http://schemas.microsoft.com/office/drawing/2014/main" id="{AB335AA7-0C79-49E1-A51C-F6966CC9729E}"/>
              </a:ext>
            </a:extLst>
          </p:cNvPr>
          <p:cNvSpPr txBox="1">
            <a:spLocks noChangeArrowheads="1"/>
          </p:cNvSpPr>
          <p:nvPr/>
        </p:nvSpPr>
        <p:spPr bwMode="auto">
          <a:xfrm>
            <a:off x="2946400" y="4518025"/>
            <a:ext cx="104616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a:solidFill>
                  <a:srgbClr val="F1811A"/>
                </a:solidFill>
                <a:latin typeface="Tuffy-TTF" pitchFamily="34" charset="0"/>
              </a:rPr>
              <a:t>e-e</a:t>
            </a:r>
          </a:p>
        </p:txBody>
      </p:sp>
      <p:sp>
        <p:nvSpPr>
          <p:cNvPr id="31" name="TextBox 30">
            <a:extLst>
              <a:ext uri="{FF2B5EF4-FFF2-40B4-BE49-F238E27FC236}">
                <a16:creationId xmlns:a16="http://schemas.microsoft.com/office/drawing/2014/main" id="{16F48DFE-5319-4AAE-B0D0-B54B696AF712}"/>
              </a:ext>
            </a:extLst>
          </p:cNvPr>
          <p:cNvSpPr txBox="1">
            <a:spLocks noChangeArrowheads="1"/>
          </p:cNvSpPr>
          <p:nvPr/>
        </p:nvSpPr>
        <p:spPr bwMode="auto">
          <a:xfrm>
            <a:off x="4041775" y="4518025"/>
            <a:ext cx="104616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a:solidFill>
                  <a:srgbClr val="F1811A"/>
                </a:solidFill>
                <a:latin typeface="Tuffy-TTF" pitchFamily="34" charset="0"/>
              </a:rPr>
              <a:t>i-e</a:t>
            </a:r>
          </a:p>
        </p:txBody>
      </p:sp>
      <p:sp>
        <p:nvSpPr>
          <p:cNvPr id="32" name="TextBox 31">
            <a:extLst>
              <a:ext uri="{FF2B5EF4-FFF2-40B4-BE49-F238E27FC236}">
                <a16:creationId xmlns:a16="http://schemas.microsoft.com/office/drawing/2014/main" id="{503A588E-E376-40C7-9CB9-8CAE74E7CCC4}"/>
              </a:ext>
            </a:extLst>
          </p:cNvPr>
          <p:cNvSpPr txBox="1">
            <a:spLocks noChangeArrowheads="1"/>
          </p:cNvSpPr>
          <p:nvPr/>
        </p:nvSpPr>
        <p:spPr bwMode="auto">
          <a:xfrm>
            <a:off x="5138738" y="4518025"/>
            <a:ext cx="104616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a:solidFill>
                  <a:srgbClr val="F1811A"/>
                </a:solidFill>
                <a:latin typeface="Tuffy-TTF" pitchFamily="34" charset="0"/>
              </a:rPr>
              <a:t>o-e</a:t>
            </a:r>
          </a:p>
        </p:txBody>
      </p:sp>
      <p:sp>
        <p:nvSpPr>
          <p:cNvPr id="33" name="TextBox 32">
            <a:extLst>
              <a:ext uri="{FF2B5EF4-FFF2-40B4-BE49-F238E27FC236}">
                <a16:creationId xmlns:a16="http://schemas.microsoft.com/office/drawing/2014/main" id="{249075B6-8658-49AE-BCBE-335E0F6909A7}"/>
              </a:ext>
            </a:extLst>
          </p:cNvPr>
          <p:cNvSpPr txBox="1">
            <a:spLocks noChangeArrowheads="1"/>
          </p:cNvSpPr>
          <p:nvPr/>
        </p:nvSpPr>
        <p:spPr bwMode="auto">
          <a:xfrm>
            <a:off x="7280275" y="4678406"/>
            <a:ext cx="104616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rgbClr val="F1811A"/>
                </a:solidFill>
                <a:latin typeface="Tuffy-TTF" pitchFamily="34" charset="0"/>
              </a:rPr>
              <a:t>c</a:t>
            </a:r>
          </a:p>
        </p:txBody>
      </p:sp>
      <p:sp>
        <p:nvSpPr>
          <p:cNvPr id="34" name="TextBox 33">
            <a:extLst>
              <a:ext uri="{FF2B5EF4-FFF2-40B4-BE49-F238E27FC236}">
                <a16:creationId xmlns:a16="http://schemas.microsoft.com/office/drawing/2014/main" id="{EA7DBD3A-2C8F-4EEF-A0FB-9C7956285BB8}"/>
              </a:ext>
            </a:extLst>
          </p:cNvPr>
          <p:cNvSpPr txBox="1">
            <a:spLocks noChangeArrowheads="1"/>
          </p:cNvSpPr>
          <p:nvPr/>
        </p:nvSpPr>
        <p:spPr bwMode="auto">
          <a:xfrm>
            <a:off x="817563" y="4564062"/>
            <a:ext cx="1046162"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err="1">
                <a:solidFill>
                  <a:srgbClr val="F1811A"/>
                </a:solidFill>
                <a:latin typeface="Tuffy-TTF" pitchFamily="34" charset="0"/>
              </a:rPr>
              <a:t>ey</a:t>
            </a:r>
            <a:endParaRPr lang="en-GB" altLang="en-US" b="1" dirty="0">
              <a:solidFill>
                <a:srgbClr val="F1811A"/>
              </a:solidFill>
              <a:latin typeface="Tuffy-TTF" pitchFamily="34" charset="0"/>
            </a:endParaRPr>
          </a:p>
        </p:txBody>
      </p:sp>
      <p:sp>
        <p:nvSpPr>
          <p:cNvPr id="35" name="TextBox 34">
            <a:extLst>
              <a:ext uri="{FF2B5EF4-FFF2-40B4-BE49-F238E27FC236}">
                <a16:creationId xmlns:a16="http://schemas.microsoft.com/office/drawing/2014/main" id="{8518910A-F991-467D-84AF-E6DEE545C643}"/>
              </a:ext>
            </a:extLst>
          </p:cNvPr>
          <p:cNvSpPr txBox="1">
            <a:spLocks noChangeArrowheads="1"/>
          </p:cNvSpPr>
          <p:nvPr/>
        </p:nvSpPr>
        <p:spPr bwMode="auto">
          <a:xfrm>
            <a:off x="6386513" y="4670425"/>
            <a:ext cx="104616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a:solidFill>
                  <a:srgbClr val="F1811A"/>
                </a:solidFill>
                <a:latin typeface="Tuffy-TTF" pitchFamily="34" charset="0"/>
              </a:rPr>
              <a:t>u-e</a:t>
            </a:r>
          </a:p>
        </p:txBody>
      </p:sp>
      <p:sp>
        <p:nvSpPr>
          <p:cNvPr id="41" name="TextBox 40">
            <a:extLst>
              <a:ext uri="{FF2B5EF4-FFF2-40B4-BE49-F238E27FC236}">
                <a16:creationId xmlns:a16="http://schemas.microsoft.com/office/drawing/2014/main" id="{24465344-69DF-434D-AE58-00C21D69BAAC}"/>
              </a:ext>
            </a:extLst>
          </p:cNvPr>
          <p:cNvSpPr txBox="1">
            <a:spLocks noChangeArrowheads="1"/>
          </p:cNvSpPr>
          <p:nvPr/>
        </p:nvSpPr>
        <p:spPr bwMode="auto">
          <a:xfrm>
            <a:off x="1814513" y="5441863"/>
            <a:ext cx="104616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rgbClr val="F1811A"/>
                </a:solidFill>
                <a:latin typeface="Tuffy-TTF" pitchFamily="34" charset="0"/>
              </a:rPr>
              <a:t>y</a:t>
            </a:r>
          </a:p>
        </p:txBody>
      </p:sp>
      <p:sp>
        <p:nvSpPr>
          <p:cNvPr id="42" name="TextBox 41">
            <a:extLst>
              <a:ext uri="{FF2B5EF4-FFF2-40B4-BE49-F238E27FC236}">
                <a16:creationId xmlns:a16="http://schemas.microsoft.com/office/drawing/2014/main" id="{715DDE05-C04A-4B40-A24E-E0B3073CF294}"/>
              </a:ext>
            </a:extLst>
          </p:cNvPr>
          <p:cNvSpPr txBox="1">
            <a:spLocks noChangeArrowheads="1"/>
          </p:cNvSpPr>
          <p:nvPr/>
        </p:nvSpPr>
        <p:spPr bwMode="auto">
          <a:xfrm>
            <a:off x="3009901" y="5467732"/>
            <a:ext cx="104616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rgbClr val="F1811A"/>
                </a:solidFill>
                <a:latin typeface="Tuffy-TTF" pitchFamily="34" charset="0"/>
              </a:rPr>
              <a:t>al</a:t>
            </a:r>
          </a:p>
        </p:txBody>
      </p:sp>
      <p:sp>
        <p:nvSpPr>
          <p:cNvPr id="36" name="TextBox 35">
            <a:extLst>
              <a:ext uri="{FF2B5EF4-FFF2-40B4-BE49-F238E27FC236}">
                <a16:creationId xmlns:a16="http://schemas.microsoft.com/office/drawing/2014/main" id="{FADC28ED-7DE1-49E9-A4B6-98F61F1C3801}"/>
              </a:ext>
            </a:extLst>
          </p:cNvPr>
          <p:cNvSpPr txBox="1"/>
          <p:nvPr/>
        </p:nvSpPr>
        <p:spPr>
          <a:xfrm>
            <a:off x="588963" y="476672"/>
            <a:ext cx="1661033" cy="1650742"/>
          </a:xfrm>
          <a:prstGeom prst="star6">
            <a:avLst/>
          </a:prstGeom>
          <a:noFill/>
          <a:ln>
            <a:solidFill>
              <a:srgbClr val="FFFF00"/>
            </a:solidFill>
          </a:ln>
        </p:spPr>
        <p:txBody>
          <a:bodyPr wrap="square" rtlCol="0">
            <a:spAutoFit/>
          </a:bodyPr>
          <a:lstStyle/>
          <a:p>
            <a:pPr algn="ctr"/>
            <a:r>
              <a:rPr lang="en-GB" sz="1200" dirty="0"/>
              <a:t>FS2 – </a:t>
            </a:r>
          </a:p>
          <a:p>
            <a:pPr algn="ctr"/>
            <a:r>
              <a:rPr lang="en-GB" sz="1200" dirty="0"/>
              <a:t>20 New GPCs</a:t>
            </a:r>
          </a:p>
          <a:p>
            <a:pPr algn="ctr"/>
            <a:r>
              <a:rPr lang="en-GB" sz="1200" dirty="0"/>
              <a:t>16 New HRS words</a:t>
            </a:r>
          </a:p>
        </p:txBody>
      </p:sp>
      <p:sp>
        <p:nvSpPr>
          <p:cNvPr id="37" name="TextBox 36">
            <a:extLst>
              <a:ext uri="{FF2B5EF4-FFF2-40B4-BE49-F238E27FC236}">
                <a16:creationId xmlns:a16="http://schemas.microsoft.com/office/drawing/2014/main" id="{614EF749-AA52-4502-A0C5-C9880B248271}"/>
              </a:ext>
            </a:extLst>
          </p:cNvPr>
          <p:cNvSpPr txBox="1"/>
          <p:nvPr/>
        </p:nvSpPr>
        <p:spPr>
          <a:xfrm>
            <a:off x="6660231" y="360402"/>
            <a:ext cx="1894805" cy="1895296"/>
          </a:xfrm>
          <a:prstGeom prst="star6">
            <a:avLst/>
          </a:prstGeom>
          <a:noFill/>
          <a:ln>
            <a:solidFill>
              <a:srgbClr val="FFFF00"/>
            </a:solidFill>
          </a:ln>
        </p:spPr>
        <p:txBody>
          <a:bodyPr wrap="square" rtlCol="0">
            <a:spAutoFit/>
          </a:bodyPr>
          <a:lstStyle/>
          <a:p>
            <a:pPr algn="ctr"/>
            <a:r>
              <a:rPr lang="en-GB" sz="1400" dirty="0"/>
              <a:t>Year 1 </a:t>
            </a:r>
          </a:p>
          <a:p>
            <a:pPr algn="ctr"/>
            <a:r>
              <a:rPr lang="en-GB" sz="1400" dirty="0"/>
              <a:t>Autumn </a:t>
            </a:r>
          </a:p>
          <a:p>
            <a:pPr algn="ctr"/>
            <a:r>
              <a:rPr lang="en-GB" sz="1400" dirty="0"/>
              <a:t>2 New GPCS</a:t>
            </a:r>
          </a:p>
          <a:p>
            <a:pPr algn="ctr"/>
            <a:r>
              <a:rPr lang="en-GB" sz="1400" dirty="0"/>
              <a:t>9 New HRS</a:t>
            </a:r>
          </a:p>
        </p:txBody>
      </p:sp>
      <p:sp>
        <p:nvSpPr>
          <p:cNvPr id="38" name="TextBox 37">
            <a:extLst>
              <a:ext uri="{FF2B5EF4-FFF2-40B4-BE49-F238E27FC236}">
                <a16:creationId xmlns:a16="http://schemas.microsoft.com/office/drawing/2014/main" id="{22E23089-183E-4066-8010-8C8219A3E7D8}"/>
              </a:ext>
            </a:extLst>
          </p:cNvPr>
          <p:cNvSpPr txBox="1"/>
          <p:nvPr/>
        </p:nvSpPr>
        <p:spPr>
          <a:xfrm>
            <a:off x="7208875" y="4750886"/>
            <a:ext cx="1894805" cy="1895296"/>
          </a:xfrm>
          <a:prstGeom prst="star6">
            <a:avLst/>
          </a:prstGeom>
          <a:noFill/>
          <a:ln>
            <a:solidFill>
              <a:srgbClr val="FFFF00"/>
            </a:solidFill>
          </a:ln>
        </p:spPr>
        <p:txBody>
          <a:bodyPr wrap="square" rtlCol="0">
            <a:spAutoFit/>
          </a:bodyPr>
          <a:lstStyle/>
          <a:p>
            <a:pPr algn="ctr"/>
            <a:r>
              <a:rPr lang="en-GB" sz="1400" dirty="0"/>
              <a:t>Year 1 </a:t>
            </a:r>
          </a:p>
          <a:p>
            <a:pPr algn="ctr"/>
            <a:r>
              <a:rPr lang="en-GB" sz="1400" dirty="0"/>
              <a:t>Spring</a:t>
            </a:r>
          </a:p>
          <a:p>
            <a:pPr algn="ctr"/>
            <a:r>
              <a:rPr lang="en-GB" sz="1400" dirty="0"/>
              <a:t>49 New GPCS</a:t>
            </a:r>
          </a:p>
          <a:p>
            <a:pPr algn="ctr"/>
            <a:r>
              <a:rPr lang="en-GB" sz="1400" dirty="0"/>
              <a:t>4 New HRS</a:t>
            </a:r>
          </a:p>
        </p:txBody>
      </p:sp>
    </p:spTree>
    <p:extLst>
      <p:ext uri="{BB962C8B-B14F-4D97-AF65-F5344CB8AC3E}">
        <p14:creationId xmlns:p14="http://schemas.microsoft.com/office/powerpoint/2010/main" val="25385353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fade">
                                      <p:cBhvr>
                                        <p:cTn id="11" dur="500"/>
                                        <p:tgtEl>
                                          <p:spTgt spid="16"/>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fade">
                                      <p:cBhvr>
                                        <p:cTn id="15" dur="500"/>
                                        <p:tgtEl>
                                          <p:spTgt spid="17"/>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8"/>
                                        </p:tgtEl>
                                        <p:attrNameLst>
                                          <p:attrName>style.visibility</p:attrName>
                                        </p:attrNameLst>
                                      </p:cBhvr>
                                      <p:to>
                                        <p:strVal val="visible"/>
                                      </p:to>
                                    </p:set>
                                    <p:animEffect transition="in" filter="fade">
                                      <p:cBhvr>
                                        <p:cTn id="19" dur="500"/>
                                        <p:tgtEl>
                                          <p:spTgt spid="18"/>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9"/>
                                        </p:tgtEl>
                                        <p:attrNameLst>
                                          <p:attrName>style.visibility</p:attrName>
                                        </p:attrNameLst>
                                      </p:cBhvr>
                                      <p:to>
                                        <p:strVal val="visible"/>
                                      </p:to>
                                    </p:set>
                                    <p:animEffect transition="in" filter="fade">
                                      <p:cBhvr>
                                        <p:cTn id="23" dur="500"/>
                                        <p:tgtEl>
                                          <p:spTgt spid="19"/>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20"/>
                                        </p:tgtEl>
                                        <p:attrNameLst>
                                          <p:attrName>style.visibility</p:attrName>
                                        </p:attrNameLst>
                                      </p:cBhvr>
                                      <p:to>
                                        <p:strVal val="visible"/>
                                      </p:to>
                                    </p:set>
                                    <p:animEffect transition="in" filter="fade">
                                      <p:cBhvr>
                                        <p:cTn id="27" dur="500"/>
                                        <p:tgtEl>
                                          <p:spTgt spid="20"/>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21"/>
                                        </p:tgtEl>
                                        <p:attrNameLst>
                                          <p:attrName>style.visibility</p:attrName>
                                        </p:attrNameLst>
                                      </p:cBhvr>
                                      <p:to>
                                        <p:strVal val="visible"/>
                                      </p:to>
                                    </p:set>
                                    <p:animEffect transition="in" filter="fade">
                                      <p:cBhvr>
                                        <p:cTn id="31" dur="500"/>
                                        <p:tgtEl>
                                          <p:spTgt spid="21"/>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22"/>
                                        </p:tgtEl>
                                        <p:attrNameLst>
                                          <p:attrName>style.visibility</p:attrName>
                                        </p:attrNameLst>
                                      </p:cBhvr>
                                      <p:to>
                                        <p:strVal val="visible"/>
                                      </p:to>
                                    </p:set>
                                    <p:animEffect transition="in" filter="fade">
                                      <p:cBhvr>
                                        <p:cTn id="35" dur="500"/>
                                        <p:tgtEl>
                                          <p:spTgt spid="22"/>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23"/>
                                        </p:tgtEl>
                                        <p:attrNameLst>
                                          <p:attrName>style.visibility</p:attrName>
                                        </p:attrNameLst>
                                      </p:cBhvr>
                                      <p:to>
                                        <p:strVal val="visible"/>
                                      </p:to>
                                    </p:set>
                                    <p:animEffect transition="in" filter="fade">
                                      <p:cBhvr>
                                        <p:cTn id="39" dur="500"/>
                                        <p:tgtEl>
                                          <p:spTgt spid="23"/>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24"/>
                                        </p:tgtEl>
                                        <p:attrNameLst>
                                          <p:attrName>style.visibility</p:attrName>
                                        </p:attrNameLst>
                                      </p:cBhvr>
                                      <p:to>
                                        <p:strVal val="visible"/>
                                      </p:to>
                                    </p:set>
                                    <p:animEffect transition="in" filter="fade">
                                      <p:cBhvr>
                                        <p:cTn id="43" dur="500"/>
                                        <p:tgtEl>
                                          <p:spTgt spid="24"/>
                                        </p:tgtEl>
                                      </p:cBhvr>
                                    </p:animEffect>
                                  </p:childTnLst>
                                </p:cTn>
                              </p:par>
                            </p:childTnLst>
                          </p:cTn>
                        </p:par>
                        <p:par>
                          <p:cTn id="44" fill="hold">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25"/>
                                        </p:tgtEl>
                                        <p:attrNameLst>
                                          <p:attrName>style.visibility</p:attrName>
                                        </p:attrNameLst>
                                      </p:cBhvr>
                                      <p:to>
                                        <p:strVal val="visible"/>
                                      </p:to>
                                    </p:set>
                                    <p:animEffect transition="in" filter="fade">
                                      <p:cBhvr>
                                        <p:cTn id="47" dur="500"/>
                                        <p:tgtEl>
                                          <p:spTgt spid="25"/>
                                        </p:tgtEl>
                                      </p:cBhvr>
                                    </p:animEffect>
                                  </p:childTnLst>
                                </p:cTn>
                              </p:par>
                            </p:childTnLst>
                          </p:cTn>
                        </p:par>
                        <p:par>
                          <p:cTn id="48" fill="hold">
                            <p:stCondLst>
                              <p:cond delay="5500"/>
                            </p:stCondLst>
                            <p:childTnLst>
                              <p:par>
                                <p:cTn id="49" presetID="10" presetClass="entr" presetSubtype="0" fill="hold" grpId="0" nodeType="afterEffect">
                                  <p:stCondLst>
                                    <p:cond delay="0"/>
                                  </p:stCondLst>
                                  <p:childTnLst>
                                    <p:set>
                                      <p:cBhvr>
                                        <p:cTn id="50" dur="1" fill="hold">
                                          <p:stCondLst>
                                            <p:cond delay="0"/>
                                          </p:stCondLst>
                                        </p:cTn>
                                        <p:tgtEl>
                                          <p:spTgt spid="26"/>
                                        </p:tgtEl>
                                        <p:attrNameLst>
                                          <p:attrName>style.visibility</p:attrName>
                                        </p:attrNameLst>
                                      </p:cBhvr>
                                      <p:to>
                                        <p:strVal val="visible"/>
                                      </p:to>
                                    </p:set>
                                    <p:animEffect transition="in" filter="fade">
                                      <p:cBhvr>
                                        <p:cTn id="51" dur="500"/>
                                        <p:tgtEl>
                                          <p:spTgt spid="26"/>
                                        </p:tgtEl>
                                      </p:cBhvr>
                                    </p:animEffect>
                                  </p:childTnLst>
                                </p:cTn>
                              </p:par>
                            </p:childTnLst>
                          </p:cTn>
                        </p:par>
                        <p:par>
                          <p:cTn id="52" fill="hold">
                            <p:stCondLst>
                              <p:cond delay="6000"/>
                            </p:stCondLst>
                            <p:childTnLst>
                              <p:par>
                                <p:cTn id="53" presetID="10" presetClass="entr" presetSubtype="0" fill="hold" grpId="0" nodeType="afterEffect">
                                  <p:stCondLst>
                                    <p:cond delay="0"/>
                                  </p:stCondLst>
                                  <p:childTnLst>
                                    <p:set>
                                      <p:cBhvr>
                                        <p:cTn id="54" dur="1" fill="hold">
                                          <p:stCondLst>
                                            <p:cond delay="0"/>
                                          </p:stCondLst>
                                        </p:cTn>
                                        <p:tgtEl>
                                          <p:spTgt spid="27"/>
                                        </p:tgtEl>
                                        <p:attrNameLst>
                                          <p:attrName>style.visibility</p:attrName>
                                        </p:attrNameLst>
                                      </p:cBhvr>
                                      <p:to>
                                        <p:strVal val="visible"/>
                                      </p:to>
                                    </p:set>
                                    <p:animEffect transition="in" filter="fade">
                                      <p:cBhvr>
                                        <p:cTn id="55" dur="500"/>
                                        <p:tgtEl>
                                          <p:spTgt spid="27"/>
                                        </p:tgtEl>
                                      </p:cBhvr>
                                    </p:animEffect>
                                  </p:childTnLst>
                                </p:cTn>
                              </p:par>
                            </p:childTnLst>
                          </p:cTn>
                        </p:par>
                        <p:par>
                          <p:cTn id="56" fill="hold">
                            <p:stCondLst>
                              <p:cond delay="6500"/>
                            </p:stCondLst>
                            <p:childTnLst>
                              <p:par>
                                <p:cTn id="57" presetID="10" presetClass="entr" presetSubtype="0" fill="hold" grpId="0" nodeType="afterEffect">
                                  <p:stCondLst>
                                    <p:cond delay="0"/>
                                  </p:stCondLst>
                                  <p:childTnLst>
                                    <p:set>
                                      <p:cBhvr>
                                        <p:cTn id="58" dur="1" fill="hold">
                                          <p:stCondLst>
                                            <p:cond delay="0"/>
                                          </p:stCondLst>
                                        </p:cTn>
                                        <p:tgtEl>
                                          <p:spTgt spid="28"/>
                                        </p:tgtEl>
                                        <p:attrNameLst>
                                          <p:attrName>style.visibility</p:attrName>
                                        </p:attrNameLst>
                                      </p:cBhvr>
                                      <p:to>
                                        <p:strVal val="visible"/>
                                      </p:to>
                                    </p:set>
                                    <p:animEffect transition="in" filter="fade">
                                      <p:cBhvr>
                                        <p:cTn id="59" dur="500"/>
                                        <p:tgtEl>
                                          <p:spTgt spid="28"/>
                                        </p:tgtEl>
                                      </p:cBhvr>
                                    </p:animEffect>
                                  </p:childTnLst>
                                </p:cTn>
                              </p:par>
                            </p:childTnLst>
                          </p:cTn>
                        </p:par>
                        <p:par>
                          <p:cTn id="60" fill="hold">
                            <p:stCondLst>
                              <p:cond delay="7000"/>
                            </p:stCondLst>
                            <p:childTnLst>
                              <p:par>
                                <p:cTn id="61" presetID="10" presetClass="entr" presetSubtype="0" fill="hold" grpId="0" nodeType="afterEffect">
                                  <p:stCondLst>
                                    <p:cond delay="0"/>
                                  </p:stCondLst>
                                  <p:childTnLst>
                                    <p:set>
                                      <p:cBhvr>
                                        <p:cTn id="62" dur="1" fill="hold">
                                          <p:stCondLst>
                                            <p:cond delay="0"/>
                                          </p:stCondLst>
                                        </p:cTn>
                                        <p:tgtEl>
                                          <p:spTgt spid="29"/>
                                        </p:tgtEl>
                                        <p:attrNameLst>
                                          <p:attrName>style.visibility</p:attrName>
                                        </p:attrNameLst>
                                      </p:cBhvr>
                                      <p:to>
                                        <p:strVal val="visible"/>
                                      </p:to>
                                    </p:set>
                                    <p:animEffect transition="in" filter="fade">
                                      <p:cBhvr>
                                        <p:cTn id="63" dur="500"/>
                                        <p:tgtEl>
                                          <p:spTgt spid="29"/>
                                        </p:tgtEl>
                                      </p:cBhvr>
                                    </p:animEffect>
                                  </p:childTnLst>
                                </p:cTn>
                              </p:par>
                            </p:childTnLst>
                          </p:cTn>
                        </p:par>
                        <p:par>
                          <p:cTn id="64" fill="hold">
                            <p:stCondLst>
                              <p:cond delay="7500"/>
                            </p:stCondLst>
                            <p:childTnLst>
                              <p:par>
                                <p:cTn id="65" presetID="10" presetClass="entr" presetSubtype="0" fill="hold" grpId="0" nodeType="afterEffect">
                                  <p:stCondLst>
                                    <p:cond delay="0"/>
                                  </p:stCondLst>
                                  <p:childTnLst>
                                    <p:set>
                                      <p:cBhvr>
                                        <p:cTn id="66" dur="1" fill="hold">
                                          <p:stCondLst>
                                            <p:cond delay="0"/>
                                          </p:stCondLst>
                                        </p:cTn>
                                        <p:tgtEl>
                                          <p:spTgt spid="30"/>
                                        </p:tgtEl>
                                        <p:attrNameLst>
                                          <p:attrName>style.visibility</p:attrName>
                                        </p:attrNameLst>
                                      </p:cBhvr>
                                      <p:to>
                                        <p:strVal val="visible"/>
                                      </p:to>
                                    </p:set>
                                    <p:animEffect transition="in" filter="fade">
                                      <p:cBhvr>
                                        <p:cTn id="67" dur="500"/>
                                        <p:tgtEl>
                                          <p:spTgt spid="30"/>
                                        </p:tgtEl>
                                      </p:cBhvr>
                                    </p:animEffect>
                                  </p:childTnLst>
                                </p:cTn>
                              </p:par>
                            </p:childTnLst>
                          </p:cTn>
                        </p:par>
                        <p:par>
                          <p:cTn id="68" fill="hold">
                            <p:stCondLst>
                              <p:cond delay="8000"/>
                            </p:stCondLst>
                            <p:childTnLst>
                              <p:par>
                                <p:cTn id="69" presetID="10" presetClass="entr" presetSubtype="0" fill="hold" grpId="0" nodeType="afterEffect">
                                  <p:stCondLst>
                                    <p:cond delay="0"/>
                                  </p:stCondLst>
                                  <p:childTnLst>
                                    <p:set>
                                      <p:cBhvr>
                                        <p:cTn id="70" dur="1" fill="hold">
                                          <p:stCondLst>
                                            <p:cond delay="0"/>
                                          </p:stCondLst>
                                        </p:cTn>
                                        <p:tgtEl>
                                          <p:spTgt spid="31"/>
                                        </p:tgtEl>
                                        <p:attrNameLst>
                                          <p:attrName>style.visibility</p:attrName>
                                        </p:attrNameLst>
                                      </p:cBhvr>
                                      <p:to>
                                        <p:strVal val="visible"/>
                                      </p:to>
                                    </p:set>
                                    <p:animEffect transition="in" filter="fade">
                                      <p:cBhvr>
                                        <p:cTn id="71" dur="500"/>
                                        <p:tgtEl>
                                          <p:spTgt spid="31"/>
                                        </p:tgtEl>
                                      </p:cBhvr>
                                    </p:animEffect>
                                  </p:childTnLst>
                                </p:cTn>
                              </p:par>
                            </p:childTnLst>
                          </p:cTn>
                        </p:par>
                        <p:par>
                          <p:cTn id="72" fill="hold">
                            <p:stCondLst>
                              <p:cond delay="8500"/>
                            </p:stCondLst>
                            <p:childTnLst>
                              <p:par>
                                <p:cTn id="73" presetID="10" presetClass="entr" presetSubtype="0" fill="hold" grpId="0" nodeType="afterEffect">
                                  <p:stCondLst>
                                    <p:cond delay="0"/>
                                  </p:stCondLst>
                                  <p:childTnLst>
                                    <p:set>
                                      <p:cBhvr>
                                        <p:cTn id="74" dur="1" fill="hold">
                                          <p:stCondLst>
                                            <p:cond delay="0"/>
                                          </p:stCondLst>
                                        </p:cTn>
                                        <p:tgtEl>
                                          <p:spTgt spid="32"/>
                                        </p:tgtEl>
                                        <p:attrNameLst>
                                          <p:attrName>style.visibility</p:attrName>
                                        </p:attrNameLst>
                                      </p:cBhvr>
                                      <p:to>
                                        <p:strVal val="visible"/>
                                      </p:to>
                                    </p:set>
                                    <p:animEffect transition="in" filter="fade">
                                      <p:cBhvr>
                                        <p:cTn id="75" dur="500"/>
                                        <p:tgtEl>
                                          <p:spTgt spid="32"/>
                                        </p:tgtEl>
                                      </p:cBhvr>
                                    </p:animEffect>
                                  </p:childTnLst>
                                </p:cTn>
                              </p:par>
                            </p:childTnLst>
                          </p:cTn>
                        </p:par>
                        <p:par>
                          <p:cTn id="76" fill="hold">
                            <p:stCondLst>
                              <p:cond delay="9000"/>
                            </p:stCondLst>
                            <p:childTnLst>
                              <p:par>
                                <p:cTn id="77" presetID="10" presetClass="entr" presetSubtype="0" fill="hold" grpId="0" nodeType="afterEffect">
                                  <p:stCondLst>
                                    <p:cond delay="0"/>
                                  </p:stCondLst>
                                  <p:childTnLst>
                                    <p:set>
                                      <p:cBhvr>
                                        <p:cTn id="78" dur="1" fill="hold">
                                          <p:stCondLst>
                                            <p:cond delay="0"/>
                                          </p:stCondLst>
                                        </p:cTn>
                                        <p:tgtEl>
                                          <p:spTgt spid="33"/>
                                        </p:tgtEl>
                                        <p:attrNameLst>
                                          <p:attrName>style.visibility</p:attrName>
                                        </p:attrNameLst>
                                      </p:cBhvr>
                                      <p:to>
                                        <p:strVal val="visible"/>
                                      </p:to>
                                    </p:set>
                                    <p:animEffect transition="in" filter="fade">
                                      <p:cBhvr>
                                        <p:cTn id="79" dur="500"/>
                                        <p:tgtEl>
                                          <p:spTgt spid="33"/>
                                        </p:tgtEl>
                                      </p:cBhvr>
                                    </p:animEffect>
                                  </p:childTnLst>
                                </p:cTn>
                              </p:par>
                            </p:childTnLst>
                          </p:cTn>
                        </p:par>
                        <p:par>
                          <p:cTn id="80" fill="hold">
                            <p:stCondLst>
                              <p:cond delay="9500"/>
                            </p:stCondLst>
                            <p:childTnLst>
                              <p:par>
                                <p:cTn id="81" presetID="10" presetClass="entr" presetSubtype="0" fill="hold" grpId="0" nodeType="afterEffect">
                                  <p:stCondLst>
                                    <p:cond delay="0"/>
                                  </p:stCondLst>
                                  <p:childTnLst>
                                    <p:set>
                                      <p:cBhvr>
                                        <p:cTn id="82" dur="1" fill="hold">
                                          <p:stCondLst>
                                            <p:cond delay="0"/>
                                          </p:stCondLst>
                                        </p:cTn>
                                        <p:tgtEl>
                                          <p:spTgt spid="34"/>
                                        </p:tgtEl>
                                        <p:attrNameLst>
                                          <p:attrName>style.visibility</p:attrName>
                                        </p:attrNameLst>
                                      </p:cBhvr>
                                      <p:to>
                                        <p:strVal val="visible"/>
                                      </p:to>
                                    </p:set>
                                    <p:animEffect transition="in" filter="fade">
                                      <p:cBhvr>
                                        <p:cTn id="83" dur="500"/>
                                        <p:tgtEl>
                                          <p:spTgt spid="34"/>
                                        </p:tgtEl>
                                      </p:cBhvr>
                                    </p:animEffect>
                                  </p:childTnLst>
                                </p:cTn>
                              </p:par>
                            </p:childTnLst>
                          </p:cTn>
                        </p:par>
                        <p:par>
                          <p:cTn id="84" fill="hold">
                            <p:stCondLst>
                              <p:cond delay="10000"/>
                            </p:stCondLst>
                            <p:childTnLst>
                              <p:par>
                                <p:cTn id="85" presetID="10" presetClass="entr" presetSubtype="0" fill="hold" grpId="0" nodeType="afterEffect">
                                  <p:stCondLst>
                                    <p:cond delay="0"/>
                                  </p:stCondLst>
                                  <p:childTnLst>
                                    <p:set>
                                      <p:cBhvr>
                                        <p:cTn id="86" dur="1" fill="hold">
                                          <p:stCondLst>
                                            <p:cond delay="0"/>
                                          </p:stCondLst>
                                        </p:cTn>
                                        <p:tgtEl>
                                          <p:spTgt spid="35"/>
                                        </p:tgtEl>
                                        <p:attrNameLst>
                                          <p:attrName>style.visibility</p:attrName>
                                        </p:attrNameLst>
                                      </p:cBhvr>
                                      <p:to>
                                        <p:strVal val="visible"/>
                                      </p:to>
                                    </p:set>
                                    <p:animEffect transition="in" filter="fade">
                                      <p:cBhvr>
                                        <p:cTn id="87" dur="500"/>
                                        <p:tgtEl>
                                          <p:spTgt spid="35"/>
                                        </p:tgtEl>
                                      </p:cBhvr>
                                    </p:animEffect>
                                  </p:childTnLst>
                                </p:cTn>
                              </p:par>
                            </p:childTnLst>
                          </p:cTn>
                        </p:par>
                        <p:par>
                          <p:cTn id="88" fill="hold">
                            <p:stCondLst>
                              <p:cond delay="10500"/>
                            </p:stCondLst>
                            <p:childTnLst>
                              <p:par>
                                <p:cTn id="89" presetID="10" presetClass="entr" presetSubtype="0" fill="hold" grpId="0" nodeType="afterEffect">
                                  <p:stCondLst>
                                    <p:cond delay="0"/>
                                  </p:stCondLst>
                                  <p:childTnLst>
                                    <p:set>
                                      <p:cBhvr>
                                        <p:cTn id="90" dur="1" fill="hold">
                                          <p:stCondLst>
                                            <p:cond delay="0"/>
                                          </p:stCondLst>
                                        </p:cTn>
                                        <p:tgtEl>
                                          <p:spTgt spid="41"/>
                                        </p:tgtEl>
                                        <p:attrNameLst>
                                          <p:attrName>style.visibility</p:attrName>
                                        </p:attrNameLst>
                                      </p:cBhvr>
                                      <p:to>
                                        <p:strVal val="visible"/>
                                      </p:to>
                                    </p:set>
                                    <p:animEffect transition="in" filter="fade">
                                      <p:cBhvr>
                                        <p:cTn id="91" dur="500"/>
                                        <p:tgtEl>
                                          <p:spTgt spid="41"/>
                                        </p:tgtEl>
                                      </p:cBhvr>
                                    </p:animEffect>
                                  </p:childTnLst>
                                </p:cTn>
                              </p:par>
                            </p:childTnLst>
                          </p:cTn>
                        </p:par>
                        <p:par>
                          <p:cTn id="92" fill="hold">
                            <p:stCondLst>
                              <p:cond delay="11000"/>
                            </p:stCondLst>
                            <p:childTnLst>
                              <p:par>
                                <p:cTn id="93" presetID="10" presetClass="entr" presetSubtype="0" fill="hold" grpId="0" nodeType="afterEffect">
                                  <p:stCondLst>
                                    <p:cond delay="0"/>
                                  </p:stCondLst>
                                  <p:childTnLst>
                                    <p:set>
                                      <p:cBhvr>
                                        <p:cTn id="94" dur="1" fill="hold">
                                          <p:stCondLst>
                                            <p:cond delay="0"/>
                                          </p:stCondLst>
                                        </p:cTn>
                                        <p:tgtEl>
                                          <p:spTgt spid="42"/>
                                        </p:tgtEl>
                                        <p:attrNameLst>
                                          <p:attrName>style.visibility</p:attrName>
                                        </p:attrNameLst>
                                      </p:cBhvr>
                                      <p:to>
                                        <p:strVal val="visible"/>
                                      </p:to>
                                    </p:set>
                                    <p:animEffect transition="in" filter="fade">
                                      <p:cBhvr>
                                        <p:cTn id="95"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17" grpId="0"/>
      <p:bldP spid="18" grpId="0"/>
      <p:bldP spid="19" grpId="0"/>
      <p:bldP spid="20" grpId="0"/>
      <p:bldP spid="21" grpId="0"/>
      <p:bldP spid="22" grpId="0"/>
      <p:bldP spid="23" grpId="0"/>
      <p:bldP spid="24" grpId="0"/>
      <p:bldP spid="25" grpId="0"/>
      <p:bldP spid="26" grpId="0"/>
      <p:bldP spid="27" grpId="0"/>
      <p:bldP spid="28" grpId="0"/>
      <p:bldP spid="29" grpId="0"/>
      <p:bldP spid="30" grpId="0"/>
      <p:bldP spid="31" grpId="0"/>
      <p:bldP spid="32" grpId="0"/>
      <p:bldP spid="33" grpId="0"/>
      <p:bldP spid="34" grpId="0"/>
      <p:bldP spid="35" grpId="0"/>
      <p:bldP spid="41" grpId="0"/>
      <p:bldP spid="4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13" name="Title 20">
            <a:extLst>
              <a:ext uri="{FF2B5EF4-FFF2-40B4-BE49-F238E27FC236}">
                <a16:creationId xmlns:a16="http://schemas.microsoft.com/office/drawing/2014/main" id="{40978DEC-C4FE-4737-9675-2618D97879D0}"/>
              </a:ext>
            </a:extLst>
          </p:cNvPr>
          <p:cNvSpPr txBox="1">
            <a:spLocks/>
          </p:cNvSpPr>
          <p:nvPr/>
        </p:nvSpPr>
        <p:spPr>
          <a:xfrm>
            <a:off x="457200" y="479425"/>
            <a:ext cx="8220075" cy="993775"/>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endParaRPr lang="en-GB" altLang="en-US" sz="3600" dirty="0">
              <a:latin typeface="Tuffy-TTF" pitchFamily="34" charset="0"/>
            </a:endParaRPr>
          </a:p>
        </p:txBody>
      </p:sp>
      <p:sp>
        <p:nvSpPr>
          <p:cNvPr id="5" name="Rectangle 22">
            <a:extLst>
              <a:ext uri="{FF2B5EF4-FFF2-40B4-BE49-F238E27FC236}">
                <a16:creationId xmlns:a16="http://schemas.microsoft.com/office/drawing/2014/main" id="{927129E7-2F6B-4A67-83E9-4ECAE246AEB5}"/>
              </a:ext>
            </a:extLst>
          </p:cNvPr>
          <p:cNvSpPr>
            <a:spLocks noChangeArrowheads="1"/>
          </p:cNvSpPr>
          <p:nvPr/>
        </p:nvSpPr>
        <p:spPr bwMode="auto">
          <a:xfrm>
            <a:off x="901969" y="2746053"/>
            <a:ext cx="7632700" cy="42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eaLnBrk="1" hangingPunct="1">
              <a:lnSpc>
                <a:spcPct val="100000"/>
              </a:lnSpc>
              <a:spcBef>
                <a:spcPct val="0"/>
              </a:spcBef>
              <a:buFontTx/>
              <a:buNone/>
            </a:pPr>
            <a:r>
              <a:rPr lang="en-GB" altLang="en-US" b="1" dirty="0">
                <a:solidFill>
                  <a:schemeClr val="tx1"/>
                </a:solidFill>
                <a:latin typeface="Tuffy-TTF" pitchFamily="34" charset="0"/>
              </a:rPr>
              <a:t>Harder to Read and Spell Words</a:t>
            </a:r>
          </a:p>
        </p:txBody>
      </p:sp>
      <p:sp>
        <p:nvSpPr>
          <p:cNvPr id="6" name="Rectangle 23">
            <a:extLst>
              <a:ext uri="{FF2B5EF4-FFF2-40B4-BE49-F238E27FC236}">
                <a16:creationId xmlns:a16="http://schemas.microsoft.com/office/drawing/2014/main" id="{DE82CF9E-0B74-450F-99CF-7E34F59228A3}"/>
              </a:ext>
            </a:extLst>
          </p:cNvPr>
          <p:cNvSpPr>
            <a:spLocks noChangeArrowheads="1"/>
          </p:cNvSpPr>
          <p:nvPr/>
        </p:nvSpPr>
        <p:spPr bwMode="auto">
          <a:xfrm>
            <a:off x="901969" y="3181028"/>
            <a:ext cx="7632700" cy="700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eaLnBrk="1" hangingPunct="1">
              <a:lnSpc>
                <a:spcPct val="100000"/>
              </a:lnSpc>
              <a:spcBef>
                <a:spcPct val="0"/>
              </a:spcBef>
              <a:buFontTx/>
              <a:buNone/>
            </a:pPr>
            <a:r>
              <a:rPr lang="en-GB" altLang="en-US" dirty="0">
                <a:solidFill>
                  <a:schemeClr val="tx1"/>
                </a:solidFill>
                <a:latin typeface="Tuffy-TTF" pitchFamily="34" charset="0"/>
              </a:rPr>
              <a:t>During this phase, the children will also be exposed to HRS words that cannot be sounded out. </a:t>
            </a:r>
          </a:p>
        </p:txBody>
      </p:sp>
      <p:sp>
        <p:nvSpPr>
          <p:cNvPr id="17" name="Rectangle 16">
            <a:extLst>
              <a:ext uri="{FF2B5EF4-FFF2-40B4-BE49-F238E27FC236}">
                <a16:creationId xmlns:a16="http://schemas.microsoft.com/office/drawing/2014/main" id="{A22F5F82-04AD-4D22-ADD8-E110A831F30E}"/>
              </a:ext>
            </a:extLst>
          </p:cNvPr>
          <p:cNvSpPr/>
          <p:nvPr/>
        </p:nvSpPr>
        <p:spPr>
          <a:xfrm>
            <a:off x="901969" y="661199"/>
            <a:ext cx="7632700" cy="1997075"/>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b="1" dirty="0">
                <a:latin typeface="Tuffy-TTF" panose="020B0603060100000000" pitchFamily="34" charset="0"/>
              </a:rPr>
              <a:t>Useful Tip </a:t>
            </a:r>
          </a:p>
          <a:p>
            <a:pPr algn="ctr" eaLnBrk="1" fontAlgn="auto" hangingPunct="1">
              <a:spcBef>
                <a:spcPts val="0"/>
              </a:spcBef>
              <a:spcAft>
                <a:spcPts val="0"/>
              </a:spcAft>
              <a:defRPr/>
            </a:pPr>
            <a:r>
              <a:rPr lang="en-GB" dirty="0">
                <a:latin typeface="Tuffy-TTF" panose="020B0603060100000000" pitchFamily="34" charset="0"/>
              </a:rPr>
              <a:t>Split digraphs are introduced in Phase 5.</a:t>
            </a:r>
          </a:p>
          <a:p>
            <a:pPr algn="ctr" eaLnBrk="1" fontAlgn="auto" hangingPunct="1">
              <a:spcBef>
                <a:spcPts val="0"/>
              </a:spcBef>
              <a:spcAft>
                <a:spcPts val="0"/>
              </a:spcAft>
              <a:defRPr/>
            </a:pPr>
            <a:r>
              <a:rPr lang="en-GB" dirty="0">
                <a:latin typeface="Tuffy-TTF" panose="020B0603060100000000" pitchFamily="34" charset="0"/>
              </a:rPr>
              <a:t>a-e	e-e	</a:t>
            </a:r>
            <a:r>
              <a:rPr lang="en-GB" dirty="0" err="1">
                <a:latin typeface="Tuffy-TTF" panose="020B0603060100000000" pitchFamily="34" charset="0"/>
              </a:rPr>
              <a:t>i</a:t>
            </a:r>
            <a:r>
              <a:rPr lang="en-GB" dirty="0">
                <a:latin typeface="Tuffy-TTF" panose="020B0603060100000000" pitchFamily="34" charset="0"/>
              </a:rPr>
              <a:t>-e	o-e	u-e</a:t>
            </a:r>
          </a:p>
          <a:p>
            <a:pPr algn="ctr" eaLnBrk="1" fontAlgn="auto" hangingPunct="1">
              <a:spcBef>
                <a:spcPts val="0"/>
              </a:spcBef>
              <a:spcAft>
                <a:spcPts val="0"/>
              </a:spcAft>
              <a:defRPr/>
            </a:pPr>
            <a:r>
              <a:rPr lang="en-GB" dirty="0">
                <a:latin typeface="Tuffy-TTF" panose="020B0603060100000000" pitchFamily="34" charset="0"/>
              </a:rPr>
              <a:t>Children will learn that the ‘e’ on the end causes the initial vowel to make the longer vowel sound rather than the shorter one.</a:t>
            </a:r>
          </a:p>
          <a:p>
            <a:pPr algn="ctr" eaLnBrk="1" fontAlgn="auto" hangingPunct="1">
              <a:spcBef>
                <a:spcPts val="0"/>
              </a:spcBef>
              <a:spcAft>
                <a:spcPts val="0"/>
              </a:spcAft>
              <a:defRPr/>
            </a:pPr>
            <a:r>
              <a:rPr lang="en-GB" dirty="0">
                <a:latin typeface="Tuffy-TTF" panose="020B0603060100000000" pitchFamily="34" charset="0"/>
              </a:rPr>
              <a:t>E.g.	ay	</a:t>
            </a:r>
            <a:r>
              <a:rPr lang="en-GB" dirty="0" err="1">
                <a:latin typeface="Tuffy-TTF" panose="020B0603060100000000" pitchFamily="34" charset="0"/>
              </a:rPr>
              <a:t>ee</a:t>
            </a:r>
            <a:r>
              <a:rPr lang="en-GB" dirty="0">
                <a:latin typeface="Tuffy-TTF" panose="020B0603060100000000" pitchFamily="34" charset="0"/>
              </a:rPr>
              <a:t>	</a:t>
            </a:r>
            <a:r>
              <a:rPr lang="en-GB" dirty="0" err="1">
                <a:latin typeface="Tuffy-TTF" panose="020B0603060100000000" pitchFamily="34" charset="0"/>
              </a:rPr>
              <a:t>igh</a:t>
            </a:r>
            <a:r>
              <a:rPr lang="en-GB" dirty="0">
                <a:latin typeface="Tuffy-TTF" panose="020B0603060100000000" pitchFamily="34" charset="0"/>
              </a:rPr>
              <a:t>	ow	</a:t>
            </a:r>
            <a:r>
              <a:rPr lang="en-GB" dirty="0" err="1">
                <a:latin typeface="Tuffy-TTF" panose="020B0603060100000000" pitchFamily="34" charset="0"/>
              </a:rPr>
              <a:t>oo</a:t>
            </a:r>
            <a:endParaRPr lang="en-GB" dirty="0">
              <a:latin typeface="Tuffy-TTF" panose="020B0603060100000000" pitchFamily="34" charset="0"/>
            </a:endParaRPr>
          </a:p>
        </p:txBody>
      </p:sp>
      <p:sp>
        <p:nvSpPr>
          <p:cNvPr id="18" name="TextBox 17">
            <a:extLst>
              <a:ext uri="{FF2B5EF4-FFF2-40B4-BE49-F238E27FC236}">
                <a16:creationId xmlns:a16="http://schemas.microsoft.com/office/drawing/2014/main" id="{8E3F3CF0-B2BD-45A4-B76C-142B5DC84C6A}"/>
              </a:ext>
            </a:extLst>
          </p:cNvPr>
          <p:cNvSpPr txBox="1">
            <a:spLocks noChangeArrowheads="1"/>
          </p:cNvSpPr>
          <p:nvPr/>
        </p:nvSpPr>
        <p:spPr bwMode="auto">
          <a:xfrm>
            <a:off x="439320" y="3973165"/>
            <a:ext cx="80729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rgbClr val="F1811A"/>
                </a:solidFill>
                <a:latin typeface="Tuffy-TTF" pitchFamily="34" charset="0"/>
              </a:rPr>
              <a:t>again</a:t>
            </a:r>
          </a:p>
        </p:txBody>
      </p:sp>
      <p:sp>
        <p:nvSpPr>
          <p:cNvPr id="19" name="TextBox 18">
            <a:extLst>
              <a:ext uri="{FF2B5EF4-FFF2-40B4-BE49-F238E27FC236}">
                <a16:creationId xmlns:a16="http://schemas.microsoft.com/office/drawing/2014/main" id="{CCF2BE93-3324-4700-936E-5FAA220211F7}"/>
              </a:ext>
            </a:extLst>
          </p:cNvPr>
          <p:cNvSpPr txBox="1">
            <a:spLocks noChangeArrowheads="1"/>
          </p:cNvSpPr>
          <p:nvPr/>
        </p:nvSpPr>
        <p:spPr bwMode="auto">
          <a:xfrm>
            <a:off x="1250425" y="3973165"/>
            <a:ext cx="690562"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rgbClr val="F1811A"/>
                </a:solidFill>
                <a:latin typeface="Tuffy-TTF" pitchFamily="34" charset="0"/>
              </a:rPr>
              <a:t>any</a:t>
            </a:r>
          </a:p>
        </p:txBody>
      </p:sp>
      <p:sp>
        <p:nvSpPr>
          <p:cNvPr id="20" name="TextBox 19">
            <a:extLst>
              <a:ext uri="{FF2B5EF4-FFF2-40B4-BE49-F238E27FC236}">
                <a16:creationId xmlns:a16="http://schemas.microsoft.com/office/drawing/2014/main" id="{454D4968-5775-4095-BE94-070FBCAC90CC}"/>
              </a:ext>
            </a:extLst>
          </p:cNvPr>
          <p:cNvSpPr txBox="1">
            <a:spLocks noChangeArrowheads="1"/>
          </p:cNvSpPr>
          <p:nvPr/>
        </p:nvSpPr>
        <p:spPr bwMode="auto">
          <a:xfrm>
            <a:off x="1945750" y="3973165"/>
            <a:ext cx="6889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rgbClr val="F1811A"/>
                </a:solidFill>
                <a:latin typeface="Tuffy-TTF" pitchFamily="34" charset="0"/>
              </a:rPr>
              <a:t>ask</a:t>
            </a:r>
          </a:p>
        </p:txBody>
      </p:sp>
      <p:sp>
        <p:nvSpPr>
          <p:cNvPr id="21" name="TextBox 20">
            <a:extLst>
              <a:ext uri="{FF2B5EF4-FFF2-40B4-BE49-F238E27FC236}">
                <a16:creationId xmlns:a16="http://schemas.microsoft.com/office/drawing/2014/main" id="{FA5D6849-A676-44D6-841D-02A25E49FE0F}"/>
              </a:ext>
            </a:extLst>
          </p:cNvPr>
          <p:cNvSpPr txBox="1">
            <a:spLocks noChangeArrowheads="1"/>
          </p:cNvSpPr>
          <p:nvPr/>
        </p:nvSpPr>
        <p:spPr bwMode="auto">
          <a:xfrm>
            <a:off x="2639487" y="3973165"/>
            <a:ext cx="78390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rgbClr val="F1811A"/>
                </a:solidFill>
                <a:latin typeface="Tuffy-TTF" pitchFamily="34" charset="0"/>
              </a:rPr>
              <a:t>asked</a:t>
            </a:r>
          </a:p>
        </p:txBody>
      </p:sp>
      <p:sp>
        <p:nvSpPr>
          <p:cNvPr id="22" name="TextBox 21">
            <a:extLst>
              <a:ext uri="{FF2B5EF4-FFF2-40B4-BE49-F238E27FC236}">
                <a16:creationId xmlns:a16="http://schemas.microsoft.com/office/drawing/2014/main" id="{1EE2B809-7BD9-4B95-B70B-9F6BEF54E36D}"/>
              </a:ext>
            </a:extLst>
          </p:cNvPr>
          <p:cNvSpPr txBox="1">
            <a:spLocks noChangeArrowheads="1"/>
          </p:cNvSpPr>
          <p:nvPr/>
        </p:nvSpPr>
        <p:spPr bwMode="auto">
          <a:xfrm>
            <a:off x="3333224" y="3973165"/>
            <a:ext cx="108848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rgbClr val="F1811A"/>
                </a:solidFill>
                <a:latin typeface="Tuffy-TTF" pitchFamily="34" charset="0"/>
              </a:rPr>
              <a:t>because</a:t>
            </a:r>
          </a:p>
        </p:txBody>
      </p:sp>
      <p:sp>
        <p:nvSpPr>
          <p:cNvPr id="24" name="TextBox 23">
            <a:extLst>
              <a:ext uri="{FF2B5EF4-FFF2-40B4-BE49-F238E27FC236}">
                <a16:creationId xmlns:a16="http://schemas.microsoft.com/office/drawing/2014/main" id="{CC8FC8A7-3D72-4A44-A132-8D56A0B06884}"/>
              </a:ext>
            </a:extLst>
          </p:cNvPr>
          <p:cNvSpPr txBox="1">
            <a:spLocks noChangeArrowheads="1"/>
          </p:cNvSpPr>
          <p:nvPr/>
        </p:nvSpPr>
        <p:spPr bwMode="auto">
          <a:xfrm>
            <a:off x="4267517" y="3973165"/>
            <a:ext cx="129889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rgbClr val="F1811A"/>
                </a:solidFill>
                <a:latin typeface="Tuffy-TTF" pitchFamily="34" charset="0"/>
              </a:rPr>
              <a:t>could</a:t>
            </a:r>
          </a:p>
        </p:txBody>
      </p:sp>
      <p:sp>
        <p:nvSpPr>
          <p:cNvPr id="25" name="TextBox 24">
            <a:extLst>
              <a:ext uri="{FF2B5EF4-FFF2-40B4-BE49-F238E27FC236}">
                <a16:creationId xmlns:a16="http://schemas.microsoft.com/office/drawing/2014/main" id="{A902B2E4-2745-4930-8470-E0AA4FC324B7}"/>
              </a:ext>
            </a:extLst>
          </p:cNvPr>
          <p:cNvSpPr txBox="1">
            <a:spLocks noChangeArrowheads="1"/>
          </p:cNvSpPr>
          <p:nvPr/>
        </p:nvSpPr>
        <p:spPr bwMode="auto">
          <a:xfrm>
            <a:off x="5446713" y="3973165"/>
            <a:ext cx="99113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rgbClr val="F1811A"/>
                </a:solidFill>
                <a:latin typeface="Tuffy-TTF" pitchFamily="34" charset="0"/>
              </a:rPr>
              <a:t>friend</a:t>
            </a:r>
          </a:p>
        </p:txBody>
      </p:sp>
      <p:sp>
        <p:nvSpPr>
          <p:cNvPr id="26" name="TextBox 25">
            <a:extLst>
              <a:ext uri="{FF2B5EF4-FFF2-40B4-BE49-F238E27FC236}">
                <a16:creationId xmlns:a16="http://schemas.microsoft.com/office/drawing/2014/main" id="{4514A2BA-D309-4CEC-9054-E6399B80DC7E}"/>
              </a:ext>
            </a:extLst>
          </p:cNvPr>
          <p:cNvSpPr txBox="1">
            <a:spLocks noChangeArrowheads="1"/>
          </p:cNvSpPr>
          <p:nvPr/>
        </p:nvSpPr>
        <p:spPr bwMode="auto">
          <a:xfrm>
            <a:off x="6805087" y="3973165"/>
            <a:ext cx="69056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rgbClr val="F1811A"/>
                </a:solidFill>
                <a:latin typeface="Tuffy-TTF" pitchFamily="34" charset="0"/>
              </a:rPr>
              <a:t>here</a:t>
            </a:r>
          </a:p>
        </p:txBody>
      </p:sp>
      <p:sp>
        <p:nvSpPr>
          <p:cNvPr id="27" name="TextBox 26">
            <a:extLst>
              <a:ext uri="{FF2B5EF4-FFF2-40B4-BE49-F238E27FC236}">
                <a16:creationId xmlns:a16="http://schemas.microsoft.com/office/drawing/2014/main" id="{88282B92-7FEF-45CA-A643-DA5A53428CA4}"/>
              </a:ext>
            </a:extLst>
          </p:cNvPr>
          <p:cNvSpPr txBox="1">
            <a:spLocks noChangeArrowheads="1"/>
          </p:cNvSpPr>
          <p:nvPr/>
        </p:nvSpPr>
        <p:spPr bwMode="auto">
          <a:xfrm>
            <a:off x="7498824" y="3973165"/>
            <a:ext cx="103584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rgbClr val="F1811A"/>
                </a:solidFill>
                <a:latin typeface="Tuffy-TTF" pitchFamily="34" charset="0"/>
              </a:rPr>
              <a:t>house</a:t>
            </a:r>
          </a:p>
        </p:txBody>
      </p:sp>
      <p:sp>
        <p:nvSpPr>
          <p:cNvPr id="28" name="TextBox 27">
            <a:extLst>
              <a:ext uri="{FF2B5EF4-FFF2-40B4-BE49-F238E27FC236}">
                <a16:creationId xmlns:a16="http://schemas.microsoft.com/office/drawing/2014/main" id="{07C25C6D-2AE8-4051-9370-3F7A533AC19C}"/>
              </a:ext>
            </a:extLst>
          </p:cNvPr>
          <p:cNvSpPr txBox="1">
            <a:spLocks noChangeArrowheads="1"/>
          </p:cNvSpPr>
          <p:nvPr/>
        </p:nvSpPr>
        <p:spPr bwMode="auto">
          <a:xfrm>
            <a:off x="457201" y="4301778"/>
            <a:ext cx="78624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rgbClr val="F1811A"/>
                </a:solidFill>
                <a:latin typeface="Tuffy-TTF" pitchFamily="34" charset="0"/>
              </a:rPr>
              <a:t>many</a:t>
            </a:r>
          </a:p>
        </p:txBody>
      </p:sp>
      <p:sp>
        <p:nvSpPr>
          <p:cNvPr id="29" name="TextBox 28">
            <a:extLst>
              <a:ext uri="{FF2B5EF4-FFF2-40B4-BE49-F238E27FC236}">
                <a16:creationId xmlns:a16="http://schemas.microsoft.com/office/drawing/2014/main" id="{55ABB14D-A1BE-44B8-A30C-A420679E9791}"/>
              </a:ext>
            </a:extLst>
          </p:cNvPr>
          <p:cNvSpPr txBox="1">
            <a:spLocks noChangeArrowheads="1"/>
          </p:cNvSpPr>
          <p:nvPr/>
        </p:nvSpPr>
        <p:spPr bwMode="auto">
          <a:xfrm>
            <a:off x="1246614" y="4301778"/>
            <a:ext cx="93429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rgbClr val="F1811A"/>
                </a:solidFill>
                <a:latin typeface="Tuffy-TTF" pitchFamily="34" charset="0"/>
              </a:rPr>
              <a:t>mouse</a:t>
            </a:r>
          </a:p>
        </p:txBody>
      </p:sp>
      <p:sp>
        <p:nvSpPr>
          <p:cNvPr id="30" name="TextBox 29">
            <a:extLst>
              <a:ext uri="{FF2B5EF4-FFF2-40B4-BE49-F238E27FC236}">
                <a16:creationId xmlns:a16="http://schemas.microsoft.com/office/drawing/2014/main" id="{E19768C7-96B9-429C-824F-64BD60D901F2}"/>
              </a:ext>
            </a:extLst>
          </p:cNvPr>
          <p:cNvSpPr txBox="1">
            <a:spLocks noChangeArrowheads="1"/>
          </p:cNvSpPr>
          <p:nvPr/>
        </p:nvSpPr>
        <p:spPr bwMode="auto">
          <a:xfrm>
            <a:off x="1941940" y="4301778"/>
            <a:ext cx="6889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rgbClr val="F1811A"/>
                </a:solidFill>
                <a:latin typeface="Tuffy-TTF" pitchFamily="34" charset="0"/>
              </a:rPr>
              <a:t>Mr</a:t>
            </a:r>
          </a:p>
        </p:txBody>
      </p:sp>
      <p:sp>
        <p:nvSpPr>
          <p:cNvPr id="31" name="TextBox 30">
            <a:extLst>
              <a:ext uri="{FF2B5EF4-FFF2-40B4-BE49-F238E27FC236}">
                <a16:creationId xmlns:a16="http://schemas.microsoft.com/office/drawing/2014/main" id="{3E09E331-867C-421A-81CD-0BA38D080F81}"/>
              </a:ext>
            </a:extLst>
          </p:cNvPr>
          <p:cNvSpPr txBox="1">
            <a:spLocks noChangeArrowheads="1"/>
          </p:cNvSpPr>
          <p:nvPr/>
        </p:nvSpPr>
        <p:spPr bwMode="auto">
          <a:xfrm>
            <a:off x="2635677" y="4301778"/>
            <a:ext cx="69056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rgbClr val="F1811A"/>
                </a:solidFill>
                <a:latin typeface="Tuffy-TTF" pitchFamily="34" charset="0"/>
              </a:rPr>
              <a:t>Mrs</a:t>
            </a:r>
          </a:p>
        </p:txBody>
      </p:sp>
      <p:sp>
        <p:nvSpPr>
          <p:cNvPr id="32" name="TextBox 31">
            <a:extLst>
              <a:ext uri="{FF2B5EF4-FFF2-40B4-BE49-F238E27FC236}">
                <a16:creationId xmlns:a16="http://schemas.microsoft.com/office/drawing/2014/main" id="{D3E57FBA-42BE-459B-AE5C-F2FDF22532C7}"/>
              </a:ext>
            </a:extLst>
          </p:cNvPr>
          <p:cNvSpPr txBox="1">
            <a:spLocks noChangeArrowheads="1"/>
          </p:cNvSpPr>
          <p:nvPr/>
        </p:nvSpPr>
        <p:spPr bwMode="auto">
          <a:xfrm>
            <a:off x="3329415" y="4301778"/>
            <a:ext cx="690562"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rgbClr val="F1811A"/>
                </a:solidFill>
                <a:latin typeface="Tuffy-TTF" pitchFamily="34" charset="0"/>
              </a:rPr>
              <a:t>oh</a:t>
            </a:r>
          </a:p>
        </p:txBody>
      </p:sp>
      <p:sp>
        <p:nvSpPr>
          <p:cNvPr id="33" name="TextBox 32">
            <a:extLst>
              <a:ext uri="{FF2B5EF4-FFF2-40B4-BE49-F238E27FC236}">
                <a16:creationId xmlns:a16="http://schemas.microsoft.com/office/drawing/2014/main" id="{E524FAAD-4889-4C14-A5D4-F4BA40E83AD6}"/>
              </a:ext>
            </a:extLst>
          </p:cNvPr>
          <p:cNvSpPr txBox="1">
            <a:spLocks noChangeArrowheads="1"/>
          </p:cNvSpPr>
          <p:nvPr/>
        </p:nvSpPr>
        <p:spPr bwMode="auto">
          <a:xfrm>
            <a:off x="4024740" y="4301778"/>
            <a:ext cx="6889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rgbClr val="F1811A"/>
                </a:solidFill>
                <a:latin typeface="Tuffy-TTF" pitchFamily="34" charset="0"/>
              </a:rPr>
              <a:t>once</a:t>
            </a:r>
          </a:p>
        </p:txBody>
      </p:sp>
      <p:sp>
        <p:nvSpPr>
          <p:cNvPr id="34" name="TextBox 33">
            <a:extLst>
              <a:ext uri="{FF2B5EF4-FFF2-40B4-BE49-F238E27FC236}">
                <a16:creationId xmlns:a16="http://schemas.microsoft.com/office/drawing/2014/main" id="{FE2F66A5-1A91-4C0D-A7C6-53CE2F518BAF}"/>
              </a:ext>
            </a:extLst>
          </p:cNvPr>
          <p:cNvSpPr txBox="1">
            <a:spLocks noChangeArrowheads="1"/>
          </p:cNvSpPr>
          <p:nvPr/>
        </p:nvSpPr>
        <p:spPr bwMode="auto">
          <a:xfrm>
            <a:off x="4718477" y="4301778"/>
            <a:ext cx="105399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rgbClr val="F1811A"/>
                </a:solidFill>
                <a:latin typeface="Tuffy-TTF" pitchFamily="34" charset="0"/>
              </a:rPr>
              <a:t>people</a:t>
            </a:r>
          </a:p>
        </p:txBody>
      </p:sp>
      <p:sp>
        <p:nvSpPr>
          <p:cNvPr id="36" name="TextBox 35">
            <a:extLst>
              <a:ext uri="{FF2B5EF4-FFF2-40B4-BE49-F238E27FC236}">
                <a16:creationId xmlns:a16="http://schemas.microsoft.com/office/drawing/2014/main" id="{D7A87A9D-ECCF-4F69-A735-D4F563BCA259}"/>
              </a:ext>
            </a:extLst>
          </p:cNvPr>
          <p:cNvSpPr txBox="1">
            <a:spLocks noChangeArrowheads="1"/>
          </p:cNvSpPr>
          <p:nvPr/>
        </p:nvSpPr>
        <p:spPr bwMode="auto">
          <a:xfrm>
            <a:off x="5813950" y="4301778"/>
            <a:ext cx="98256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rgbClr val="F1811A"/>
                </a:solidFill>
                <a:latin typeface="Tuffy-TTF" pitchFamily="34" charset="0"/>
              </a:rPr>
              <a:t>please</a:t>
            </a:r>
          </a:p>
        </p:txBody>
      </p:sp>
      <p:sp>
        <p:nvSpPr>
          <p:cNvPr id="37" name="TextBox 36">
            <a:extLst>
              <a:ext uri="{FF2B5EF4-FFF2-40B4-BE49-F238E27FC236}">
                <a16:creationId xmlns:a16="http://schemas.microsoft.com/office/drawing/2014/main" id="{8A3B954E-EF9E-4A40-A04E-98A2E9F98A87}"/>
              </a:ext>
            </a:extLst>
          </p:cNvPr>
          <p:cNvSpPr txBox="1">
            <a:spLocks noChangeArrowheads="1"/>
          </p:cNvSpPr>
          <p:nvPr/>
        </p:nvSpPr>
        <p:spPr bwMode="auto">
          <a:xfrm>
            <a:off x="6801277" y="4301778"/>
            <a:ext cx="109229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rgbClr val="F1811A"/>
                </a:solidFill>
                <a:latin typeface="Tuffy-TTF" pitchFamily="34" charset="0"/>
              </a:rPr>
              <a:t>should</a:t>
            </a:r>
          </a:p>
        </p:txBody>
      </p:sp>
      <p:sp>
        <p:nvSpPr>
          <p:cNvPr id="38" name="TextBox 37">
            <a:extLst>
              <a:ext uri="{FF2B5EF4-FFF2-40B4-BE49-F238E27FC236}">
                <a16:creationId xmlns:a16="http://schemas.microsoft.com/office/drawing/2014/main" id="{F47785FB-3F68-4D6A-AA4A-066C27488DC8}"/>
              </a:ext>
            </a:extLst>
          </p:cNvPr>
          <p:cNvSpPr txBox="1">
            <a:spLocks noChangeArrowheads="1"/>
          </p:cNvSpPr>
          <p:nvPr/>
        </p:nvSpPr>
        <p:spPr bwMode="auto">
          <a:xfrm>
            <a:off x="7862888" y="4342497"/>
            <a:ext cx="79279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rgbClr val="F1811A"/>
                </a:solidFill>
                <a:latin typeface="Tuffy-TTF" pitchFamily="34" charset="0"/>
              </a:rPr>
              <a:t>sugar</a:t>
            </a:r>
          </a:p>
        </p:txBody>
      </p:sp>
      <p:sp>
        <p:nvSpPr>
          <p:cNvPr id="39" name="TextBox 38">
            <a:extLst>
              <a:ext uri="{FF2B5EF4-FFF2-40B4-BE49-F238E27FC236}">
                <a16:creationId xmlns:a16="http://schemas.microsoft.com/office/drawing/2014/main" id="{9008D519-C204-4824-8BBB-05CF8453F637}"/>
              </a:ext>
            </a:extLst>
          </p:cNvPr>
          <p:cNvSpPr txBox="1">
            <a:spLocks noChangeArrowheads="1"/>
          </p:cNvSpPr>
          <p:nvPr/>
        </p:nvSpPr>
        <p:spPr bwMode="auto">
          <a:xfrm>
            <a:off x="549067" y="4653205"/>
            <a:ext cx="69056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rgbClr val="F1811A"/>
                </a:solidFill>
                <a:latin typeface="Tuffy-TTF" pitchFamily="34" charset="0"/>
              </a:rPr>
              <a:t>their</a:t>
            </a:r>
          </a:p>
        </p:txBody>
      </p:sp>
      <p:sp>
        <p:nvSpPr>
          <p:cNvPr id="40" name="TextBox 39">
            <a:extLst>
              <a:ext uri="{FF2B5EF4-FFF2-40B4-BE49-F238E27FC236}">
                <a16:creationId xmlns:a16="http://schemas.microsoft.com/office/drawing/2014/main" id="{5A566F3C-689C-4D14-A858-E67359AD0448}"/>
              </a:ext>
            </a:extLst>
          </p:cNvPr>
          <p:cNvSpPr txBox="1">
            <a:spLocks noChangeArrowheads="1"/>
          </p:cNvSpPr>
          <p:nvPr/>
        </p:nvSpPr>
        <p:spPr bwMode="auto">
          <a:xfrm>
            <a:off x="1205713" y="4652650"/>
            <a:ext cx="690562"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rgbClr val="F1811A"/>
                </a:solidFill>
                <a:latin typeface="Tuffy-TTF" pitchFamily="34" charset="0"/>
              </a:rPr>
              <a:t>two</a:t>
            </a:r>
          </a:p>
        </p:txBody>
      </p:sp>
      <p:sp>
        <p:nvSpPr>
          <p:cNvPr id="41" name="TextBox 40">
            <a:extLst>
              <a:ext uri="{FF2B5EF4-FFF2-40B4-BE49-F238E27FC236}">
                <a16:creationId xmlns:a16="http://schemas.microsoft.com/office/drawing/2014/main" id="{B6F8A38B-D5DF-449A-A889-3C882EEDE795}"/>
              </a:ext>
            </a:extLst>
          </p:cNvPr>
          <p:cNvSpPr txBox="1">
            <a:spLocks noChangeArrowheads="1"/>
          </p:cNvSpPr>
          <p:nvPr/>
        </p:nvSpPr>
        <p:spPr bwMode="auto">
          <a:xfrm>
            <a:off x="1938130" y="4653205"/>
            <a:ext cx="7753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rgbClr val="F1811A"/>
                </a:solidFill>
                <a:latin typeface="Tuffy-TTF" pitchFamily="34" charset="0"/>
              </a:rPr>
              <a:t>very</a:t>
            </a:r>
          </a:p>
        </p:txBody>
      </p:sp>
      <p:sp>
        <p:nvSpPr>
          <p:cNvPr id="42" name="TextBox 41">
            <a:extLst>
              <a:ext uri="{FF2B5EF4-FFF2-40B4-BE49-F238E27FC236}">
                <a16:creationId xmlns:a16="http://schemas.microsoft.com/office/drawing/2014/main" id="{D658A4AF-2974-4487-97B5-0B5473D2FF36}"/>
              </a:ext>
            </a:extLst>
          </p:cNvPr>
          <p:cNvSpPr txBox="1">
            <a:spLocks noChangeArrowheads="1"/>
          </p:cNvSpPr>
          <p:nvPr/>
        </p:nvSpPr>
        <p:spPr bwMode="auto">
          <a:xfrm>
            <a:off x="2631867" y="4653205"/>
            <a:ext cx="69056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rgbClr val="F1811A"/>
                </a:solidFill>
                <a:latin typeface="Tuffy-TTF" pitchFamily="34" charset="0"/>
              </a:rPr>
              <a:t>want</a:t>
            </a:r>
          </a:p>
        </p:txBody>
      </p:sp>
      <p:sp>
        <p:nvSpPr>
          <p:cNvPr id="43" name="TextBox 42">
            <a:extLst>
              <a:ext uri="{FF2B5EF4-FFF2-40B4-BE49-F238E27FC236}">
                <a16:creationId xmlns:a16="http://schemas.microsoft.com/office/drawing/2014/main" id="{C73D6142-EAF6-40C2-872E-66DD95F32FDC}"/>
              </a:ext>
            </a:extLst>
          </p:cNvPr>
          <p:cNvSpPr txBox="1">
            <a:spLocks noChangeArrowheads="1"/>
          </p:cNvSpPr>
          <p:nvPr/>
        </p:nvSpPr>
        <p:spPr bwMode="auto">
          <a:xfrm>
            <a:off x="3325605" y="4653205"/>
            <a:ext cx="77692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rgbClr val="F1811A"/>
                </a:solidFill>
                <a:latin typeface="Tuffy-TTF" pitchFamily="34" charset="0"/>
              </a:rPr>
              <a:t>water</a:t>
            </a:r>
          </a:p>
        </p:txBody>
      </p:sp>
      <p:sp>
        <p:nvSpPr>
          <p:cNvPr id="44" name="TextBox 43">
            <a:extLst>
              <a:ext uri="{FF2B5EF4-FFF2-40B4-BE49-F238E27FC236}">
                <a16:creationId xmlns:a16="http://schemas.microsoft.com/office/drawing/2014/main" id="{B54297BF-BDC9-43B8-9B13-63FAD02B445C}"/>
              </a:ext>
            </a:extLst>
          </p:cNvPr>
          <p:cNvSpPr txBox="1">
            <a:spLocks noChangeArrowheads="1"/>
          </p:cNvSpPr>
          <p:nvPr/>
        </p:nvSpPr>
        <p:spPr bwMode="auto">
          <a:xfrm>
            <a:off x="4173065" y="4671110"/>
            <a:ext cx="83323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rgbClr val="F1811A"/>
                </a:solidFill>
                <a:latin typeface="Tuffy-TTF" pitchFamily="34" charset="0"/>
              </a:rPr>
              <a:t>where</a:t>
            </a:r>
          </a:p>
        </p:txBody>
      </p:sp>
      <p:sp>
        <p:nvSpPr>
          <p:cNvPr id="45" name="TextBox 44">
            <a:extLst>
              <a:ext uri="{FF2B5EF4-FFF2-40B4-BE49-F238E27FC236}">
                <a16:creationId xmlns:a16="http://schemas.microsoft.com/office/drawing/2014/main" id="{14AE109F-9643-4B35-AB20-755D190C1A0F}"/>
              </a:ext>
            </a:extLst>
          </p:cNvPr>
          <p:cNvSpPr txBox="1">
            <a:spLocks noChangeArrowheads="1"/>
          </p:cNvSpPr>
          <p:nvPr/>
        </p:nvSpPr>
        <p:spPr bwMode="auto">
          <a:xfrm>
            <a:off x="5123864" y="4652654"/>
            <a:ext cx="690562"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rgbClr val="F1811A"/>
                </a:solidFill>
                <a:latin typeface="Tuffy-TTF" pitchFamily="34" charset="0"/>
              </a:rPr>
              <a:t>who</a:t>
            </a:r>
          </a:p>
        </p:txBody>
      </p:sp>
      <p:sp>
        <p:nvSpPr>
          <p:cNvPr id="46" name="TextBox 45">
            <a:extLst>
              <a:ext uri="{FF2B5EF4-FFF2-40B4-BE49-F238E27FC236}">
                <a16:creationId xmlns:a16="http://schemas.microsoft.com/office/drawing/2014/main" id="{5594AE96-259F-4B89-98A4-C7E514A0AF37}"/>
              </a:ext>
            </a:extLst>
          </p:cNvPr>
          <p:cNvSpPr txBox="1">
            <a:spLocks noChangeArrowheads="1"/>
          </p:cNvSpPr>
          <p:nvPr/>
        </p:nvSpPr>
        <p:spPr bwMode="auto">
          <a:xfrm>
            <a:off x="5890038" y="4653205"/>
            <a:ext cx="90266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rgbClr val="F1811A"/>
                </a:solidFill>
                <a:latin typeface="Tuffy-TTF" pitchFamily="34" charset="0"/>
              </a:rPr>
              <a:t>whole</a:t>
            </a:r>
          </a:p>
        </p:txBody>
      </p:sp>
      <p:sp>
        <p:nvSpPr>
          <p:cNvPr id="47" name="TextBox 46">
            <a:extLst>
              <a:ext uri="{FF2B5EF4-FFF2-40B4-BE49-F238E27FC236}">
                <a16:creationId xmlns:a16="http://schemas.microsoft.com/office/drawing/2014/main" id="{98EF5777-F54D-447E-A4AC-FAA36968FEBA}"/>
              </a:ext>
            </a:extLst>
          </p:cNvPr>
          <p:cNvSpPr txBox="1">
            <a:spLocks noChangeArrowheads="1"/>
          </p:cNvSpPr>
          <p:nvPr/>
        </p:nvSpPr>
        <p:spPr bwMode="auto">
          <a:xfrm>
            <a:off x="6797467" y="4653205"/>
            <a:ext cx="97595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rgbClr val="F1811A"/>
                </a:solidFill>
                <a:latin typeface="Tuffy-TTF" pitchFamily="34" charset="0"/>
              </a:rPr>
              <a:t>would</a:t>
            </a:r>
          </a:p>
        </p:txBody>
      </p:sp>
      <p:sp>
        <p:nvSpPr>
          <p:cNvPr id="48" name="TextBox 47">
            <a:extLst>
              <a:ext uri="{FF2B5EF4-FFF2-40B4-BE49-F238E27FC236}">
                <a16:creationId xmlns:a16="http://schemas.microsoft.com/office/drawing/2014/main" id="{863E8D15-7311-4B51-8ABC-542B488C286C}"/>
              </a:ext>
            </a:extLst>
          </p:cNvPr>
          <p:cNvSpPr txBox="1">
            <a:spLocks noChangeArrowheads="1"/>
          </p:cNvSpPr>
          <p:nvPr/>
        </p:nvSpPr>
        <p:spPr bwMode="auto">
          <a:xfrm>
            <a:off x="7815381" y="4671110"/>
            <a:ext cx="690562"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rgbClr val="F1811A"/>
                </a:solidFill>
                <a:latin typeface="Tuffy-TTF" pitchFamily="34" charset="0"/>
              </a:rPr>
              <a:t>your</a:t>
            </a:r>
          </a:p>
        </p:txBody>
      </p:sp>
    </p:spTree>
    <p:extLst>
      <p:ext uri="{BB962C8B-B14F-4D97-AF65-F5344CB8AC3E}">
        <p14:creationId xmlns:p14="http://schemas.microsoft.com/office/powerpoint/2010/main" val="30894815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
                                        <p:tgtEl>
                                          <p:spTgt spid="18"/>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9"/>
                                        </p:tgtEl>
                                        <p:attrNameLst>
                                          <p:attrName>style.visibility</p:attrName>
                                        </p:attrNameLst>
                                      </p:cBhvr>
                                      <p:to>
                                        <p:strVal val="visible"/>
                                      </p:to>
                                    </p:set>
                                    <p:animEffect transition="in" filter="fade">
                                      <p:cBhvr>
                                        <p:cTn id="11" dur="500"/>
                                        <p:tgtEl>
                                          <p:spTgt spid="19"/>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20"/>
                                        </p:tgtEl>
                                        <p:attrNameLst>
                                          <p:attrName>style.visibility</p:attrName>
                                        </p:attrNameLst>
                                      </p:cBhvr>
                                      <p:to>
                                        <p:strVal val="visible"/>
                                      </p:to>
                                    </p:set>
                                    <p:animEffect transition="in" filter="fade">
                                      <p:cBhvr>
                                        <p:cTn id="15" dur="500"/>
                                        <p:tgtEl>
                                          <p:spTgt spid="20"/>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21"/>
                                        </p:tgtEl>
                                        <p:attrNameLst>
                                          <p:attrName>style.visibility</p:attrName>
                                        </p:attrNameLst>
                                      </p:cBhvr>
                                      <p:to>
                                        <p:strVal val="visible"/>
                                      </p:to>
                                    </p:set>
                                    <p:animEffect transition="in" filter="fade">
                                      <p:cBhvr>
                                        <p:cTn id="19" dur="500"/>
                                        <p:tgtEl>
                                          <p:spTgt spid="21"/>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22"/>
                                        </p:tgtEl>
                                        <p:attrNameLst>
                                          <p:attrName>style.visibility</p:attrName>
                                        </p:attrNameLst>
                                      </p:cBhvr>
                                      <p:to>
                                        <p:strVal val="visible"/>
                                      </p:to>
                                    </p:set>
                                    <p:animEffect transition="in" filter="fade">
                                      <p:cBhvr>
                                        <p:cTn id="23" dur="500"/>
                                        <p:tgtEl>
                                          <p:spTgt spid="22"/>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24"/>
                                        </p:tgtEl>
                                        <p:attrNameLst>
                                          <p:attrName>style.visibility</p:attrName>
                                        </p:attrNameLst>
                                      </p:cBhvr>
                                      <p:to>
                                        <p:strVal val="visible"/>
                                      </p:to>
                                    </p:set>
                                    <p:animEffect transition="in" filter="fade">
                                      <p:cBhvr>
                                        <p:cTn id="27" dur="500"/>
                                        <p:tgtEl>
                                          <p:spTgt spid="24"/>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25"/>
                                        </p:tgtEl>
                                        <p:attrNameLst>
                                          <p:attrName>style.visibility</p:attrName>
                                        </p:attrNameLst>
                                      </p:cBhvr>
                                      <p:to>
                                        <p:strVal val="visible"/>
                                      </p:to>
                                    </p:set>
                                    <p:animEffect transition="in" filter="fade">
                                      <p:cBhvr>
                                        <p:cTn id="31" dur="500"/>
                                        <p:tgtEl>
                                          <p:spTgt spid="25"/>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26"/>
                                        </p:tgtEl>
                                        <p:attrNameLst>
                                          <p:attrName>style.visibility</p:attrName>
                                        </p:attrNameLst>
                                      </p:cBhvr>
                                      <p:to>
                                        <p:strVal val="visible"/>
                                      </p:to>
                                    </p:set>
                                    <p:animEffect transition="in" filter="fade">
                                      <p:cBhvr>
                                        <p:cTn id="35" dur="500"/>
                                        <p:tgtEl>
                                          <p:spTgt spid="26"/>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27"/>
                                        </p:tgtEl>
                                        <p:attrNameLst>
                                          <p:attrName>style.visibility</p:attrName>
                                        </p:attrNameLst>
                                      </p:cBhvr>
                                      <p:to>
                                        <p:strVal val="visible"/>
                                      </p:to>
                                    </p:set>
                                    <p:animEffect transition="in" filter="fade">
                                      <p:cBhvr>
                                        <p:cTn id="39" dur="500"/>
                                        <p:tgtEl>
                                          <p:spTgt spid="27"/>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28"/>
                                        </p:tgtEl>
                                        <p:attrNameLst>
                                          <p:attrName>style.visibility</p:attrName>
                                        </p:attrNameLst>
                                      </p:cBhvr>
                                      <p:to>
                                        <p:strVal val="visible"/>
                                      </p:to>
                                    </p:set>
                                    <p:animEffect transition="in" filter="fade">
                                      <p:cBhvr>
                                        <p:cTn id="44" dur="500"/>
                                        <p:tgtEl>
                                          <p:spTgt spid="28"/>
                                        </p:tgtEl>
                                      </p:cBhvr>
                                    </p:animEffect>
                                  </p:childTnLst>
                                </p:cTn>
                              </p:par>
                            </p:childTnLst>
                          </p:cTn>
                        </p:par>
                        <p:par>
                          <p:cTn id="45" fill="hold">
                            <p:stCondLst>
                              <p:cond delay="500"/>
                            </p:stCondLst>
                            <p:childTnLst>
                              <p:par>
                                <p:cTn id="46" presetID="10" presetClass="entr" presetSubtype="0" fill="hold" grpId="0" nodeType="afterEffect">
                                  <p:stCondLst>
                                    <p:cond delay="0"/>
                                  </p:stCondLst>
                                  <p:childTnLst>
                                    <p:set>
                                      <p:cBhvr>
                                        <p:cTn id="47" dur="1" fill="hold">
                                          <p:stCondLst>
                                            <p:cond delay="0"/>
                                          </p:stCondLst>
                                        </p:cTn>
                                        <p:tgtEl>
                                          <p:spTgt spid="29"/>
                                        </p:tgtEl>
                                        <p:attrNameLst>
                                          <p:attrName>style.visibility</p:attrName>
                                        </p:attrNameLst>
                                      </p:cBhvr>
                                      <p:to>
                                        <p:strVal val="visible"/>
                                      </p:to>
                                    </p:set>
                                    <p:animEffect transition="in" filter="fade">
                                      <p:cBhvr>
                                        <p:cTn id="48" dur="500"/>
                                        <p:tgtEl>
                                          <p:spTgt spid="29"/>
                                        </p:tgtEl>
                                      </p:cBhvr>
                                    </p:animEffect>
                                  </p:childTnLst>
                                </p:cTn>
                              </p:par>
                            </p:childTnLst>
                          </p:cTn>
                        </p:par>
                        <p:par>
                          <p:cTn id="49" fill="hold">
                            <p:stCondLst>
                              <p:cond delay="1000"/>
                            </p:stCondLst>
                            <p:childTnLst>
                              <p:par>
                                <p:cTn id="50" presetID="10" presetClass="entr" presetSubtype="0" fill="hold" grpId="0" nodeType="afterEffect">
                                  <p:stCondLst>
                                    <p:cond delay="0"/>
                                  </p:stCondLst>
                                  <p:childTnLst>
                                    <p:set>
                                      <p:cBhvr>
                                        <p:cTn id="51" dur="1" fill="hold">
                                          <p:stCondLst>
                                            <p:cond delay="0"/>
                                          </p:stCondLst>
                                        </p:cTn>
                                        <p:tgtEl>
                                          <p:spTgt spid="30"/>
                                        </p:tgtEl>
                                        <p:attrNameLst>
                                          <p:attrName>style.visibility</p:attrName>
                                        </p:attrNameLst>
                                      </p:cBhvr>
                                      <p:to>
                                        <p:strVal val="visible"/>
                                      </p:to>
                                    </p:set>
                                    <p:animEffect transition="in" filter="fade">
                                      <p:cBhvr>
                                        <p:cTn id="52" dur="500"/>
                                        <p:tgtEl>
                                          <p:spTgt spid="30"/>
                                        </p:tgtEl>
                                      </p:cBhvr>
                                    </p:animEffect>
                                  </p:childTnLst>
                                </p:cTn>
                              </p:par>
                            </p:childTnLst>
                          </p:cTn>
                        </p:par>
                        <p:par>
                          <p:cTn id="53" fill="hold">
                            <p:stCondLst>
                              <p:cond delay="1500"/>
                            </p:stCondLst>
                            <p:childTnLst>
                              <p:par>
                                <p:cTn id="54" presetID="10" presetClass="entr" presetSubtype="0" fill="hold" grpId="0" nodeType="afterEffect">
                                  <p:stCondLst>
                                    <p:cond delay="0"/>
                                  </p:stCondLst>
                                  <p:childTnLst>
                                    <p:set>
                                      <p:cBhvr>
                                        <p:cTn id="55" dur="1" fill="hold">
                                          <p:stCondLst>
                                            <p:cond delay="0"/>
                                          </p:stCondLst>
                                        </p:cTn>
                                        <p:tgtEl>
                                          <p:spTgt spid="31"/>
                                        </p:tgtEl>
                                        <p:attrNameLst>
                                          <p:attrName>style.visibility</p:attrName>
                                        </p:attrNameLst>
                                      </p:cBhvr>
                                      <p:to>
                                        <p:strVal val="visible"/>
                                      </p:to>
                                    </p:set>
                                    <p:animEffect transition="in" filter="fade">
                                      <p:cBhvr>
                                        <p:cTn id="56" dur="500"/>
                                        <p:tgtEl>
                                          <p:spTgt spid="31"/>
                                        </p:tgtEl>
                                      </p:cBhvr>
                                    </p:animEffect>
                                  </p:childTnLst>
                                </p:cTn>
                              </p:par>
                            </p:childTnLst>
                          </p:cTn>
                        </p:par>
                        <p:par>
                          <p:cTn id="57" fill="hold">
                            <p:stCondLst>
                              <p:cond delay="2000"/>
                            </p:stCondLst>
                            <p:childTnLst>
                              <p:par>
                                <p:cTn id="58" presetID="10" presetClass="entr" presetSubtype="0" fill="hold" grpId="0" nodeType="afterEffect">
                                  <p:stCondLst>
                                    <p:cond delay="0"/>
                                  </p:stCondLst>
                                  <p:childTnLst>
                                    <p:set>
                                      <p:cBhvr>
                                        <p:cTn id="59" dur="1" fill="hold">
                                          <p:stCondLst>
                                            <p:cond delay="0"/>
                                          </p:stCondLst>
                                        </p:cTn>
                                        <p:tgtEl>
                                          <p:spTgt spid="32"/>
                                        </p:tgtEl>
                                        <p:attrNameLst>
                                          <p:attrName>style.visibility</p:attrName>
                                        </p:attrNameLst>
                                      </p:cBhvr>
                                      <p:to>
                                        <p:strVal val="visible"/>
                                      </p:to>
                                    </p:set>
                                    <p:animEffect transition="in" filter="fade">
                                      <p:cBhvr>
                                        <p:cTn id="60" dur="500"/>
                                        <p:tgtEl>
                                          <p:spTgt spid="32"/>
                                        </p:tgtEl>
                                      </p:cBhvr>
                                    </p:animEffect>
                                  </p:childTnLst>
                                </p:cTn>
                              </p:par>
                            </p:childTnLst>
                          </p:cTn>
                        </p:par>
                        <p:par>
                          <p:cTn id="61" fill="hold">
                            <p:stCondLst>
                              <p:cond delay="2500"/>
                            </p:stCondLst>
                            <p:childTnLst>
                              <p:par>
                                <p:cTn id="62" presetID="10" presetClass="entr" presetSubtype="0" fill="hold" grpId="0" nodeType="afterEffect">
                                  <p:stCondLst>
                                    <p:cond delay="0"/>
                                  </p:stCondLst>
                                  <p:childTnLst>
                                    <p:set>
                                      <p:cBhvr>
                                        <p:cTn id="63" dur="1" fill="hold">
                                          <p:stCondLst>
                                            <p:cond delay="0"/>
                                          </p:stCondLst>
                                        </p:cTn>
                                        <p:tgtEl>
                                          <p:spTgt spid="33"/>
                                        </p:tgtEl>
                                        <p:attrNameLst>
                                          <p:attrName>style.visibility</p:attrName>
                                        </p:attrNameLst>
                                      </p:cBhvr>
                                      <p:to>
                                        <p:strVal val="visible"/>
                                      </p:to>
                                    </p:set>
                                    <p:animEffect transition="in" filter="fade">
                                      <p:cBhvr>
                                        <p:cTn id="64" dur="500"/>
                                        <p:tgtEl>
                                          <p:spTgt spid="33"/>
                                        </p:tgtEl>
                                      </p:cBhvr>
                                    </p:animEffect>
                                  </p:childTnLst>
                                </p:cTn>
                              </p:par>
                            </p:childTnLst>
                          </p:cTn>
                        </p:par>
                        <p:par>
                          <p:cTn id="65" fill="hold">
                            <p:stCondLst>
                              <p:cond delay="3000"/>
                            </p:stCondLst>
                            <p:childTnLst>
                              <p:par>
                                <p:cTn id="66" presetID="10" presetClass="entr" presetSubtype="0" fill="hold" grpId="0" nodeType="afterEffect">
                                  <p:stCondLst>
                                    <p:cond delay="0"/>
                                  </p:stCondLst>
                                  <p:childTnLst>
                                    <p:set>
                                      <p:cBhvr>
                                        <p:cTn id="67" dur="1" fill="hold">
                                          <p:stCondLst>
                                            <p:cond delay="0"/>
                                          </p:stCondLst>
                                        </p:cTn>
                                        <p:tgtEl>
                                          <p:spTgt spid="34"/>
                                        </p:tgtEl>
                                        <p:attrNameLst>
                                          <p:attrName>style.visibility</p:attrName>
                                        </p:attrNameLst>
                                      </p:cBhvr>
                                      <p:to>
                                        <p:strVal val="visible"/>
                                      </p:to>
                                    </p:set>
                                    <p:animEffect transition="in" filter="fade">
                                      <p:cBhvr>
                                        <p:cTn id="68" dur="500"/>
                                        <p:tgtEl>
                                          <p:spTgt spid="34"/>
                                        </p:tgtEl>
                                      </p:cBhvr>
                                    </p:animEffect>
                                  </p:childTnLst>
                                </p:cTn>
                              </p:par>
                            </p:childTnLst>
                          </p:cTn>
                        </p:par>
                        <p:par>
                          <p:cTn id="69" fill="hold">
                            <p:stCondLst>
                              <p:cond delay="3500"/>
                            </p:stCondLst>
                            <p:childTnLst>
                              <p:par>
                                <p:cTn id="70" presetID="10" presetClass="entr" presetSubtype="0" fill="hold" grpId="0" nodeType="afterEffect">
                                  <p:stCondLst>
                                    <p:cond delay="0"/>
                                  </p:stCondLst>
                                  <p:childTnLst>
                                    <p:set>
                                      <p:cBhvr>
                                        <p:cTn id="71" dur="1" fill="hold">
                                          <p:stCondLst>
                                            <p:cond delay="0"/>
                                          </p:stCondLst>
                                        </p:cTn>
                                        <p:tgtEl>
                                          <p:spTgt spid="36"/>
                                        </p:tgtEl>
                                        <p:attrNameLst>
                                          <p:attrName>style.visibility</p:attrName>
                                        </p:attrNameLst>
                                      </p:cBhvr>
                                      <p:to>
                                        <p:strVal val="visible"/>
                                      </p:to>
                                    </p:set>
                                    <p:animEffect transition="in" filter="fade">
                                      <p:cBhvr>
                                        <p:cTn id="72" dur="500"/>
                                        <p:tgtEl>
                                          <p:spTgt spid="36"/>
                                        </p:tgtEl>
                                      </p:cBhvr>
                                    </p:animEffect>
                                  </p:childTnLst>
                                </p:cTn>
                              </p:par>
                            </p:childTnLst>
                          </p:cTn>
                        </p:par>
                        <p:par>
                          <p:cTn id="73" fill="hold">
                            <p:stCondLst>
                              <p:cond delay="4000"/>
                            </p:stCondLst>
                            <p:childTnLst>
                              <p:par>
                                <p:cTn id="74" presetID="10" presetClass="entr" presetSubtype="0" fill="hold" grpId="0" nodeType="afterEffect">
                                  <p:stCondLst>
                                    <p:cond delay="0"/>
                                  </p:stCondLst>
                                  <p:childTnLst>
                                    <p:set>
                                      <p:cBhvr>
                                        <p:cTn id="75" dur="1" fill="hold">
                                          <p:stCondLst>
                                            <p:cond delay="0"/>
                                          </p:stCondLst>
                                        </p:cTn>
                                        <p:tgtEl>
                                          <p:spTgt spid="37"/>
                                        </p:tgtEl>
                                        <p:attrNameLst>
                                          <p:attrName>style.visibility</p:attrName>
                                        </p:attrNameLst>
                                      </p:cBhvr>
                                      <p:to>
                                        <p:strVal val="visible"/>
                                      </p:to>
                                    </p:set>
                                    <p:animEffect transition="in" filter="fade">
                                      <p:cBhvr>
                                        <p:cTn id="76" dur="500"/>
                                        <p:tgtEl>
                                          <p:spTgt spid="37"/>
                                        </p:tgtEl>
                                      </p:cBhvr>
                                    </p:animEffect>
                                  </p:childTnLst>
                                </p:cTn>
                              </p:par>
                            </p:childTnLst>
                          </p:cTn>
                        </p:par>
                        <p:par>
                          <p:cTn id="77" fill="hold">
                            <p:stCondLst>
                              <p:cond delay="4500"/>
                            </p:stCondLst>
                            <p:childTnLst>
                              <p:par>
                                <p:cTn id="78" presetID="10" presetClass="entr" presetSubtype="0" fill="hold" grpId="0" nodeType="afterEffect">
                                  <p:stCondLst>
                                    <p:cond delay="0"/>
                                  </p:stCondLst>
                                  <p:childTnLst>
                                    <p:set>
                                      <p:cBhvr>
                                        <p:cTn id="79" dur="1" fill="hold">
                                          <p:stCondLst>
                                            <p:cond delay="0"/>
                                          </p:stCondLst>
                                        </p:cTn>
                                        <p:tgtEl>
                                          <p:spTgt spid="38"/>
                                        </p:tgtEl>
                                        <p:attrNameLst>
                                          <p:attrName>style.visibility</p:attrName>
                                        </p:attrNameLst>
                                      </p:cBhvr>
                                      <p:to>
                                        <p:strVal val="visible"/>
                                      </p:to>
                                    </p:set>
                                    <p:animEffect transition="in" filter="fade">
                                      <p:cBhvr>
                                        <p:cTn id="80" dur="500"/>
                                        <p:tgtEl>
                                          <p:spTgt spid="38"/>
                                        </p:tgtEl>
                                      </p:cBhvr>
                                    </p:animEffect>
                                  </p:childTnLst>
                                </p:cTn>
                              </p:par>
                            </p:childTnLst>
                          </p:cTn>
                        </p:par>
                      </p:childTnLst>
                    </p:cTn>
                  </p:par>
                  <p:par>
                    <p:cTn id="81" fill="hold">
                      <p:stCondLst>
                        <p:cond delay="indefinite"/>
                      </p:stCondLst>
                      <p:childTnLst>
                        <p:par>
                          <p:cTn id="82" fill="hold">
                            <p:stCondLst>
                              <p:cond delay="0"/>
                            </p:stCondLst>
                            <p:childTnLst>
                              <p:par>
                                <p:cTn id="83" presetID="10" presetClass="entr" presetSubtype="0" fill="hold" grpId="0" nodeType="clickEffect">
                                  <p:stCondLst>
                                    <p:cond delay="0"/>
                                  </p:stCondLst>
                                  <p:childTnLst>
                                    <p:set>
                                      <p:cBhvr>
                                        <p:cTn id="84" dur="1" fill="hold">
                                          <p:stCondLst>
                                            <p:cond delay="0"/>
                                          </p:stCondLst>
                                        </p:cTn>
                                        <p:tgtEl>
                                          <p:spTgt spid="39"/>
                                        </p:tgtEl>
                                        <p:attrNameLst>
                                          <p:attrName>style.visibility</p:attrName>
                                        </p:attrNameLst>
                                      </p:cBhvr>
                                      <p:to>
                                        <p:strVal val="visible"/>
                                      </p:to>
                                    </p:set>
                                    <p:animEffect transition="in" filter="fade">
                                      <p:cBhvr>
                                        <p:cTn id="85" dur="500"/>
                                        <p:tgtEl>
                                          <p:spTgt spid="39"/>
                                        </p:tgtEl>
                                      </p:cBhvr>
                                    </p:animEffect>
                                  </p:childTnLst>
                                </p:cTn>
                              </p:par>
                            </p:childTnLst>
                          </p:cTn>
                        </p:par>
                        <p:par>
                          <p:cTn id="86" fill="hold">
                            <p:stCondLst>
                              <p:cond delay="500"/>
                            </p:stCondLst>
                            <p:childTnLst>
                              <p:par>
                                <p:cTn id="87" presetID="10" presetClass="entr" presetSubtype="0" fill="hold" grpId="0" nodeType="afterEffect">
                                  <p:stCondLst>
                                    <p:cond delay="0"/>
                                  </p:stCondLst>
                                  <p:childTnLst>
                                    <p:set>
                                      <p:cBhvr>
                                        <p:cTn id="88" dur="1" fill="hold">
                                          <p:stCondLst>
                                            <p:cond delay="0"/>
                                          </p:stCondLst>
                                        </p:cTn>
                                        <p:tgtEl>
                                          <p:spTgt spid="40"/>
                                        </p:tgtEl>
                                        <p:attrNameLst>
                                          <p:attrName>style.visibility</p:attrName>
                                        </p:attrNameLst>
                                      </p:cBhvr>
                                      <p:to>
                                        <p:strVal val="visible"/>
                                      </p:to>
                                    </p:set>
                                    <p:animEffect transition="in" filter="fade">
                                      <p:cBhvr>
                                        <p:cTn id="89" dur="500"/>
                                        <p:tgtEl>
                                          <p:spTgt spid="40"/>
                                        </p:tgtEl>
                                      </p:cBhvr>
                                    </p:animEffect>
                                  </p:childTnLst>
                                </p:cTn>
                              </p:par>
                            </p:childTnLst>
                          </p:cTn>
                        </p:par>
                        <p:par>
                          <p:cTn id="90" fill="hold">
                            <p:stCondLst>
                              <p:cond delay="1000"/>
                            </p:stCondLst>
                            <p:childTnLst>
                              <p:par>
                                <p:cTn id="91" presetID="10" presetClass="entr" presetSubtype="0" fill="hold" grpId="0" nodeType="afterEffect">
                                  <p:stCondLst>
                                    <p:cond delay="0"/>
                                  </p:stCondLst>
                                  <p:childTnLst>
                                    <p:set>
                                      <p:cBhvr>
                                        <p:cTn id="92" dur="1" fill="hold">
                                          <p:stCondLst>
                                            <p:cond delay="0"/>
                                          </p:stCondLst>
                                        </p:cTn>
                                        <p:tgtEl>
                                          <p:spTgt spid="41"/>
                                        </p:tgtEl>
                                        <p:attrNameLst>
                                          <p:attrName>style.visibility</p:attrName>
                                        </p:attrNameLst>
                                      </p:cBhvr>
                                      <p:to>
                                        <p:strVal val="visible"/>
                                      </p:to>
                                    </p:set>
                                    <p:animEffect transition="in" filter="fade">
                                      <p:cBhvr>
                                        <p:cTn id="93" dur="500"/>
                                        <p:tgtEl>
                                          <p:spTgt spid="41"/>
                                        </p:tgtEl>
                                      </p:cBhvr>
                                    </p:animEffect>
                                  </p:childTnLst>
                                </p:cTn>
                              </p:par>
                            </p:childTnLst>
                          </p:cTn>
                        </p:par>
                        <p:par>
                          <p:cTn id="94" fill="hold">
                            <p:stCondLst>
                              <p:cond delay="1500"/>
                            </p:stCondLst>
                            <p:childTnLst>
                              <p:par>
                                <p:cTn id="95" presetID="10" presetClass="entr" presetSubtype="0" fill="hold" grpId="0" nodeType="afterEffect">
                                  <p:stCondLst>
                                    <p:cond delay="0"/>
                                  </p:stCondLst>
                                  <p:childTnLst>
                                    <p:set>
                                      <p:cBhvr>
                                        <p:cTn id="96" dur="1" fill="hold">
                                          <p:stCondLst>
                                            <p:cond delay="0"/>
                                          </p:stCondLst>
                                        </p:cTn>
                                        <p:tgtEl>
                                          <p:spTgt spid="42"/>
                                        </p:tgtEl>
                                        <p:attrNameLst>
                                          <p:attrName>style.visibility</p:attrName>
                                        </p:attrNameLst>
                                      </p:cBhvr>
                                      <p:to>
                                        <p:strVal val="visible"/>
                                      </p:to>
                                    </p:set>
                                    <p:animEffect transition="in" filter="fade">
                                      <p:cBhvr>
                                        <p:cTn id="97" dur="500"/>
                                        <p:tgtEl>
                                          <p:spTgt spid="42"/>
                                        </p:tgtEl>
                                      </p:cBhvr>
                                    </p:animEffect>
                                  </p:childTnLst>
                                </p:cTn>
                              </p:par>
                            </p:childTnLst>
                          </p:cTn>
                        </p:par>
                        <p:par>
                          <p:cTn id="98" fill="hold">
                            <p:stCondLst>
                              <p:cond delay="2000"/>
                            </p:stCondLst>
                            <p:childTnLst>
                              <p:par>
                                <p:cTn id="99" presetID="10" presetClass="entr" presetSubtype="0" fill="hold" grpId="0" nodeType="afterEffect">
                                  <p:stCondLst>
                                    <p:cond delay="0"/>
                                  </p:stCondLst>
                                  <p:childTnLst>
                                    <p:set>
                                      <p:cBhvr>
                                        <p:cTn id="100" dur="1" fill="hold">
                                          <p:stCondLst>
                                            <p:cond delay="0"/>
                                          </p:stCondLst>
                                        </p:cTn>
                                        <p:tgtEl>
                                          <p:spTgt spid="43"/>
                                        </p:tgtEl>
                                        <p:attrNameLst>
                                          <p:attrName>style.visibility</p:attrName>
                                        </p:attrNameLst>
                                      </p:cBhvr>
                                      <p:to>
                                        <p:strVal val="visible"/>
                                      </p:to>
                                    </p:set>
                                    <p:animEffect transition="in" filter="fade">
                                      <p:cBhvr>
                                        <p:cTn id="101" dur="500"/>
                                        <p:tgtEl>
                                          <p:spTgt spid="43"/>
                                        </p:tgtEl>
                                      </p:cBhvr>
                                    </p:animEffect>
                                  </p:childTnLst>
                                </p:cTn>
                              </p:par>
                            </p:childTnLst>
                          </p:cTn>
                        </p:par>
                        <p:par>
                          <p:cTn id="102" fill="hold">
                            <p:stCondLst>
                              <p:cond delay="2500"/>
                            </p:stCondLst>
                            <p:childTnLst>
                              <p:par>
                                <p:cTn id="103" presetID="10" presetClass="entr" presetSubtype="0" fill="hold" grpId="0" nodeType="afterEffect">
                                  <p:stCondLst>
                                    <p:cond delay="0"/>
                                  </p:stCondLst>
                                  <p:childTnLst>
                                    <p:set>
                                      <p:cBhvr>
                                        <p:cTn id="104" dur="1" fill="hold">
                                          <p:stCondLst>
                                            <p:cond delay="0"/>
                                          </p:stCondLst>
                                        </p:cTn>
                                        <p:tgtEl>
                                          <p:spTgt spid="44"/>
                                        </p:tgtEl>
                                        <p:attrNameLst>
                                          <p:attrName>style.visibility</p:attrName>
                                        </p:attrNameLst>
                                      </p:cBhvr>
                                      <p:to>
                                        <p:strVal val="visible"/>
                                      </p:to>
                                    </p:set>
                                    <p:animEffect transition="in" filter="fade">
                                      <p:cBhvr>
                                        <p:cTn id="105" dur="500"/>
                                        <p:tgtEl>
                                          <p:spTgt spid="44"/>
                                        </p:tgtEl>
                                      </p:cBhvr>
                                    </p:animEffect>
                                  </p:childTnLst>
                                </p:cTn>
                              </p:par>
                            </p:childTnLst>
                          </p:cTn>
                        </p:par>
                        <p:par>
                          <p:cTn id="106" fill="hold">
                            <p:stCondLst>
                              <p:cond delay="3000"/>
                            </p:stCondLst>
                            <p:childTnLst>
                              <p:par>
                                <p:cTn id="107" presetID="10" presetClass="entr" presetSubtype="0" fill="hold" grpId="0" nodeType="afterEffect">
                                  <p:stCondLst>
                                    <p:cond delay="0"/>
                                  </p:stCondLst>
                                  <p:childTnLst>
                                    <p:set>
                                      <p:cBhvr>
                                        <p:cTn id="108" dur="1" fill="hold">
                                          <p:stCondLst>
                                            <p:cond delay="0"/>
                                          </p:stCondLst>
                                        </p:cTn>
                                        <p:tgtEl>
                                          <p:spTgt spid="45"/>
                                        </p:tgtEl>
                                        <p:attrNameLst>
                                          <p:attrName>style.visibility</p:attrName>
                                        </p:attrNameLst>
                                      </p:cBhvr>
                                      <p:to>
                                        <p:strVal val="visible"/>
                                      </p:to>
                                    </p:set>
                                    <p:animEffect transition="in" filter="fade">
                                      <p:cBhvr>
                                        <p:cTn id="109" dur="500"/>
                                        <p:tgtEl>
                                          <p:spTgt spid="45"/>
                                        </p:tgtEl>
                                      </p:cBhvr>
                                    </p:animEffect>
                                  </p:childTnLst>
                                </p:cTn>
                              </p:par>
                            </p:childTnLst>
                          </p:cTn>
                        </p:par>
                        <p:par>
                          <p:cTn id="110" fill="hold">
                            <p:stCondLst>
                              <p:cond delay="3500"/>
                            </p:stCondLst>
                            <p:childTnLst>
                              <p:par>
                                <p:cTn id="111" presetID="10" presetClass="entr" presetSubtype="0" fill="hold" grpId="0" nodeType="afterEffect">
                                  <p:stCondLst>
                                    <p:cond delay="0"/>
                                  </p:stCondLst>
                                  <p:childTnLst>
                                    <p:set>
                                      <p:cBhvr>
                                        <p:cTn id="112" dur="1" fill="hold">
                                          <p:stCondLst>
                                            <p:cond delay="0"/>
                                          </p:stCondLst>
                                        </p:cTn>
                                        <p:tgtEl>
                                          <p:spTgt spid="46"/>
                                        </p:tgtEl>
                                        <p:attrNameLst>
                                          <p:attrName>style.visibility</p:attrName>
                                        </p:attrNameLst>
                                      </p:cBhvr>
                                      <p:to>
                                        <p:strVal val="visible"/>
                                      </p:to>
                                    </p:set>
                                    <p:animEffect transition="in" filter="fade">
                                      <p:cBhvr>
                                        <p:cTn id="113" dur="500"/>
                                        <p:tgtEl>
                                          <p:spTgt spid="46"/>
                                        </p:tgtEl>
                                      </p:cBhvr>
                                    </p:animEffect>
                                  </p:childTnLst>
                                </p:cTn>
                              </p:par>
                            </p:childTnLst>
                          </p:cTn>
                        </p:par>
                        <p:par>
                          <p:cTn id="114" fill="hold">
                            <p:stCondLst>
                              <p:cond delay="4000"/>
                            </p:stCondLst>
                            <p:childTnLst>
                              <p:par>
                                <p:cTn id="115" presetID="10" presetClass="entr" presetSubtype="0" fill="hold" grpId="0" nodeType="afterEffect">
                                  <p:stCondLst>
                                    <p:cond delay="0"/>
                                  </p:stCondLst>
                                  <p:childTnLst>
                                    <p:set>
                                      <p:cBhvr>
                                        <p:cTn id="116" dur="1" fill="hold">
                                          <p:stCondLst>
                                            <p:cond delay="0"/>
                                          </p:stCondLst>
                                        </p:cTn>
                                        <p:tgtEl>
                                          <p:spTgt spid="47"/>
                                        </p:tgtEl>
                                        <p:attrNameLst>
                                          <p:attrName>style.visibility</p:attrName>
                                        </p:attrNameLst>
                                      </p:cBhvr>
                                      <p:to>
                                        <p:strVal val="visible"/>
                                      </p:to>
                                    </p:set>
                                    <p:animEffect transition="in" filter="fade">
                                      <p:cBhvr>
                                        <p:cTn id="117" dur="500"/>
                                        <p:tgtEl>
                                          <p:spTgt spid="47"/>
                                        </p:tgtEl>
                                      </p:cBhvr>
                                    </p:animEffect>
                                  </p:childTnLst>
                                </p:cTn>
                              </p:par>
                            </p:childTnLst>
                          </p:cTn>
                        </p:par>
                        <p:par>
                          <p:cTn id="118" fill="hold">
                            <p:stCondLst>
                              <p:cond delay="4500"/>
                            </p:stCondLst>
                            <p:childTnLst>
                              <p:par>
                                <p:cTn id="119" presetID="10" presetClass="entr" presetSubtype="0" fill="hold" grpId="0" nodeType="afterEffect">
                                  <p:stCondLst>
                                    <p:cond delay="0"/>
                                  </p:stCondLst>
                                  <p:childTnLst>
                                    <p:set>
                                      <p:cBhvr>
                                        <p:cTn id="120" dur="1" fill="hold">
                                          <p:stCondLst>
                                            <p:cond delay="0"/>
                                          </p:stCondLst>
                                        </p:cTn>
                                        <p:tgtEl>
                                          <p:spTgt spid="48"/>
                                        </p:tgtEl>
                                        <p:attrNameLst>
                                          <p:attrName>style.visibility</p:attrName>
                                        </p:attrNameLst>
                                      </p:cBhvr>
                                      <p:to>
                                        <p:strVal val="visible"/>
                                      </p:to>
                                    </p:set>
                                    <p:animEffect transition="in" filter="fade">
                                      <p:cBhvr>
                                        <p:cTn id="121" dur="5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P spid="20" grpId="0"/>
      <p:bldP spid="21" grpId="0"/>
      <p:bldP spid="22" grpId="0"/>
      <p:bldP spid="24" grpId="0"/>
      <p:bldP spid="25" grpId="0"/>
      <p:bldP spid="26" grpId="0"/>
      <p:bldP spid="27" grpId="0"/>
      <p:bldP spid="28" grpId="0"/>
      <p:bldP spid="29" grpId="0"/>
      <p:bldP spid="30" grpId="0"/>
      <p:bldP spid="31" grpId="0"/>
      <p:bldP spid="32" grpId="0"/>
      <p:bldP spid="33" grpId="0"/>
      <p:bldP spid="34" grpId="0"/>
      <p:bldP spid="36" grpId="0"/>
      <p:bldP spid="37" grpId="0"/>
      <p:bldP spid="38" grpId="0"/>
      <p:bldP spid="39" grpId="0"/>
      <p:bldP spid="40" grpId="0"/>
      <p:bldP spid="41" grpId="0"/>
      <p:bldP spid="42" grpId="0"/>
      <p:bldP spid="43" grpId="0"/>
      <p:bldP spid="44" grpId="0"/>
      <p:bldP spid="45" grpId="0"/>
      <p:bldP spid="46" grpId="0"/>
      <p:bldP spid="47" grpId="0"/>
      <p:bldP spid="48"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13" name="Title 20">
            <a:extLst>
              <a:ext uri="{FF2B5EF4-FFF2-40B4-BE49-F238E27FC236}">
                <a16:creationId xmlns:a16="http://schemas.microsoft.com/office/drawing/2014/main" id="{40978DEC-C4FE-4737-9675-2618D97879D0}"/>
              </a:ext>
            </a:extLst>
          </p:cNvPr>
          <p:cNvSpPr txBox="1">
            <a:spLocks/>
          </p:cNvSpPr>
          <p:nvPr/>
        </p:nvSpPr>
        <p:spPr>
          <a:xfrm>
            <a:off x="457200" y="479425"/>
            <a:ext cx="8220075" cy="993775"/>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endParaRPr lang="en-GB" altLang="en-US" sz="3600" dirty="0">
              <a:latin typeface="Tuffy-TTF" pitchFamily="34" charset="0"/>
            </a:endParaRPr>
          </a:p>
        </p:txBody>
      </p:sp>
      <p:sp>
        <p:nvSpPr>
          <p:cNvPr id="5" name="Title 20">
            <a:extLst>
              <a:ext uri="{FF2B5EF4-FFF2-40B4-BE49-F238E27FC236}">
                <a16:creationId xmlns:a16="http://schemas.microsoft.com/office/drawing/2014/main" id="{54E78FF4-3C02-4EB4-B4D9-D8D16978CA46}"/>
              </a:ext>
            </a:extLst>
          </p:cNvPr>
          <p:cNvSpPr>
            <a:spLocks/>
          </p:cNvSpPr>
          <p:nvPr/>
        </p:nvSpPr>
        <p:spPr bwMode="auto">
          <a:xfrm>
            <a:off x="755650" y="1181100"/>
            <a:ext cx="7632700" cy="54292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eaLnBrk="1" hangingPunct="1">
              <a:spcBef>
                <a:spcPct val="0"/>
              </a:spcBef>
              <a:buFontTx/>
              <a:buNone/>
            </a:pPr>
            <a:r>
              <a:rPr lang="en-GB" altLang="en-US" sz="2400" b="1">
                <a:latin typeface="Tuffy-TTF" pitchFamily="34" charset="0"/>
              </a:rPr>
              <a:t>Ways You Can Support Your Child at Home</a:t>
            </a:r>
          </a:p>
        </p:txBody>
      </p:sp>
      <p:sp>
        <p:nvSpPr>
          <p:cNvPr id="6" name="Rectangle 5">
            <a:extLst>
              <a:ext uri="{FF2B5EF4-FFF2-40B4-BE49-F238E27FC236}">
                <a16:creationId xmlns:a16="http://schemas.microsoft.com/office/drawing/2014/main" id="{DA0ACE87-81EE-43F2-9262-2F3A4C222E81}"/>
              </a:ext>
            </a:extLst>
          </p:cNvPr>
          <p:cNvSpPr/>
          <p:nvPr/>
        </p:nvSpPr>
        <p:spPr>
          <a:xfrm>
            <a:off x="762000" y="2484438"/>
            <a:ext cx="7632700" cy="787400"/>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latin typeface="Tuffy-TTF" panose="020B0603060100000000" pitchFamily="34" charset="0"/>
              </a:rPr>
              <a:t>Ask your child to make or spell words. Support them whilst they figure out how the sound needs to be represented.</a:t>
            </a:r>
          </a:p>
        </p:txBody>
      </p:sp>
      <p:sp>
        <p:nvSpPr>
          <p:cNvPr id="7" name="Rectangle 6">
            <a:extLst>
              <a:ext uri="{FF2B5EF4-FFF2-40B4-BE49-F238E27FC236}">
                <a16:creationId xmlns:a16="http://schemas.microsoft.com/office/drawing/2014/main" id="{666FCBD2-55FE-4220-8858-E6A15879F8E9}"/>
              </a:ext>
            </a:extLst>
          </p:cNvPr>
          <p:cNvSpPr/>
          <p:nvPr/>
        </p:nvSpPr>
        <p:spPr>
          <a:xfrm>
            <a:off x="762000" y="3394075"/>
            <a:ext cx="7632700" cy="795338"/>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latin typeface="Tuffy-TTF" panose="020B0603060100000000" pitchFamily="34" charset="0"/>
              </a:rPr>
              <a:t>Focus on split digraphs using flashcards, try to increase the speed you </a:t>
            </a:r>
            <a:br>
              <a:rPr lang="en-GB" dirty="0">
                <a:latin typeface="Tuffy-TTF" panose="020B0603060100000000" pitchFamily="34" charset="0"/>
              </a:rPr>
            </a:br>
            <a:r>
              <a:rPr lang="en-GB" dirty="0">
                <a:latin typeface="Tuffy-TTF" panose="020B0603060100000000" pitchFamily="34" charset="0"/>
              </a:rPr>
              <a:t>show children.</a:t>
            </a:r>
          </a:p>
        </p:txBody>
      </p:sp>
      <p:sp>
        <p:nvSpPr>
          <p:cNvPr id="8" name="Rectangle 7">
            <a:extLst>
              <a:ext uri="{FF2B5EF4-FFF2-40B4-BE49-F238E27FC236}">
                <a16:creationId xmlns:a16="http://schemas.microsoft.com/office/drawing/2014/main" id="{C6C48D31-94D0-4E52-934B-380A059435A9}"/>
              </a:ext>
            </a:extLst>
          </p:cNvPr>
          <p:cNvSpPr/>
          <p:nvPr/>
        </p:nvSpPr>
        <p:spPr>
          <a:xfrm>
            <a:off x="762000" y="4311650"/>
            <a:ext cx="7632700" cy="796925"/>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latin typeface="Tuffy-TTF" panose="020B0603060100000000" pitchFamily="34" charset="0"/>
              </a:rPr>
              <a:t>Encourage children to write as many sounds/words as possible in a set amount of time.</a:t>
            </a:r>
          </a:p>
        </p:txBody>
      </p:sp>
      <p:sp>
        <p:nvSpPr>
          <p:cNvPr id="9" name="Rectangle 8">
            <a:extLst>
              <a:ext uri="{FF2B5EF4-FFF2-40B4-BE49-F238E27FC236}">
                <a16:creationId xmlns:a16="http://schemas.microsoft.com/office/drawing/2014/main" id="{775E2171-F231-4898-BEF9-826C7E611CDE}"/>
              </a:ext>
            </a:extLst>
          </p:cNvPr>
          <p:cNvSpPr>
            <a:spLocks noChangeArrowheads="1"/>
          </p:cNvSpPr>
          <p:nvPr/>
        </p:nvSpPr>
        <p:spPr bwMode="auto">
          <a:xfrm>
            <a:off x="755650" y="1663700"/>
            <a:ext cx="7632700" cy="69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dirty="0">
                <a:solidFill>
                  <a:schemeClr val="tx1"/>
                </a:solidFill>
                <a:latin typeface="Tuffy-TTF" pitchFamily="34" charset="0"/>
              </a:rPr>
              <a:t>Using the sounds the children have been exposed to, the </a:t>
            </a:r>
            <a:br>
              <a:rPr lang="en-GB" altLang="en-US" dirty="0">
                <a:solidFill>
                  <a:schemeClr val="tx1"/>
                </a:solidFill>
                <a:latin typeface="Tuffy-TTF" pitchFamily="34" charset="0"/>
              </a:rPr>
            </a:br>
            <a:r>
              <a:rPr lang="en-GB" altLang="en-US" dirty="0">
                <a:solidFill>
                  <a:schemeClr val="tx1"/>
                </a:solidFill>
                <a:latin typeface="Tuffy-TTF" pitchFamily="34" charset="0"/>
              </a:rPr>
              <a:t>following games and activities can be done.</a:t>
            </a:r>
          </a:p>
        </p:txBody>
      </p:sp>
      <p:sp>
        <p:nvSpPr>
          <p:cNvPr id="10" name="Rectangle 9">
            <a:extLst>
              <a:ext uri="{FF2B5EF4-FFF2-40B4-BE49-F238E27FC236}">
                <a16:creationId xmlns:a16="http://schemas.microsoft.com/office/drawing/2014/main" id="{DF9619F4-25A7-43E2-A4D3-55B7036177B7}"/>
              </a:ext>
            </a:extLst>
          </p:cNvPr>
          <p:cNvSpPr/>
          <p:nvPr/>
        </p:nvSpPr>
        <p:spPr>
          <a:xfrm>
            <a:off x="762000" y="5230813"/>
            <a:ext cx="7632700" cy="466725"/>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latin typeface="Tuffy-TTF" panose="020B0603060100000000" pitchFamily="34" charset="0"/>
              </a:rPr>
              <a:t>Expose children to a wider range of stories which include longer texts.</a:t>
            </a:r>
          </a:p>
        </p:txBody>
      </p:sp>
    </p:spTree>
    <p:extLst>
      <p:ext uri="{BB962C8B-B14F-4D97-AF65-F5344CB8AC3E}">
        <p14:creationId xmlns:p14="http://schemas.microsoft.com/office/powerpoint/2010/main" val="1227869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500"/>
                                        <p:tgtEl>
                                          <p:spTgt spid="6"/>
                                        </p:tgtEl>
                                      </p:cBhvr>
                                    </p:animEffect>
                                  </p:childTnLst>
                                </p:cTn>
                              </p:par>
                            </p:childTnLst>
                          </p:cTn>
                        </p:par>
                        <p:par>
                          <p:cTn id="15" fill="hold">
                            <p:stCondLst>
                              <p:cond delay="1000"/>
                            </p:stCondLst>
                            <p:childTnLst>
                              <p:par>
                                <p:cTn id="16" presetID="10" presetClass="entr" presetSubtype="0"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fade">
                                      <p:cBhvr>
                                        <p:cTn id="18" dur="500"/>
                                        <p:tgtEl>
                                          <p:spTgt spid="7"/>
                                        </p:tgtEl>
                                      </p:cBhvr>
                                    </p:animEffect>
                                  </p:childTnLst>
                                </p:cTn>
                              </p:par>
                            </p:childTnLst>
                          </p:cTn>
                        </p:par>
                        <p:par>
                          <p:cTn id="19" fill="hold">
                            <p:stCondLst>
                              <p:cond delay="1500"/>
                            </p:stCondLst>
                            <p:childTnLst>
                              <p:par>
                                <p:cTn id="20" presetID="10" presetClass="entr" presetSubtype="0" fill="hold" grpId="0" nodeType="after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childTnLst>
                          </p:cTn>
                        </p:par>
                        <p:par>
                          <p:cTn id="23" fill="hold">
                            <p:stCondLst>
                              <p:cond delay="2000"/>
                            </p:stCondLst>
                            <p:childTnLst>
                              <p:par>
                                <p:cTn id="24" presetID="10" presetClass="entr" presetSubtype="0" fill="hold" grpId="0" nodeType="after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fade">
                                      <p:cBhvr>
                                        <p:cTn id="26"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7" grpId="0" animBg="1"/>
      <p:bldP spid="8" grpId="0" animBg="1"/>
      <p:bldP spid="9" grpId="0"/>
      <p:bldP spid="10"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13" name="Title 20">
            <a:extLst>
              <a:ext uri="{FF2B5EF4-FFF2-40B4-BE49-F238E27FC236}">
                <a16:creationId xmlns:a16="http://schemas.microsoft.com/office/drawing/2014/main" id="{40978DEC-C4FE-4737-9675-2618D97879D0}"/>
              </a:ext>
            </a:extLst>
          </p:cNvPr>
          <p:cNvSpPr txBox="1">
            <a:spLocks/>
          </p:cNvSpPr>
          <p:nvPr/>
        </p:nvSpPr>
        <p:spPr>
          <a:xfrm>
            <a:off x="457200" y="479425"/>
            <a:ext cx="8220075" cy="993775"/>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endParaRPr lang="en-GB" altLang="en-US" sz="3600" dirty="0">
              <a:latin typeface="Tuffy-TTF" pitchFamily="34" charset="0"/>
            </a:endParaRPr>
          </a:p>
        </p:txBody>
      </p:sp>
      <p:sp>
        <p:nvSpPr>
          <p:cNvPr id="11" name="Rectangle 10">
            <a:extLst>
              <a:ext uri="{FF2B5EF4-FFF2-40B4-BE49-F238E27FC236}">
                <a16:creationId xmlns:a16="http://schemas.microsoft.com/office/drawing/2014/main" id="{5D3A76B3-908C-4702-B2A2-AA90CDA8D2DF}"/>
              </a:ext>
            </a:extLst>
          </p:cNvPr>
          <p:cNvSpPr/>
          <p:nvPr/>
        </p:nvSpPr>
        <p:spPr>
          <a:xfrm>
            <a:off x="3923928" y="294945"/>
            <a:ext cx="2419350" cy="1285875"/>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2000" dirty="0">
                <a:latin typeface="Tuffy-TTF" panose="020B0603060100000000" pitchFamily="34" charset="0"/>
              </a:rPr>
              <a:t>Phase 6</a:t>
            </a:r>
          </a:p>
          <a:p>
            <a:pPr algn="ctr">
              <a:defRPr/>
            </a:pPr>
            <a:r>
              <a:rPr lang="en-GB" sz="2000" dirty="0">
                <a:latin typeface="Tuffy-TTF" panose="020B0603060100000000" pitchFamily="34" charset="0"/>
              </a:rPr>
              <a:t>Taught in Year 2</a:t>
            </a:r>
          </a:p>
          <a:p>
            <a:pPr algn="ctr" eaLnBrk="1" fontAlgn="auto" hangingPunct="1">
              <a:spcBef>
                <a:spcPts val="0"/>
              </a:spcBef>
              <a:spcAft>
                <a:spcPts val="0"/>
              </a:spcAft>
              <a:defRPr/>
            </a:pPr>
            <a:endParaRPr lang="en-GB" sz="2000" dirty="0">
              <a:latin typeface="Tuffy-TTF" panose="020B0603060100000000" pitchFamily="34" charset="0"/>
            </a:endParaRPr>
          </a:p>
        </p:txBody>
      </p:sp>
      <p:sp>
        <p:nvSpPr>
          <p:cNvPr id="14" name="Rectangle 4">
            <a:extLst>
              <a:ext uri="{FF2B5EF4-FFF2-40B4-BE49-F238E27FC236}">
                <a16:creationId xmlns:a16="http://schemas.microsoft.com/office/drawing/2014/main" id="{B37E6C96-A303-432B-A416-58EC78E55013}"/>
              </a:ext>
            </a:extLst>
          </p:cNvPr>
          <p:cNvSpPr>
            <a:spLocks noChangeArrowheads="1"/>
          </p:cNvSpPr>
          <p:nvPr/>
        </p:nvSpPr>
        <p:spPr bwMode="auto">
          <a:xfrm>
            <a:off x="457200" y="1657680"/>
            <a:ext cx="8220075" cy="4020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r>
              <a:rPr lang="en-GB" dirty="0"/>
              <a:t>In Phase 6 Phonics the main aim for children is to develop their fluency as a reader and increase their accuracy when spelling. They will have already learnt the most often used grapheme-phoneme correspondences (GPCs) in the English language. Children will be able to sight-read a large number of words. When coming across an unfamiliar word, they have a range of strategies to decode them including their sounding and blending skills.</a:t>
            </a:r>
          </a:p>
          <a:p>
            <a:r>
              <a:rPr lang="en-GB" dirty="0"/>
              <a:t>In terms of reading, children will continue to develop three main skills throughout Phase 6:</a:t>
            </a:r>
          </a:p>
          <a:p>
            <a:r>
              <a:rPr lang="en-GB" dirty="0"/>
              <a:t>■ reading the words automatically if they are very familiar;</a:t>
            </a:r>
            <a:br>
              <a:rPr lang="en-GB" dirty="0"/>
            </a:br>
            <a:r>
              <a:rPr lang="en-GB" dirty="0"/>
              <a:t>■ decoding them quickly and silently because their sounding and blending routine is</a:t>
            </a:r>
            <a:br>
              <a:rPr lang="en-GB" dirty="0"/>
            </a:br>
            <a:r>
              <a:rPr lang="en-GB" dirty="0"/>
              <a:t>now well established;</a:t>
            </a:r>
            <a:br>
              <a:rPr lang="en-GB" dirty="0"/>
            </a:br>
            <a:r>
              <a:rPr lang="en-GB" dirty="0"/>
              <a:t>■ decoding them aloud.</a:t>
            </a:r>
            <a:br>
              <a:rPr lang="en-GB" dirty="0"/>
            </a:br>
            <a:endParaRPr lang="en-GB" dirty="0"/>
          </a:p>
          <a:p>
            <a:pPr>
              <a:buNone/>
            </a:pPr>
            <a:r>
              <a:rPr lang="en-GB" dirty="0"/>
              <a:t>.</a:t>
            </a:r>
          </a:p>
        </p:txBody>
      </p:sp>
    </p:spTree>
    <p:extLst>
      <p:ext uri="{BB962C8B-B14F-4D97-AF65-F5344CB8AC3E}">
        <p14:creationId xmlns:p14="http://schemas.microsoft.com/office/powerpoint/2010/main" val="113909465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13" name="Title 20">
            <a:extLst>
              <a:ext uri="{FF2B5EF4-FFF2-40B4-BE49-F238E27FC236}">
                <a16:creationId xmlns:a16="http://schemas.microsoft.com/office/drawing/2014/main" id="{40978DEC-C4FE-4737-9675-2618D97879D0}"/>
              </a:ext>
            </a:extLst>
          </p:cNvPr>
          <p:cNvSpPr txBox="1">
            <a:spLocks/>
          </p:cNvSpPr>
          <p:nvPr/>
        </p:nvSpPr>
        <p:spPr>
          <a:xfrm>
            <a:off x="457200" y="479425"/>
            <a:ext cx="8220075" cy="993775"/>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endParaRPr lang="en-GB" altLang="en-US" sz="3600" dirty="0">
              <a:latin typeface="Tuffy-TTF" pitchFamily="34" charset="0"/>
            </a:endParaRPr>
          </a:p>
        </p:txBody>
      </p:sp>
      <p:sp>
        <p:nvSpPr>
          <p:cNvPr id="11" name="Rectangle 10">
            <a:extLst>
              <a:ext uri="{FF2B5EF4-FFF2-40B4-BE49-F238E27FC236}">
                <a16:creationId xmlns:a16="http://schemas.microsoft.com/office/drawing/2014/main" id="{5D3A76B3-908C-4702-B2A2-AA90CDA8D2DF}"/>
              </a:ext>
            </a:extLst>
          </p:cNvPr>
          <p:cNvSpPr/>
          <p:nvPr/>
        </p:nvSpPr>
        <p:spPr>
          <a:xfrm>
            <a:off x="3923928" y="294945"/>
            <a:ext cx="2419350" cy="1285875"/>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2000" dirty="0">
                <a:latin typeface="Tuffy-TTF" panose="020B0603060100000000" pitchFamily="34" charset="0"/>
              </a:rPr>
              <a:t>Phase 6</a:t>
            </a:r>
          </a:p>
          <a:p>
            <a:pPr algn="ctr">
              <a:defRPr/>
            </a:pPr>
            <a:r>
              <a:rPr lang="en-GB" sz="2000" dirty="0">
                <a:latin typeface="Tuffy-TTF" panose="020B0603060100000000" pitchFamily="34" charset="0"/>
              </a:rPr>
              <a:t>Taught in Year 2</a:t>
            </a:r>
          </a:p>
          <a:p>
            <a:pPr algn="ctr" eaLnBrk="1" fontAlgn="auto" hangingPunct="1">
              <a:spcBef>
                <a:spcPts val="0"/>
              </a:spcBef>
              <a:spcAft>
                <a:spcPts val="0"/>
              </a:spcAft>
              <a:defRPr/>
            </a:pPr>
            <a:endParaRPr lang="en-GB" sz="2000" dirty="0">
              <a:latin typeface="Tuffy-TTF" panose="020B0603060100000000" pitchFamily="34" charset="0"/>
            </a:endParaRPr>
          </a:p>
        </p:txBody>
      </p:sp>
      <p:sp>
        <p:nvSpPr>
          <p:cNvPr id="14" name="Rectangle 4">
            <a:extLst>
              <a:ext uri="{FF2B5EF4-FFF2-40B4-BE49-F238E27FC236}">
                <a16:creationId xmlns:a16="http://schemas.microsoft.com/office/drawing/2014/main" id="{B37E6C96-A303-432B-A416-58EC78E55013}"/>
              </a:ext>
            </a:extLst>
          </p:cNvPr>
          <p:cNvSpPr>
            <a:spLocks noChangeArrowheads="1"/>
          </p:cNvSpPr>
          <p:nvPr/>
        </p:nvSpPr>
        <p:spPr bwMode="auto">
          <a:xfrm>
            <a:off x="485013" y="2264450"/>
            <a:ext cx="8220075" cy="26527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r>
              <a:rPr lang="en-GB" dirty="0"/>
              <a:t>The goal is for children to also become confident spellers, although spelling typically lags behind reading as it is usually more difficult for children to grasp. During this phase, children will start to spell more complex words. They will continue to work on spellings and skills which are more difficult, for example:</a:t>
            </a:r>
          </a:p>
          <a:p>
            <a:r>
              <a:rPr lang="en-GB" dirty="0"/>
              <a:t>using suffixes to indicate tenses</a:t>
            </a:r>
          </a:p>
          <a:p>
            <a:r>
              <a:rPr lang="en-GB" dirty="0"/>
              <a:t>the rules for adding -</a:t>
            </a:r>
            <a:r>
              <a:rPr lang="en-GB" dirty="0" err="1"/>
              <a:t>ing</a:t>
            </a:r>
            <a:r>
              <a:rPr lang="en-GB" dirty="0"/>
              <a:t>, -ed, -</a:t>
            </a:r>
            <a:r>
              <a:rPr lang="en-GB" dirty="0" err="1"/>
              <a:t>er</a:t>
            </a:r>
            <a:r>
              <a:rPr lang="en-GB" dirty="0"/>
              <a:t>, -</a:t>
            </a:r>
            <a:r>
              <a:rPr lang="en-GB" dirty="0" err="1"/>
              <a:t>est</a:t>
            </a:r>
            <a:r>
              <a:rPr lang="en-GB" dirty="0"/>
              <a:t>, -</a:t>
            </a:r>
            <a:r>
              <a:rPr lang="en-GB" dirty="0" err="1"/>
              <a:t>ful</a:t>
            </a:r>
            <a:r>
              <a:rPr lang="en-GB" dirty="0"/>
              <a:t>, -</a:t>
            </a:r>
            <a:r>
              <a:rPr lang="en-GB" dirty="0" err="1"/>
              <a:t>ly</a:t>
            </a:r>
            <a:r>
              <a:rPr lang="en-GB" dirty="0"/>
              <a:t> and -y</a:t>
            </a:r>
          </a:p>
          <a:p>
            <a:r>
              <a:rPr lang="en-GB" dirty="0"/>
              <a:t>plural spelling</a:t>
            </a:r>
          </a:p>
          <a:p>
            <a:r>
              <a:rPr lang="en-GB" dirty="0"/>
              <a:t>using prefixes to change words</a:t>
            </a:r>
          </a:p>
        </p:txBody>
      </p:sp>
    </p:spTree>
    <p:extLst>
      <p:ext uri="{BB962C8B-B14F-4D97-AF65-F5344CB8AC3E}">
        <p14:creationId xmlns:p14="http://schemas.microsoft.com/office/powerpoint/2010/main" val="229203001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39552" y="561839"/>
            <a:ext cx="8208912" cy="792088"/>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lvl="0" indent="0">
              <a:buNone/>
            </a:pPr>
            <a:r>
              <a:rPr lang="en-GB" sz="3500" b="1" dirty="0">
                <a:solidFill>
                  <a:srgbClr val="82368C"/>
                </a:solidFill>
                <a:effectLst/>
              </a:rPr>
              <a:t>How do we teach phonics? </a:t>
            </a:r>
            <a:endParaRPr lang="en-GB" sz="1600" dirty="0">
              <a:solidFill>
                <a:srgbClr val="3E3F3E"/>
              </a:solidFill>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2" name="Picture 8" descr="A picture containing logo&#10;&#10;Description automatically generated">
            <a:extLst>
              <a:ext uri="{FF2B5EF4-FFF2-40B4-BE49-F238E27FC236}">
                <a16:creationId xmlns:a16="http://schemas.microsoft.com/office/drawing/2014/main" id="{FAA1094F-B716-43D4-9689-D49D50592FFF}"/>
              </a:ext>
            </a:extLst>
          </p:cNvPr>
          <p:cNvPicPr>
            <a:picLocks noChangeAspect="1"/>
          </p:cNvPicPr>
          <p:nvPr/>
        </p:nvPicPr>
        <p:blipFill>
          <a:blip r:embed="rId5"/>
          <a:stretch>
            <a:fillRect/>
          </a:stretch>
        </p:blipFill>
        <p:spPr>
          <a:xfrm>
            <a:off x="6947305" y="426525"/>
            <a:ext cx="1724025" cy="581025"/>
          </a:xfrm>
          <a:prstGeom prst="rect">
            <a:avLst/>
          </a:prstGeom>
        </p:spPr>
      </p:pic>
      <p:pic>
        <p:nvPicPr>
          <p:cNvPr id="14" name="Picture 13">
            <a:extLst>
              <a:ext uri="{FF2B5EF4-FFF2-40B4-BE49-F238E27FC236}">
                <a16:creationId xmlns:a16="http://schemas.microsoft.com/office/drawing/2014/main" id="{7C37B911-2461-D43B-972A-F6391F2367BD}"/>
              </a:ext>
            </a:extLst>
          </p:cNvPr>
          <p:cNvPicPr>
            <a:picLocks noChangeAspect="1"/>
          </p:cNvPicPr>
          <p:nvPr/>
        </p:nvPicPr>
        <p:blipFill>
          <a:blip r:embed="rId6"/>
          <a:stretch>
            <a:fillRect/>
          </a:stretch>
        </p:blipFill>
        <p:spPr>
          <a:xfrm>
            <a:off x="1880259" y="1078818"/>
            <a:ext cx="5527497" cy="4014238"/>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sp>
        <p:nvSpPr>
          <p:cNvPr id="6" name="TextBox 5">
            <a:extLst>
              <a:ext uri="{FF2B5EF4-FFF2-40B4-BE49-F238E27FC236}">
                <a16:creationId xmlns:a16="http://schemas.microsoft.com/office/drawing/2014/main" id="{B1113958-06B9-4E91-9F89-9933AD7DFE67}"/>
              </a:ext>
            </a:extLst>
          </p:cNvPr>
          <p:cNvSpPr txBox="1"/>
          <p:nvPr/>
        </p:nvSpPr>
        <p:spPr>
          <a:xfrm>
            <a:off x="1613715" y="5099872"/>
            <a:ext cx="6198645" cy="1600438"/>
          </a:xfrm>
          <a:prstGeom prst="rect">
            <a:avLst/>
          </a:prstGeom>
          <a:noFill/>
        </p:spPr>
        <p:txBody>
          <a:bodyPr wrap="square" rtlCol="0">
            <a:spAutoFit/>
          </a:bodyPr>
          <a:lstStyle/>
          <a:p>
            <a:r>
              <a:rPr lang="en-GB" sz="1600" dirty="0">
                <a:cs typeface="Calibri"/>
              </a:rPr>
              <a:t>In ELS we do not ask children questions before we have taught them.</a:t>
            </a:r>
          </a:p>
          <a:p>
            <a:endParaRPr lang="en-GB" sz="1600" dirty="0">
              <a:cs typeface="Calibri"/>
            </a:endParaRPr>
          </a:p>
          <a:p>
            <a:r>
              <a:rPr lang="en-GB" sz="1600" dirty="0">
                <a:cs typeface="Calibri"/>
              </a:rPr>
              <a:t>For example, when teaching a new sound, rather than asking children if they know any words with the sound in - we give the children 3 words that contain that sound. You can try this with your children at home. </a:t>
            </a:r>
            <a:endParaRPr lang="en-US" sz="1600" dirty="0"/>
          </a:p>
          <a:p>
            <a:endParaRPr lang="en-GB" dirty="0"/>
          </a:p>
        </p:txBody>
      </p:sp>
    </p:spTree>
    <p:extLst>
      <p:ext uri="{BB962C8B-B14F-4D97-AF65-F5344CB8AC3E}">
        <p14:creationId xmlns:p14="http://schemas.microsoft.com/office/powerpoint/2010/main" val="26851995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5688" y="98571"/>
            <a:ext cx="8856984" cy="6368028"/>
          </a:xfrm>
          <a:prstGeom prst="rect">
            <a:avLst/>
          </a:prstGeom>
        </p:spPr>
      </p:pic>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pic>
        <p:nvPicPr>
          <p:cNvPr id="2" name="Picture 8" descr="A picture containing logo&#10;&#10;Description automatically generated">
            <a:extLst>
              <a:ext uri="{FF2B5EF4-FFF2-40B4-BE49-F238E27FC236}">
                <a16:creationId xmlns:a16="http://schemas.microsoft.com/office/drawing/2014/main" id="{FAA1094F-B716-43D4-9689-D49D50592FFF}"/>
              </a:ext>
            </a:extLst>
          </p:cNvPr>
          <p:cNvPicPr>
            <a:picLocks noChangeAspect="1"/>
          </p:cNvPicPr>
          <p:nvPr/>
        </p:nvPicPr>
        <p:blipFill>
          <a:blip r:embed="rId6"/>
          <a:stretch>
            <a:fillRect/>
          </a:stretch>
        </p:blipFill>
        <p:spPr>
          <a:xfrm>
            <a:off x="6947305" y="426525"/>
            <a:ext cx="1724025" cy="581025"/>
          </a:xfrm>
          <a:prstGeom prst="rect">
            <a:avLst/>
          </a:prstGeom>
        </p:spPr>
      </p:pic>
      <p:pic>
        <p:nvPicPr>
          <p:cNvPr id="9" name="Picture 8">
            <a:extLst>
              <a:ext uri="{FF2B5EF4-FFF2-40B4-BE49-F238E27FC236}">
                <a16:creationId xmlns:a16="http://schemas.microsoft.com/office/drawing/2014/main" id="{43B9D468-9C4F-0327-413E-7022FA220DA2}"/>
              </a:ext>
            </a:extLst>
          </p:cNvPr>
          <p:cNvPicPr>
            <a:picLocks noChangeAspect="1"/>
          </p:cNvPicPr>
          <p:nvPr/>
        </p:nvPicPr>
        <p:blipFill>
          <a:blip r:embed="rId7"/>
          <a:stretch>
            <a:fillRect/>
          </a:stretch>
        </p:blipFill>
        <p:spPr>
          <a:xfrm>
            <a:off x="544672" y="2182677"/>
            <a:ext cx="3995936" cy="2097715"/>
          </a:xfrm>
          <a:prstGeom prst="rect">
            <a:avLst/>
          </a:prstGeom>
        </p:spPr>
      </p:pic>
      <p:pic>
        <p:nvPicPr>
          <p:cNvPr id="11" name="Picture 10">
            <a:extLst>
              <a:ext uri="{FF2B5EF4-FFF2-40B4-BE49-F238E27FC236}">
                <a16:creationId xmlns:a16="http://schemas.microsoft.com/office/drawing/2014/main" id="{1728CDB1-7A88-EAAA-CCDC-12ABA8A34381}"/>
              </a:ext>
            </a:extLst>
          </p:cNvPr>
          <p:cNvPicPr>
            <a:picLocks noChangeAspect="1"/>
          </p:cNvPicPr>
          <p:nvPr/>
        </p:nvPicPr>
        <p:blipFill>
          <a:blip r:embed="rId8"/>
          <a:stretch>
            <a:fillRect/>
          </a:stretch>
        </p:blipFill>
        <p:spPr>
          <a:xfrm>
            <a:off x="4709634" y="2182677"/>
            <a:ext cx="3995936" cy="2261813"/>
          </a:xfrm>
          <a:prstGeom prst="rect">
            <a:avLst/>
          </a:prstGeom>
        </p:spPr>
      </p:pic>
      <p:sp>
        <p:nvSpPr>
          <p:cNvPr id="6" name="Text Placeholder 2">
            <a:extLst>
              <a:ext uri="{FF2B5EF4-FFF2-40B4-BE49-F238E27FC236}">
                <a16:creationId xmlns:a16="http://schemas.microsoft.com/office/drawing/2014/main" id="{C22239B4-484E-C090-1603-0DFCBB82F6F9}"/>
              </a:ext>
            </a:extLst>
          </p:cNvPr>
          <p:cNvSpPr txBox="1">
            <a:spLocks/>
          </p:cNvSpPr>
          <p:nvPr/>
        </p:nvSpPr>
        <p:spPr>
          <a:xfrm>
            <a:off x="539552" y="561839"/>
            <a:ext cx="8208912" cy="792088"/>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lvl="0" indent="0">
              <a:buNone/>
            </a:pPr>
            <a:r>
              <a:rPr lang="en-GB" sz="3500" b="1" dirty="0">
                <a:solidFill>
                  <a:srgbClr val="82368C"/>
                </a:solidFill>
                <a:effectLst/>
              </a:rPr>
              <a:t>How do we teach phonics? </a:t>
            </a:r>
            <a:endParaRPr lang="en-GB" sz="1600" dirty="0">
              <a:solidFill>
                <a:srgbClr val="3E3F3E"/>
              </a:solidFill>
            </a:endParaRPr>
          </a:p>
        </p:txBody>
      </p:sp>
      <p:sp>
        <p:nvSpPr>
          <p:cNvPr id="7" name="TextBox 6">
            <a:extLst>
              <a:ext uri="{FF2B5EF4-FFF2-40B4-BE49-F238E27FC236}">
                <a16:creationId xmlns:a16="http://schemas.microsoft.com/office/drawing/2014/main" id="{E6137C0E-3795-4EC6-A10A-80F5232C9EFE}"/>
              </a:ext>
            </a:extLst>
          </p:cNvPr>
          <p:cNvSpPr txBox="1"/>
          <p:nvPr/>
        </p:nvSpPr>
        <p:spPr>
          <a:xfrm>
            <a:off x="1604595" y="4647454"/>
            <a:ext cx="5728308" cy="2031325"/>
          </a:xfrm>
          <a:prstGeom prst="rect">
            <a:avLst/>
          </a:prstGeom>
          <a:noFill/>
        </p:spPr>
        <p:txBody>
          <a:bodyPr wrap="square" rtlCol="0">
            <a:spAutoFit/>
          </a:bodyPr>
          <a:lstStyle/>
          <a:p>
            <a:r>
              <a:rPr lang="en-US" dirty="0"/>
              <a:t>The new teaching is always highlighted so that it is easy for all children to see where the new  GPC they have been taught is located. First we say the new sound, then we find it in the word. Finally, we decode and blend. Children have as much or as little support as needed. We want every child to feel confident and successful at each step. </a:t>
            </a:r>
          </a:p>
          <a:p>
            <a:endParaRPr lang="en-GB" dirty="0"/>
          </a:p>
        </p:txBody>
      </p:sp>
    </p:spTree>
    <p:extLst>
      <p:ext uri="{BB962C8B-B14F-4D97-AF65-F5344CB8AC3E}">
        <p14:creationId xmlns:p14="http://schemas.microsoft.com/office/powerpoint/2010/main" val="23110542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79512" y="129570"/>
            <a:ext cx="8856984" cy="6368028"/>
          </a:xfrm>
          <a:prstGeom prst="rect">
            <a:avLst/>
          </a:prstGeom>
        </p:spPr>
      </p:pic>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pic>
        <p:nvPicPr>
          <p:cNvPr id="2" name="Picture 8" descr="A picture containing logo&#10;&#10;Description automatically generated">
            <a:extLst>
              <a:ext uri="{FF2B5EF4-FFF2-40B4-BE49-F238E27FC236}">
                <a16:creationId xmlns:a16="http://schemas.microsoft.com/office/drawing/2014/main" id="{FAA1094F-B716-43D4-9689-D49D50592FFF}"/>
              </a:ext>
            </a:extLst>
          </p:cNvPr>
          <p:cNvPicPr>
            <a:picLocks noChangeAspect="1"/>
          </p:cNvPicPr>
          <p:nvPr/>
        </p:nvPicPr>
        <p:blipFill>
          <a:blip r:embed="rId6"/>
          <a:stretch>
            <a:fillRect/>
          </a:stretch>
        </p:blipFill>
        <p:spPr>
          <a:xfrm>
            <a:off x="6947305" y="426525"/>
            <a:ext cx="1724025" cy="581025"/>
          </a:xfrm>
          <a:prstGeom prst="rect">
            <a:avLst/>
          </a:prstGeom>
        </p:spPr>
      </p:pic>
      <p:pic>
        <p:nvPicPr>
          <p:cNvPr id="16" name="Picture 15">
            <a:extLst>
              <a:ext uri="{FF2B5EF4-FFF2-40B4-BE49-F238E27FC236}">
                <a16:creationId xmlns:a16="http://schemas.microsoft.com/office/drawing/2014/main" id="{25E98EC4-DF05-9C6A-1FB7-4B3ECF1005B9}"/>
              </a:ext>
            </a:extLst>
          </p:cNvPr>
          <p:cNvPicPr>
            <a:picLocks noChangeAspect="1"/>
          </p:cNvPicPr>
          <p:nvPr/>
        </p:nvPicPr>
        <p:blipFill>
          <a:blip r:embed="rId7"/>
          <a:stretch>
            <a:fillRect/>
          </a:stretch>
        </p:blipFill>
        <p:spPr>
          <a:xfrm>
            <a:off x="1745940" y="1773778"/>
            <a:ext cx="5724128" cy="3310444"/>
          </a:xfrm>
          <a:prstGeom prst="rect">
            <a:avLst/>
          </a:prstGeom>
        </p:spPr>
      </p:pic>
      <p:sp>
        <p:nvSpPr>
          <p:cNvPr id="17" name="Text Placeholder 2">
            <a:extLst>
              <a:ext uri="{FF2B5EF4-FFF2-40B4-BE49-F238E27FC236}">
                <a16:creationId xmlns:a16="http://schemas.microsoft.com/office/drawing/2014/main" id="{7ED4F94F-8C88-8F52-058B-B5A9B87E1EE6}"/>
              </a:ext>
            </a:extLst>
          </p:cNvPr>
          <p:cNvSpPr txBox="1">
            <a:spLocks/>
          </p:cNvSpPr>
          <p:nvPr/>
        </p:nvSpPr>
        <p:spPr>
          <a:xfrm>
            <a:off x="539552" y="561839"/>
            <a:ext cx="8208912" cy="792088"/>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lvl="0" indent="0">
              <a:buNone/>
            </a:pPr>
            <a:r>
              <a:rPr lang="en-GB" sz="3500" b="1" dirty="0">
                <a:solidFill>
                  <a:srgbClr val="82368C"/>
                </a:solidFill>
                <a:effectLst/>
              </a:rPr>
              <a:t>How do we teach phonics? </a:t>
            </a:r>
            <a:endParaRPr lang="en-GB" sz="1600" dirty="0">
              <a:solidFill>
                <a:srgbClr val="3E3F3E"/>
              </a:solidFill>
            </a:endParaRPr>
          </a:p>
        </p:txBody>
      </p:sp>
      <p:sp>
        <p:nvSpPr>
          <p:cNvPr id="6" name="TextBox 5">
            <a:extLst>
              <a:ext uri="{FF2B5EF4-FFF2-40B4-BE49-F238E27FC236}">
                <a16:creationId xmlns:a16="http://schemas.microsoft.com/office/drawing/2014/main" id="{3B17CEFA-FAC3-478E-B9E3-8F2D2F7FA7D5}"/>
              </a:ext>
            </a:extLst>
          </p:cNvPr>
          <p:cNvSpPr txBox="1"/>
          <p:nvPr/>
        </p:nvSpPr>
        <p:spPr>
          <a:xfrm>
            <a:off x="1472370" y="5084223"/>
            <a:ext cx="5860533" cy="1661993"/>
          </a:xfrm>
          <a:prstGeom prst="rect">
            <a:avLst/>
          </a:prstGeom>
          <a:noFill/>
        </p:spPr>
        <p:txBody>
          <a:bodyPr wrap="square" rtlCol="0">
            <a:spAutoFit/>
          </a:bodyPr>
          <a:lstStyle/>
          <a:p>
            <a:r>
              <a:rPr lang="en-GB" sz="1400" dirty="0"/>
              <a:t>In the beginning of Reception, we learn to read words and then captions, phrases and sentences. As children learn more of the code of our language we are able to build more complex sentences for them to read. </a:t>
            </a:r>
          </a:p>
          <a:p>
            <a:endParaRPr lang="en-GB" sz="1400" dirty="0"/>
          </a:p>
          <a:p>
            <a:r>
              <a:rPr lang="en-US" sz="1400" dirty="0"/>
              <a:t>Here we have a sentence from Year One. We build the code for the children and as this knowledge grows we are able to read more complex sentences. </a:t>
            </a:r>
          </a:p>
          <a:p>
            <a:endParaRPr lang="en-GB" dirty="0"/>
          </a:p>
        </p:txBody>
      </p:sp>
    </p:spTree>
    <p:extLst>
      <p:ext uri="{BB962C8B-B14F-4D97-AF65-F5344CB8AC3E}">
        <p14:creationId xmlns:p14="http://schemas.microsoft.com/office/powerpoint/2010/main" val="328399338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459479" y="1107503"/>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dirty="0">
                <a:solidFill>
                  <a:srgbClr val="82368C"/>
                </a:solidFill>
                <a:effectLst/>
                <a:cs typeface="Calibri"/>
              </a:rPr>
              <a:t>Supporting your child with reading at home</a:t>
            </a: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pic>
        <p:nvPicPr>
          <p:cNvPr id="2" name="Picture 8" descr="A picture containing logo&#10;&#10;Description automatically generated">
            <a:extLst>
              <a:ext uri="{FF2B5EF4-FFF2-40B4-BE49-F238E27FC236}">
                <a16:creationId xmlns:a16="http://schemas.microsoft.com/office/drawing/2014/main" id="{A8D70C85-8E80-45F6-A802-402488185BD9}"/>
              </a:ext>
            </a:extLst>
          </p:cNvPr>
          <p:cNvPicPr>
            <a:picLocks noChangeAspect="1"/>
          </p:cNvPicPr>
          <p:nvPr/>
        </p:nvPicPr>
        <p:blipFill>
          <a:blip r:embed="rId6"/>
          <a:stretch>
            <a:fillRect/>
          </a:stretch>
        </p:blipFill>
        <p:spPr>
          <a:xfrm>
            <a:off x="6947305" y="426525"/>
            <a:ext cx="1724025" cy="581025"/>
          </a:xfrm>
          <a:prstGeom prst="rect">
            <a:avLst/>
          </a:prstGeom>
        </p:spPr>
      </p:pic>
      <p:sp>
        <p:nvSpPr>
          <p:cNvPr id="6" name="TextBox 5">
            <a:extLst>
              <a:ext uri="{FF2B5EF4-FFF2-40B4-BE49-F238E27FC236}">
                <a16:creationId xmlns:a16="http://schemas.microsoft.com/office/drawing/2014/main" id="{DCABF972-2ED1-4C3D-82C8-094CD51FD7AD}"/>
              </a:ext>
            </a:extLst>
          </p:cNvPr>
          <p:cNvSpPr txBox="1"/>
          <p:nvPr/>
        </p:nvSpPr>
        <p:spPr>
          <a:xfrm>
            <a:off x="459479" y="1988840"/>
            <a:ext cx="8208912" cy="3416320"/>
          </a:xfrm>
          <a:prstGeom prst="rect">
            <a:avLst/>
          </a:prstGeom>
          <a:noFill/>
        </p:spPr>
        <p:txBody>
          <a:bodyPr wrap="square" rtlCol="0">
            <a:spAutoFit/>
          </a:bodyPr>
          <a:lstStyle/>
          <a:p>
            <a:pPr marL="285750" indent="-285750">
              <a:buFont typeface="Arial" panose="020B0604020202020204" pitchFamily="34" charset="0"/>
              <a:buChar char="•"/>
            </a:pPr>
            <a:r>
              <a:rPr lang="en-GB" sz="2400" dirty="0"/>
              <a:t>Only 1 in 3 children are read a bedtime story night</a:t>
            </a:r>
          </a:p>
          <a:p>
            <a:pPr marL="285750" indent="-285750">
              <a:buFont typeface="Arial" panose="020B0604020202020204" pitchFamily="34" charset="0"/>
              <a:buChar char="•"/>
            </a:pPr>
            <a:endParaRPr lang="en-GB" sz="2400" dirty="0"/>
          </a:p>
          <a:p>
            <a:pPr marL="285750" indent="-285750">
              <a:buFont typeface="Arial" panose="020B0604020202020204" pitchFamily="34" charset="0"/>
              <a:buChar char="•"/>
            </a:pPr>
            <a:r>
              <a:rPr lang="en-GB" sz="2400" dirty="0"/>
              <a:t>Reading a bedtime story every night to your child improves their outcomes</a:t>
            </a:r>
          </a:p>
          <a:p>
            <a:pPr marL="285750" indent="-285750">
              <a:buFont typeface="Arial" panose="020B0604020202020204" pitchFamily="34" charset="0"/>
              <a:buChar char="•"/>
            </a:pPr>
            <a:endParaRPr lang="en-GB" sz="2400" dirty="0"/>
          </a:p>
          <a:p>
            <a:pPr marL="285750" indent="-285750">
              <a:buFont typeface="Arial" panose="020B0604020202020204" pitchFamily="34" charset="0"/>
              <a:buChar char="•"/>
            </a:pPr>
            <a:r>
              <a:rPr lang="en-GB" sz="2400" dirty="0"/>
              <a:t>If your child views themselves as a ‘good reader’ when they leave Primary School they are more likely to earn a higher salary in their 40s.</a:t>
            </a:r>
          </a:p>
          <a:p>
            <a:pPr marL="342900" indent="-342900">
              <a:buFont typeface="Arial" panose="020B0604020202020204" pitchFamily="34" charset="0"/>
              <a:buChar char="•"/>
            </a:pPr>
            <a:endParaRPr lang="en-GB" sz="2400" dirty="0"/>
          </a:p>
        </p:txBody>
      </p:sp>
    </p:spTree>
    <p:extLst>
      <p:ext uri="{BB962C8B-B14F-4D97-AF65-F5344CB8AC3E}">
        <p14:creationId xmlns:p14="http://schemas.microsoft.com/office/powerpoint/2010/main" val="66083065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74155" y="-35281"/>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459479" y="1107503"/>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dirty="0">
                <a:solidFill>
                  <a:srgbClr val="82368C"/>
                </a:solidFill>
                <a:effectLst/>
                <a:cs typeface="Calibri"/>
              </a:rPr>
              <a:t>Supporting your child with reading at home</a:t>
            </a: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pic>
        <p:nvPicPr>
          <p:cNvPr id="2" name="Picture 8" descr="A picture containing logo&#10;&#10;Description automatically generated">
            <a:extLst>
              <a:ext uri="{FF2B5EF4-FFF2-40B4-BE49-F238E27FC236}">
                <a16:creationId xmlns:a16="http://schemas.microsoft.com/office/drawing/2014/main" id="{A8D70C85-8E80-45F6-A802-402488185BD9}"/>
              </a:ext>
            </a:extLst>
          </p:cNvPr>
          <p:cNvPicPr>
            <a:picLocks noChangeAspect="1"/>
          </p:cNvPicPr>
          <p:nvPr/>
        </p:nvPicPr>
        <p:blipFill>
          <a:blip r:embed="rId6"/>
          <a:stretch>
            <a:fillRect/>
          </a:stretch>
        </p:blipFill>
        <p:spPr>
          <a:xfrm>
            <a:off x="6947305" y="426525"/>
            <a:ext cx="1724025" cy="581025"/>
          </a:xfrm>
          <a:prstGeom prst="rect">
            <a:avLst/>
          </a:prstGeom>
        </p:spPr>
      </p:pic>
      <p:sp>
        <p:nvSpPr>
          <p:cNvPr id="6" name="TextBox 5">
            <a:extLst>
              <a:ext uri="{FF2B5EF4-FFF2-40B4-BE49-F238E27FC236}">
                <a16:creationId xmlns:a16="http://schemas.microsoft.com/office/drawing/2014/main" id="{DCABF972-2ED1-4C3D-82C8-094CD51FD7AD}"/>
              </a:ext>
            </a:extLst>
          </p:cNvPr>
          <p:cNvSpPr txBox="1"/>
          <p:nvPr/>
        </p:nvSpPr>
        <p:spPr>
          <a:xfrm>
            <a:off x="459479" y="1866304"/>
            <a:ext cx="8208912" cy="4524315"/>
          </a:xfrm>
          <a:prstGeom prst="rect">
            <a:avLst/>
          </a:prstGeom>
          <a:noFill/>
        </p:spPr>
        <p:txBody>
          <a:bodyPr wrap="square" rtlCol="0">
            <a:spAutoFit/>
          </a:bodyPr>
          <a:lstStyle/>
          <a:p>
            <a:pPr marL="285750" indent="-285750">
              <a:buFont typeface="Arial" panose="020B0604020202020204" pitchFamily="34" charset="0"/>
              <a:buChar char="•"/>
            </a:pPr>
            <a:r>
              <a:rPr lang="en-GB" sz="2400" dirty="0"/>
              <a:t>Children are only reading from books that are entirely decodable</a:t>
            </a:r>
          </a:p>
          <a:p>
            <a:pPr marL="285750" indent="-285750">
              <a:buFont typeface="Arial" panose="020B0604020202020204" pitchFamily="34" charset="0"/>
              <a:buChar char="•"/>
            </a:pPr>
            <a:r>
              <a:rPr lang="en-GB" sz="2400" dirty="0"/>
              <a:t>Your child should be able to read their book confidently</a:t>
            </a:r>
          </a:p>
          <a:p>
            <a:pPr marL="285750" indent="-285750">
              <a:buFont typeface="Arial" panose="020B0604020202020204" pitchFamily="34" charset="0"/>
              <a:buChar char="•"/>
            </a:pPr>
            <a:r>
              <a:rPr lang="en-GB" sz="2400" dirty="0"/>
              <a:t>We only use pure sounds when decoding words (no ‘uh’ after the sound) </a:t>
            </a:r>
          </a:p>
          <a:p>
            <a:pPr marL="285750" indent="-285750">
              <a:buFont typeface="Arial" panose="020B0604020202020204" pitchFamily="34" charset="0"/>
              <a:buChar char="•"/>
            </a:pPr>
            <a:r>
              <a:rPr lang="en-GB" sz="2400" dirty="0"/>
              <a:t>We want them to practise reading their book 4 times across the week working on these skills:</a:t>
            </a:r>
          </a:p>
          <a:p>
            <a:r>
              <a:rPr lang="en-GB" sz="2400" dirty="0"/>
              <a:t>	decode – sounding out unfamiliar written words. </a:t>
            </a:r>
          </a:p>
          <a:p>
            <a:r>
              <a:rPr lang="en-GB" sz="2400" dirty="0"/>
              <a:t>	fluency – reading with flow and increased speed</a:t>
            </a:r>
          </a:p>
          <a:p>
            <a:r>
              <a:rPr lang="en-GB" sz="2400" dirty="0"/>
              <a:t>	expression – adding expression and intonation when     	reading</a:t>
            </a:r>
          </a:p>
          <a:p>
            <a:pPr marL="342900" indent="-342900">
              <a:buFont typeface="Arial" panose="020B0604020202020204" pitchFamily="34" charset="0"/>
              <a:buChar char="•"/>
            </a:pPr>
            <a:endParaRPr lang="en-GB" sz="2400" dirty="0"/>
          </a:p>
        </p:txBody>
      </p:sp>
    </p:spTree>
    <p:extLst>
      <p:ext uri="{BB962C8B-B14F-4D97-AF65-F5344CB8AC3E}">
        <p14:creationId xmlns:p14="http://schemas.microsoft.com/office/powerpoint/2010/main" val="282665848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459479" y="1107503"/>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a:solidFill>
                  <a:srgbClr val="82368C"/>
                </a:solidFill>
                <a:effectLst/>
                <a:cs typeface="Calibri"/>
              </a:rPr>
              <a:t>Supporting your child with reading at home</a:t>
            </a: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pic>
        <p:nvPicPr>
          <p:cNvPr id="2" name="Picture 8" descr="A picture containing logo&#10;&#10;Description automatically generated">
            <a:extLst>
              <a:ext uri="{FF2B5EF4-FFF2-40B4-BE49-F238E27FC236}">
                <a16:creationId xmlns:a16="http://schemas.microsoft.com/office/drawing/2014/main" id="{01BD4056-82A9-4356-B3BB-82DA5FF6A713}"/>
              </a:ext>
            </a:extLst>
          </p:cNvPr>
          <p:cNvPicPr>
            <a:picLocks noChangeAspect="1"/>
          </p:cNvPicPr>
          <p:nvPr/>
        </p:nvPicPr>
        <p:blipFill>
          <a:blip r:embed="rId6"/>
          <a:stretch>
            <a:fillRect/>
          </a:stretch>
        </p:blipFill>
        <p:spPr>
          <a:xfrm>
            <a:off x="6947305" y="426525"/>
            <a:ext cx="1724025" cy="581025"/>
          </a:xfrm>
          <a:prstGeom prst="rect">
            <a:avLst/>
          </a:prstGeom>
        </p:spPr>
      </p:pic>
      <p:sp>
        <p:nvSpPr>
          <p:cNvPr id="6" name="TextBox 5">
            <a:extLst>
              <a:ext uri="{FF2B5EF4-FFF2-40B4-BE49-F238E27FC236}">
                <a16:creationId xmlns:a16="http://schemas.microsoft.com/office/drawing/2014/main" id="{50419715-4F25-4AB4-840D-BB85AEDD2465}"/>
              </a:ext>
            </a:extLst>
          </p:cNvPr>
          <p:cNvSpPr txBox="1"/>
          <p:nvPr/>
        </p:nvSpPr>
        <p:spPr>
          <a:xfrm>
            <a:off x="611560" y="2060848"/>
            <a:ext cx="8072961" cy="3046988"/>
          </a:xfrm>
          <a:prstGeom prst="rect">
            <a:avLst/>
          </a:prstGeom>
          <a:noFill/>
        </p:spPr>
        <p:txBody>
          <a:bodyPr wrap="square" rtlCol="0">
            <a:spAutoFit/>
          </a:bodyPr>
          <a:lstStyle/>
          <a:p>
            <a:r>
              <a:rPr lang="en-GB" sz="2400" dirty="0"/>
              <a:t>We want children to create a strong orthographic map. This means that they learn sounds spelt by the letters or groups of letters in each word. </a:t>
            </a:r>
          </a:p>
          <a:p>
            <a:r>
              <a:rPr lang="en-GB" sz="2400" dirty="0"/>
              <a:t>To read fluently, or well, we need a strong orthographic map.</a:t>
            </a:r>
          </a:p>
          <a:p>
            <a:endParaRPr lang="en-GB" sz="2400" dirty="0"/>
          </a:p>
          <a:p>
            <a:r>
              <a:rPr lang="en-GB" sz="2400" dirty="0"/>
              <a:t>To consistently recognise that the &lt;</a:t>
            </a:r>
            <a:r>
              <a:rPr lang="en-GB" sz="2400" dirty="0" err="1"/>
              <a:t>ea</a:t>
            </a:r>
            <a:r>
              <a:rPr lang="en-GB" sz="2400" dirty="0"/>
              <a:t>&gt; in bread spells /e/ we need to read it at least 4 times. This means we need to read the word many times to build fluency for reading. </a:t>
            </a:r>
          </a:p>
        </p:txBody>
      </p:sp>
    </p:spTree>
    <p:extLst>
      <p:ext uri="{BB962C8B-B14F-4D97-AF65-F5344CB8AC3E}">
        <p14:creationId xmlns:p14="http://schemas.microsoft.com/office/powerpoint/2010/main" val="309292212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13" name="Title 20">
            <a:extLst>
              <a:ext uri="{FF2B5EF4-FFF2-40B4-BE49-F238E27FC236}">
                <a16:creationId xmlns:a16="http://schemas.microsoft.com/office/drawing/2014/main" id="{40978DEC-C4FE-4737-9675-2618D97879D0}"/>
              </a:ext>
            </a:extLst>
          </p:cNvPr>
          <p:cNvSpPr txBox="1">
            <a:spLocks/>
          </p:cNvSpPr>
          <p:nvPr/>
        </p:nvSpPr>
        <p:spPr>
          <a:xfrm>
            <a:off x="457200" y="479425"/>
            <a:ext cx="8220075" cy="993775"/>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endParaRPr lang="en-GB" altLang="en-US" sz="3600" dirty="0">
              <a:latin typeface="Tuffy-TTF" pitchFamily="34" charset="0"/>
            </a:endParaRPr>
          </a:p>
        </p:txBody>
      </p:sp>
      <p:sp>
        <p:nvSpPr>
          <p:cNvPr id="5" name="Title 20">
            <a:extLst>
              <a:ext uri="{FF2B5EF4-FFF2-40B4-BE49-F238E27FC236}">
                <a16:creationId xmlns:a16="http://schemas.microsoft.com/office/drawing/2014/main" id="{BF63DA0D-9C68-4E69-B930-2250A3A09830}"/>
              </a:ext>
            </a:extLst>
          </p:cNvPr>
          <p:cNvSpPr>
            <a:spLocks/>
          </p:cNvSpPr>
          <p:nvPr/>
        </p:nvSpPr>
        <p:spPr bwMode="auto">
          <a:xfrm>
            <a:off x="755650" y="654050"/>
            <a:ext cx="7632700" cy="54292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eaLnBrk="1" hangingPunct="1">
              <a:spcBef>
                <a:spcPct val="0"/>
              </a:spcBef>
              <a:buFontTx/>
              <a:buNone/>
            </a:pPr>
            <a:r>
              <a:rPr lang="en-GB" altLang="en-US" sz="2400" b="1" dirty="0">
                <a:solidFill>
                  <a:srgbClr val="7030A0"/>
                </a:solidFill>
                <a:latin typeface="Tuffy-TTF" pitchFamily="34" charset="0"/>
              </a:rPr>
              <a:t>Ways You Can Support Your Child at Home</a:t>
            </a:r>
          </a:p>
        </p:txBody>
      </p:sp>
      <p:sp>
        <p:nvSpPr>
          <p:cNvPr id="6" name="Rectangle 5">
            <a:extLst>
              <a:ext uri="{FF2B5EF4-FFF2-40B4-BE49-F238E27FC236}">
                <a16:creationId xmlns:a16="http://schemas.microsoft.com/office/drawing/2014/main" id="{C8020538-516D-4101-9B38-EFCC685EBE0D}"/>
              </a:ext>
            </a:extLst>
          </p:cNvPr>
          <p:cNvSpPr>
            <a:spLocks noChangeArrowheads="1"/>
          </p:cNvSpPr>
          <p:nvPr/>
        </p:nvSpPr>
        <p:spPr bwMode="auto">
          <a:xfrm>
            <a:off x="762000" y="1162050"/>
            <a:ext cx="7626350" cy="57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marL="285750" indent="-285750">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eaLnBrk="1" hangingPunct="1">
              <a:lnSpc>
                <a:spcPct val="100000"/>
              </a:lnSpc>
              <a:spcBef>
                <a:spcPct val="0"/>
              </a:spcBef>
            </a:pPr>
            <a:r>
              <a:rPr lang="en-GB" altLang="en-US" sz="1400" dirty="0">
                <a:solidFill>
                  <a:schemeClr val="tx1"/>
                </a:solidFill>
                <a:latin typeface="+mj-lt"/>
              </a:rPr>
              <a:t>Promoting a love for reading is paramount. There are many different ways this can be done from an early age.</a:t>
            </a:r>
          </a:p>
        </p:txBody>
      </p:sp>
      <p:sp>
        <p:nvSpPr>
          <p:cNvPr id="7" name="Rectangle 6">
            <a:extLst>
              <a:ext uri="{FF2B5EF4-FFF2-40B4-BE49-F238E27FC236}">
                <a16:creationId xmlns:a16="http://schemas.microsoft.com/office/drawing/2014/main" id="{96E33BFC-F7B7-4F9E-85E5-E174B19B8405}"/>
              </a:ext>
            </a:extLst>
          </p:cNvPr>
          <p:cNvSpPr>
            <a:spLocks noChangeArrowheads="1"/>
          </p:cNvSpPr>
          <p:nvPr/>
        </p:nvSpPr>
        <p:spPr bwMode="auto">
          <a:xfrm>
            <a:off x="762000" y="1703388"/>
            <a:ext cx="7626350" cy="360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marL="285750" indent="-285750">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eaLnBrk="1" hangingPunct="1">
              <a:lnSpc>
                <a:spcPct val="100000"/>
              </a:lnSpc>
              <a:spcBef>
                <a:spcPct val="0"/>
              </a:spcBef>
            </a:pPr>
            <a:r>
              <a:rPr lang="en-GB" altLang="en-US" sz="1400" dirty="0">
                <a:solidFill>
                  <a:schemeClr val="tx1"/>
                </a:solidFill>
                <a:latin typeface="+mj-lt"/>
              </a:rPr>
              <a:t>Sing nursery rhymes from an early age. When your child is old enough, they can join in. </a:t>
            </a:r>
          </a:p>
        </p:txBody>
      </p:sp>
      <p:sp>
        <p:nvSpPr>
          <p:cNvPr id="8" name="Rectangle 7">
            <a:extLst>
              <a:ext uri="{FF2B5EF4-FFF2-40B4-BE49-F238E27FC236}">
                <a16:creationId xmlns:a16="http://schemas.microsoft.com/office/drawing/2014/main" id="{9241C75B-15A2-4974-9587-6A27E24661E3}"/>
              </a:ext>
            </a:extLst>
          </p:cNvPr>
          <p:cNvSpPr>
            <a:spLocks noChangeArrowheads="1"/>
          </p:cNvSpPr>
          <p:nvPr/>
        </p:nvSpPr>
        <p:spPr bwMode="auto">
          <a:xfrm>
            <a:off x="762000" y="2063750"/>
            <a:ext cx="7626350" cy="57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marL="285750" indent="-285750">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eaLnBrk="1" hangingPunct="1">
              <a:lnSpc>
                <a:spcPct val="100000"/>
              </a:lnSpc>
              <a:spcBef>
                <a:spcPct val="0"/>
              </a:spcBef>
            </a:pPr>
            <a:r>
              <a:rPr lang="en-GB" altLang="en-US" sz="1400" dirty="0">
                <a:solidFill>
                  <a:schemeClr val="tx1"/>
                </a:solidFill>
                <a:latin typeface="+mj-lt"/>
              </a:rPr>
              <a:t>Share books regularly. Buy books or go to the local library. Read books by the same author and reread your child’s favourites.</a:t>
            </a:r>
          </a:p>
        </p:txBody>
      </p:sp>
      <p:sp>
        <p:nvSpPr>
          <p:cNvPr id="9" name="Rectangle 8">
            <a:extLst>
              <a:ext uri="{FF2B5EF4-FFF2-40B4-BE49-F238E27FC236}">
                <a16:creationId xmlns:a16="http://schemas.microsoft.com/office/drawing/2014/main" id="{1E136EF0-7DBA-44CC-86B1-276E35AD3260}"/>
              </a:ext>
            </a:extLst>
          </p:cNvPr>
          <p:cNvSpPr>
            <a:spLocks noChangeArrowheads="1"/>
          </p:cNvSpPr>
          <p:nvPr/>
        </p:nvSpPr>
        <p:spPr bwMode="auto">
          <a:xfrm>
            <a:off x="762000" y="2605088"/>
            <a:ext cx="7626350" cy="576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marL="285750" indent="-285750">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eaLnBrk="1" hangingPunct="1">
              <a:lnSpc>
                <a:spcPct val="100000"/>
              </a:lnSpc>
              <a:spcBef>
                <a:spcPct val="0"/>
              </a:spcBef>
            </a:pPr>
            <a:r>
              <a:rPr lang="en-GB" altLang="en-US" sz="1400" dirty="0">
                <a:solidFill>
                  <a:schemeClr val="tx1"/>
                </a:solidFill>
                <a:latin typeface="+mj-lt"/>
              </a:rPr>
              <a:t>Listen to your child read and remember to continue to read to them. It is important they are exposed to vocabulary beyond their reading ability.</a:t>
            </a:r>
          </a:p>
        </p:txBody>
      </p:sp>
      <p:sp>
        <p:nvSpPr>
          <p:cNvPr id="10" name="Rectangle 9">
            <a:extLst>
              <a:ext uri="{FF2B5EF4-FFF2-40B4-BE49-F238E27FC236}">
                <a16:creationId xmlns:a16="http://schemas.microsoft.com/office/drawing/2014/main" id="{7967B879-082C-4482-89FA-66B419675296}"/>
              </a:ext>
            </a:extLst>
          </p:cNvPr>
          <p:cNvSpPr>
            <a:spLocks noChangeArrowheads="1"/>
          </p:cNvSpPr>
          <p:nvPr/>
        </p:nvSpPr>
        <p:spPr bwMode="auto">
          <a:xfrm>
            <a:off x="762000" y="3146425"/>
            <a:ext cx="7626350" cy="36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marL="285750" indent="-285750">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eaLnBrk="1" hangingPunct="1">
              <a:lnSpc>
                <a:spcPct val="100000"/>
              </a:lnSpc>
              <a:spcBef>
                <a:spcPct val="0"/>
              </a:spcBef>
            </a:pPr>
            <a:r>
              <a:rPr lang="en-GB" altLang="en-US" sz="1400">
                <a:solidFill>
                  <a:schemeClr val="tx1"/>
                </a:solidFill>
                <a:latin typeface="+mj-lt"/>
              </a:rPr>
              <a:t>Allow your child to see you reading for pleasure. It may be fiction or non-fiction.</a:t>
            </a:r>
          </a:p>
        </p:txBody>
      </p:sp>
      <p:sp>
        <p:nvSpPr>
          <p:cNvPr id="11" name="Rectangle 10">
            <a:extLst>
              <a:ext uri="{FF2B5EF4-FFF2-40B4-BE49-F238E27FC236}">
                <a16:creationId xmlns:a16="http://schemas.microsoft.com/office/drawing/2014/main" id="{F3241A89-CD48-4942-B93E-FFB9A6014600}"/>
              </a:ext>
            </a:extLst>
          </p:cNvPr>
          <p:cNvSpPr>
            <a:spLocks noChangeArrowheads="1"/>
          </p:cNvSpPr>
          <p:nvPr/>
        </p:nvSpPr>
        <p:spPr bwMode="auto">
          <a:xfrm>
            <a:off x="762000" y="3473450"/>
            <a:ext cx="7626350" cy="360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marL="285750" indent="-285750">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eaLnBrk="1" hangingPunct="1">
              <a:lnSpc>
                <a:spcPct val="100000"/>
              </a:lnSpc>
              <a:spcBef>
                <a:spcPct val="0"/>
              </a:spcBef>
            </a:pPr>
            <a:r>
              <a:rPr lang="en-GB" altLang="en-US" sz="1400">
                <a:solidFill>
                  <a:schemeClr val="tx1"/>
                </a:solidFill>
                <a:latin typeface="+mj-lt"/>
              </a:rPr>
              <a:t>Allow your child to practise their reading skills. Encourage blending aloud, as well as in their heads.</a:t>
            </a:r>
          </a:p>
        </p:txBody>
      </p:sp>
      <p:sp>
        <p:nvSpPr>
          <p:cNvPr id="14" name="Rectangle 13">
            <a:extLst>
              <a:ext uri="{FF2B5EF4-FFF2-40B4-BE49-F238E27FC236}">
                <a16:creationId xmlns:a16="http://schemas.microsoft.com/office/drawing/2014/main" id="{ADAB0CA4-D97D-4510-9872-B5EA32EF68E5}"/>
              </a:ext>
            </a:extLst>
          </p:cNvPr>
          <p:cNvSpPr>
            <a:spLocks noChangeArrowheads="1"/>
          </p:cNvSpPr>
          <p:nvPr/>
        </p:nvSpPr>
        <p:spPr bwMode="auto">
          <a:xfrm>
            <a:off x="762000" y="3798888"/>
            <a:ext cx="7626350" cy="576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marL="285750" indent="-285750">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eaLnBrk="1" hangingPunct="1">
              <a:lnSpc>
                <a:spcPct val="100000"/>
              </a:lnSpc>
              <a:spcBef>
                <a:spcPct val="0"/>
              </a:spcBef>
            </a:pPr>
            <a:r>
              <a:rPr lang="en-GB" altLang="en-US" sz="1400">
                <a:solidFill>
                  <a:schemeClr val="tx1"/>
                </a:solidFill>
                <a:latin typeface="+mj-lt"/>
              </a:rPr>
              <a:t>Talk about books. Ask the children what is happening, how the characters are feeling and what they have enjoyed.</a:t>
            </a:r>
          </a:p>
        </p:txBody>
      </p:sp>
      <p:sp>
        <p:nvSpPr>
          <p:cNvPr id="15" name="Rectangle 14">
            <a:extLst>
              <a:ext uri="{FF2B5EF4-FFF2-40B4-BE49-F238E27FC236}">
                <a16:creationId xmlns:a16="http://schemas.microsoft.com/office/drawing/2014/main" id="{15CCA37F-F728-429C-9EBF-B80B9862A321}"/>
              </a:ext>
            </a:extLst>
          </p:cNvPr>
          <p:cNvSpPr>
            <a:spLocks noChangeArrowheads="1"/>
          </p:cNvSpPr>
          <p:nvPr/>
        </p:nvSpPr>
        <p:spPr bwMode="auto">
          <a:xfrm>
            <a:off x="762000" y="4340225"/>
            <a:ext cx="7626350" cy="360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marL="285750" indent="-285750">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eaLnBrk="1" hangingPunct="1">
              <a:lnSpc>
                <a:spcPct val="100000"/>
              </a:lnSpc>
              <a:spcBef>
                <a:spcPct val="0"/>
              </a:spcBef>
            </a:pPr>
            <a:r>
              <a:rPr lang="en-GB" altLang="en-US" sz="1400">
                <a:solidFill>
                  <a:schemeClr val="tx1"/>
                </a:solidFill>
                <a:latin typeface="+mj-lt"/>
              </a:rPr>
              <a:t>Use props and puppets to tell stories. Allow their imaginations to run wild!</a:t>
            </a:r>
          </a:p>
        </p:txBody>
      </p:sp>
      <p:sp>
        <p:nvSpPr>
          <p:cNvPr id="16" name="Rectangle 15">
            <a:extLst>
              <a:ext uri="{FF2B5EF4-FFF2-40B4-BE49-F238E27FC236}">
                <a16:creationId xmlns:a16="http://schemas.microsoft.com/office/drawing/2014/main" id="{65B053EA-3158-44FD-8C9F-B519A0D2876E}"/>
              </a:ext>
            </a:extLst>
          </p:cNvPr>
          <p:cNvSpPr>
            <a:spLocks noChangeArrowheads="1"/>
          </p:cNvSpPr>
          <p:nvPr/>
        </p:nvSpPr>
        <p:spPr bwMode="auto">
          <a:xfrm>
            <a:off x="762000" y="4665663"/>
            <a:ext cx="7626350" cy="360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marL="285750" indent="-285750">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eaLnBrk="1" hangingPunct="1">
              <a:lnSpc>
                <a:spcPct val="100000"/>
              </a:lnSpc>
              <a:spcBef>
                <a:spcPct val="0"/>
              </a:spcBef>
            </a:pPr>
            <a:r>
              <a:rPr lang="en-GB" altLang="en-US" sz="1400">
                <a:solidFill>
                  <a:schemeClr val="tx1"/>
                </a:solidFill>
                <a:latin typeface="+mj-lt"/>
              </a:rPr>
              <a:t>Use ambitious vocabulary, explaining its meaning.</a:t>
            </a:r>
          </a:p>
        </p:txBody>
      </p:sp>
      <p:sp>
        <p:nvSpPr>
          <p:cNvPr id="17" name="Rectangle 16">
            <a:extLst>
              <a:ext uri="{FF2B5EF4-FFF2-40B4-BE49-F238E27FC236}">
                <a16:creationId xmlns:a16="http://schemas.microsoft.com/office/drawing/2014/main" id="{B459F267-6859-4B90-84CE-F29E1A9E4159}"/>
              </a:ext>
            </a:extLst>
          </p:cNvPr>
          <p:cNvSpPr>
            <a:spLocks noChangeArrowheads="1"/>
          </p:cNvSpPr>
          <p:nvPr/>
        </p:nvSpPr>
        <p:spPr bwMode="auto">
          <a:xfrm>
            <a:off x="762000" y="4991100"/>
            <a:ext cx="7626350" cy="36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marL="285750" indent="-285750">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eaLnBrk="1" hangingPunct="1">
              <a:lnSpc>
                <a:spcPct val="100000"/>
              </a:lnSpc>
              <a:spcBef>
                <a:spcPct val="0"/>
              </a:spcBef>
            </a:pPr>
            <a:r>
              <a:rPr lang="en-GB" altLang="en-US" sz="1400">
                <a:solidFill>
                  <a:schemeClr val="tx1"/>
                </a:solidFill>
                <a:latin typeface="+mj-lt"/>
              </a:rPr>
              <a:t>Listen to songs and add actions.</a:t>
            </a:r>
          </a:p>
        </p:txBody>
      </p:sp>
      <p:sp>
        <p:nvSpPr>
          <p:cNvPr id="18" name="Rectangle 17">
            <a:extLst>
              <a:ext uri="{FF2B5EF4-FFF2-40B4-BE49-F238E27FC236}">
                <a16:creationId xmlns:a16="http://schemas.microsoft.com/office/drawing/2014/main" id="{6000EAC0-44A0-4363-A59C-7E68EE0EA5FF}"/>
              </a:ext>
            </a:extLst>
          </p:cNvPr>
          <p:cNvSpPr>
            <a:spLocks noChangeArrowheads="1"/>
          </p:cNvSpPr>
          <p:nvPr/>
        </p:nvSpPr>
        <p:spPr bwMode="auto">
          <a:xfrm>
            <a:off x="762000" y="5316538"/>
            <a:ext cx="7626350" cy="577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marL="285750" indent="-285750">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eaLnBrk="1" hangingPunct="1">
              <a:lnSpc>
                <a:spcPct val="100000"/>
              </a:lnSpc>
              <a:spcBef>
                <a:spcPct val="0"/>
              </a:spcBef>
            </a:pPr>
            <a:r>
              <a:rPr lang="en-GB" altLang="en-US" sz="1400">
                <a:solidFill>
                  <a:schemeClr val="tx1"/>
                </a:solidFill>
                <a:latin typeface="+mj-lt"/>
              </a:rPr>
              <a:t>Read rhyming books together. Ask the children to fill in missing parts and join in with repeated refrains.</a:t>
            </a:r>
          </a:p>
        </p:txBody>
      </p:sp>
      <p:sp>
        <p:nvSpPr>
          <p:cNvPr id="19" name="Rectangle 18">
            <a:extLst>
              <a:ext uri="{FF2B5EF4-FFF2-40B4-BE49-F238E27FC236}">
                <a16:creationId xmlns:a16="http://schemas.microsoft.com/office/drawing/2014/main" id="{1FEBDA91-69AC-4083-828C-FA24B325117B}"/>
              </a:ext>
            </a:extLst>
          </p:cNvPr>
          <p:cNvSpPr>
            <a:spLocks noChangeArrowheads="1"/>
          </p:cNvSpPr>
          <p:nvPr/>
        </p:nvSpPr>
        <p:spPr bwMode="auto">
          <a:xfrm>
            <a:off x="762000" y="5857875"/>
            <a:ext cx="7626350" cy="36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marL="285750" indent="-285750">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eaLnBrk="1" hangingPunct="1">
              <a:lnSpc>
                <a:spcPct val="100000"/>
              </a:lnSpc>
              <a:spcBef>
                <a:spcPct val="0"/>
              </a:spcBef>
            </a:pPr>
            <a:r>
              <a:rPr lang="en-GB" altLang="en-US" sz="1400">
                <a:solidFill>
                  <a:schemeClr val="tx1"/>
                </a:solidFill>
                <a:latin typeface="+mj-lt"/>
              </a:rPr>
              <a:t>Make reading a pleasure not a chore!</a:t>
            </a:r>
          </a:p>
        </p:txBody>
      </p:sp>
    </p:spTree>
    <p:extLst>
      <p:ext uri="{BB962C8B-B14F-4D97-AF65-F5344CB8AC3E}">
        <p14:creationId xmlns:p14="http://schemas.microsoft.com/office/powerpoint/2010/main" val="11995609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par>
                          <p:cTn id="13" fill="hold">
                            <p:stCondLst>
                              <p:cond delay="500"/>
                            </p:stCondLst>
                            <p:childTnLst>
                              <p:par>
                                <p:cTn id="14" presetID="10" presetClass="entr" presetSubtype="0" fill="hold" grpId="0" nodeType="after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fade">
                                      <p:cBhvr>
                                        <p:cTn id="16" dur="500"/>
                                        <p:tgtEl>
                                          <p:spTgt spid="7"/>
                                        </p:tgtEl>
                                      </p:cBhvr>
                                    </p:animEffect>
                                  </p:childTnLst>
                                </p:cTn>
                              </p:par>
                            </p:childTnLst>
                          </p:cTn>
                        </p:par>
                        <p:par>
                          <p:cTn id="17" fill="hold">
                            <p:stCondLst>
                              <p:cond delay="1000"/>
                            </p:stCondLst>
                            <p:childTnLst>
                              <p:par>
                                <p:cTn id="18" presetID="10" presetClass="entr" presetSubtype="0" fill="hold" grpId="0" nodeType="after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fade">
                                      <p:cBhvr>
                                        <p:cTn id="20" dur="500"/>
                                        <p:tgtEl>
                                          <p:spTgt spid="8"/>
                                        </p:tgtEl>
                                      </p:cBhvr>
                                    </p:animEffect>
                                  </p:childTnLst>
                                </p:cTn>
                              </p:par>
                            </p:childTnLst>
                          </p:cTn>
                        </p:par>
                        <p:par>
                          <p:cTn id="21" fill="hold">
                            <p:stCondLst>
                              <p:cond delay="1500"/>
                            </p:stCondLst>
                            <p:childTnLst>
                              <p:par>
                                <p:cTn id="22" presetID="10" presetClass="entr" presetSubtype="0" fill="hold" grpId="0" nodeType="after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fade">
                                      <p:cBhvr>
                                        <p:cTn id="24" dur="500"/>
                                        <p:tgtEl>
                                          <p:spTgt spid="9"/>
                                        </p:tgtEl>
                                      </p:cBhvr>
                                    </p:animEffect>
                                  </p:childTnLst>
                                </p:cTn>
                              </p:par>
                            </p:childTnLst>
                          </p:cTn>
                        </p:par>
                        <p:par>
                          <p:cTn id="25" fill="hold">
                            <p:stCondLst>
                              <p:cond delay="2000"/>
                            </p:stCondLst>
                            <p:childTnLst>
                              <p:par>
                                <p:cTn id="26" presetID="10" presetClass="entr" presetSubtype="0" fill="hold" grpId="0" nodeType="after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fade">
                                      <p:cBhvr>
                                        <p:cTn id="28" dur="500"/>
                                        <p:tgtEl>
                                          <p:spTgt spid="10"/>
                                        </p:tgtEl>
                                      </p:cBhvr>
                                    </p:animEffect>
                                  </p:childTnLst>
                                </p:cTn>
                              </p:par>
                            </p:childTnLst>
                          </p:cTn>
                        </p:par>
                        <p:par>
                          <p:cTn id="29" fill="hold">
                            <p:stCondLst>
                              <p:cond delay="2500"/>
                            </p:stCondLst>
                            <p:childTnLst>
                              <p:par>
                                <p:cTn id="30" presetID="10" presetClass="entr" presetSubtype="0" fill="hold" grpId="0" nodeType="after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500"/>
                                        <p:tgtEl>
                                          <p:spTgt spid="11"/>
                                        </p:tgtEl>
                                      </p:cBhvr>
                                    </p:animEffect>
                                  </p:childTnLst>
                                </p:cTn>
                              </p:par>
                            </p:childTnLst>
                          </p:cTn>
                        </p:par>
                        <p:par>
                          <p:cTn id="33" fill="hold">
                            <p:stCondLst>
                              <p:cond delay="3000"/>
                            </p:stCondLst>
                            <p:childTnLst>
                              <p:par>
                                <p:cTn id="34" presetID="10" presetClass="entr" presetSubtype="0" fill="hold" grpId="0" nodeType="after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500"/>
                                        <p:tgtEl>
                                          <p:spTgt spid="14"/>
                                        </p:tgtEl>
                                      </p:cBhvr>
                                    </p:animEffect>
                                  </p:childTnLst>
                                </p:cTn>
                              </p:par>
                            </p:childTnLst>
                          </p:cTn>
                        </p:par>
                        <p:par>
                          <p:cTn id="37" fill="hold">
                            <p:stCondLst>
                              <p:cond delay="3500"/>
                            </p:stCondLst>
                            <p:childTnLst>
                              <p:par>
                                <p:cTn id="38" presetID="10" presetClass="entr" presetSubtype="0" fill="hold" grpId="0" nodeType="after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fade">
                                      <p:cBhvr>
                                        <p:cTn id="40" dur="500"/>
                                        <p:tgtEl>
                                          <p:spTgt spid="15"/>
                                        </p:tgtEl>
                                      </p:cBhvr>
                                    </p:animEffect>
                                  </p:childTnLst>
                                </p:cTn>
                              </p:par>
                            </p:childTnLst>
                          </p:cTn>
                        </p:par>
                        <p:par>
                          <p:cTn id="41" fill="hold">
                            <p:stCondLst>
                              <p:cond delay="4000"/>
                            </p:stCondLst>
                            <p:childTnLst>
                              <p:par>
                                <p:cTn id="42" presetID="10" presetClass="entr" presetSubtype="0" fill="hold" grpId="0" nodeType="afterEffect">
                                  <p:stCondLst>
                                    <p:cond delay="0"/>
                                  </p:stCondLst>
                                  <p:childTnLst>
                                    <p:set>
                                      <p:cBhvr>
                                        <p:cTn id="43" dur="1" fill="hold">
                                          <p:stCondLst>
                                            <p:cond delay="0"/>
                                          </p:stCondLst>
                                        </p:cTn>
                                        <p:tgtEl>
                                          <p:spTgt spid="16"/>
                                        </p:tgtEl>
                                        <p:attrNameLst>
                                          <p:attrName>style.visibility</p:attrName>
                                        </p:attrNameLst>
                                      </p:cBhvr>
                                      <p:to>
                                        <p:strVal val="visible"/>
                                      </p:to>
                                    </p:set>
                                    <p:animEffect transition="in" filter="fade">
                                      <p:cBhvr>
                                        <p:cTn id="44" dur="500"/>
                                        <p:tgtEl>
                                          <p:spTgt spid="16"/>
                                        </p:tgtEl>
                                      </p:cBhvr>
                                    </p:animEffect>
                                  </p:childTnLst>
                                </p:cTn>
                              </p:par>
                            </p:childTnLst>
                          </p:cTn>
                        </p:par>
                        <p:par>
                          <p:cTn id="45" fill="hold">
                            <p:stCondLst>
                              <p:cond delay="4500"/>
                            </p:stCondLst>
                            <p:childTnLst>
                              <p:par>
                                <p:cTn id="46" presetID="10" presetClass="entr" presetSubtype="0" fill="hold" grpId="0" nodeType="afterEffect">
                                  <p:stCondLst>
                                    <p:cond delay="0"/>
                                  </p:stCondLst>
                                  <p:childTnLst>
                                    <p:set>
                                      <p:cBhvr>
                                        <p:cTn id="47" dur="1" fill="hold">
                                          <p:stCondLst>
                                            <p:cond delay="0"/>
                                          </p:stCondLst>
                                        </p:cTn>
                                        <p:tgtEl>
                                          <p:spTgt spid="17"/>
                                        </p:tgtEl>
                                        <p:attrNameLst>
                                          <p:attrName>style.visibility</p:attrName>
                                        </p:attrNameLst>
                                      </p:cBhvr>
                                      <p:to>
                                        <p:strVal val="visible"/>
                                      </p:to>
                                    </p:set>
                                    <p:animEffect transition="in" filter="fade">
                                      <p:cBhvr>
                                        <p:cTn id="48" dur="500"/>
                                        <p:tgtEl>
                                          <p:spTgt spid="17"/>
                                        </p:tgtEl>
                                      </p:cBhvr>
                                    </p:animEffect>
                                  </p:childTnLst>
                                </p:cTn>
                              </p:par>
                            </p:childTnLst>
                          </p:cTn>
                        </p:par>
                        <p:par>
                          <p:cTn id="49" fill="hold">
                            <p:stCondLst>
                              <p:cond delay="5000"/>
                            </p:stCondLst>
                            <p:childTnLst>
                              <p:par>
                                <p:cTn id="50" presetID="10" presetClass="entr" presetSubtype="0" fill="hold" grpId="0" nodeType="afterEffect">
                                  <p:stCondLst>
                                    <p:cond delay="0"/>
                                  </p:stCondLst>
                                  <p:childTnLst>
                                    <p:set>
                                      <p:cBhvr>
                                        <p:cTn id="51" dur="1" fill="hold">
                                          <p:stCondLst>
                                            <p:cond delay="0"/>
                                          </p:stCondLst>
                                        </p:cTn>
                                        <p:tgtEl>
                                          <p:spTgt spid="18"/>
                                        </p:tgtEl>
                                        <p:attrNameLst>
                                          <p:attrName>style.visibility</p:attrName>
                                        </p:attrNameLst>
                                      </p:cBhvr>
                                      <p:to>
                                        <p:strVal val="visible"/>
                                      </p:to>
                                    </p:set>
                                    <p:animEffect transition="in" filter="fade">
                                      <p:cBhvr>
                                        <p:cTn id="52" dur="500"/>
                                        <p:tgtEl>
                                          <p:spTgt spid="18"/>
                                        </p:tgtEl>
                                      </p:cBhvr>
                                    </p:animEffect>
                                  </p:childTnLst>
                                </p:cTn>
                              </p:par>
                            </p:childTnLst>
                          </p:cTn>
                        </p:par>
                        <p:par>
                          <p:cTn id="53" fill="hold">
                            <p:stCondLst>
                              <p:cond delay="5500"/>
                            </p:stCondLst>
                            <p:childTnLst>
                              <p:par>
                                <p:cTn id="54" presetID="10" presetClass="entr" presetSubtype="0" fill="hold" grpId="0" nodeType="afterEffect">
                                  <p:stCondLst>
                                    <p:cond delay="0"/>
                                  </p:stCondLst>
                                  <p:childTnLst>
                                    <p:set>
                                      <p:cBhvr>
                                        <p:cTn id="55" dur="1" fill="hold">
                                          <p:stCondLst>
                                            <p:cond delay="0"/>
                                          </p:stCondLst>
                                        </p:cTn>
                                        <p:tgtEl>
                                          <p:spTgt spid="19"/>
                                        </p:tgtEl>
                                        <p:attrNameLst>
                                          <p:attrName>style.visibility</p:attrName>
                                        </p:attrNameLst>
                                      </p:cBhvr>
                                      <p:to>
                                        <p:strVal val="visible"/>
                                      </p:to>
                                    </p:set>
                                    <p:animEffect transition="in" filter="fade">
                                      <p:cBhvr>
                                        <p:cTn id="56"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P spid="9" grpId="0"/>
      <p:bldP spid="10" grpId="0"/>
      <p:bldP spid="11" grpId="0"/>
      <p:bldP spid="14" grpId="0"/>
      <p:bldP spid="15" grpId="0"/>
      <p:bldP spid="16" grpId="0"/>
      <p:bldP spid="17" grpId="0"/>
      <p:bldP spid="18" grpId="0"/>
      <p:bldP spid="19"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31365" y="1006862"/>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a:solidFill>
                  <a:srgbClr val="82368C"/>
                </a:solidFill>
                <a:effectLst/>
                <a:cs typeface="Calibri"/>
              </a:rPr>
              <a:t>Supporting your child with writing at home</a:t>
            </a:r>
            <a:endParaRPr lang="en-GB" sz="3500" b="1" dirty="0">
              <a:solidFill>
                <a:srgbClr val="82368C"/>
              </a:solidFill>
              <a:effectLst/>
              <a:cs typeface="Calibri"/>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pic>
        <p:nvPicPr>
          <p:cNvPr id="2" name="Picture 8" descr="A picture containing logo&#10;&#10;Description automatically generated">
            <a:extLst>
              <a:ext uri="{FF2B5EF4-FFF2-40B4-BE49-F238E27FC236}">
                <a16:creationId xmlns:a16="http://schemas.microsoft.com/office/drawing/2014/main" id="{F7DC8E71-5AE5-4096-B6A1-50FF415BD57C}"/>
              </a:ext>
            </a:extLst>
          </p:cNvPr>
          <p:cNvPicPr>
            <a:picLocks noChangeAspect="1"/>
          </p:cNvPicPr>
          <p:nvPr/>
        </p:nvPicPr>
        <p:blipFill>
          <a:blip r:embed="rId6"/>
          <a:stretch>
            <a:fillRect/>
          </a:stretch>
        </p:blipFill>
        <p:spPr>
          <a:xfrm>
            <a:off x="6947305" y="426525"/>
            <a:ext cx="1724025" cy="581025"/>
          </a:xfrm>
          <a:prstGeom prst="rect">
            <a:avLst/>
          </a:prstGeom>
        </p:spPr>
      </p:pic>
      <p:pic>
        <p:nvPicPr>
          <p:cNvPr id="7" name="Picture 6">
            <a:extLst>
              <a:ext uri="{FF2B5EF4-FFF2-40B4-BE49-F238E27FC236}">
                <a16:creationId xmlns:a16="http://schemas.microsoft.com/office/drawing/2014/main" id="{F378CB41-696C-433C-92DC-E6CE7A5F7639}"/>
              </a:ext>
            </a:extLst>
          </p:cNvPr>
          <p:cNvPicPr>
            <a:picLocks noChangeAspect="1"/>
          </p:cNvPicPr>
          <p:nvPr/>
        </p:nvPicPr>
        <p:blipFill>
          <a:blip r:embed="rId7"/>
          <a:stretch>
            <a:fillRect/>
          </a:stretch>
        </p:blipFill>
        <p:spPr>
          <a:xfrm>
            <a:off x="401266" y="1484784"/>
            <a:ext cx="8339012" cy="1035053"/>
          </a:xfrm>
          <a:prstGeom prst="rect">
            <a:avLst/>
          </a:prstGeom>
        </p:spPr>
      </p:pic>
      <p:sp>
        <p:nvSpPr>
          <p:cNvPr id="9" name="TextBox 8">
            <a:extLst>
              <a:ext uri="{FF2B5EF4-FFF2-40B4-BE49-F238E27FC236}">
                <a16:creationId xmlns:a16="http://schemas.microsoft.com/office/drawing/2014/main" id="{967240EB-41D6-4BD3-BD54-C61E7B5CC72C}"/>
              </a:ext>
            </a:extLst>
          </p:cNvPr>
          <p:cNvSpPr txBox="1"/>
          <p:nvPr/>
        </p:nvSpPr>
        <p:spPr>
          <a:xfrm>
            <a:off x="614198" y="3540864"/>
            <a:ext cx="8081270" cy="2554545"/>
          </a:xfrm>
          <a:prstGeom prst="rect">
            <a:avLst/>
          </a:prstGeom>
          <a:noFill/>
        </p:spPr>
        <p:txBody>
          <a:bodyPr wrap="square" rtlCol="0">
            <a:spAutoFit/>
          </a:bodyPr>
          <a:lstStyle/>
          <a:p>
            <a:r>
              <a:rPr lang="en-GB" sz="2400" dirty="0"/>
              <a:t>You can use the spelling sequence with your children at home to support them with their writing.</a:t>
            </a:r>
          </a:p>
          <a:p>
            <a:endParaRPr lang="en-GB" sz="2400" dirty="0"/>
          </a:p>
          <a:p>
            <a:r>
              <a:rPr lang="en-GB" sz="2400" dirty="0"/>
              <a:t>Let’s try this with the word: rain</a:t>
            </a:r>
          </a:p>
          <a:p>
            <a:endParaRPr lang="en-GB" sz="2400" dirty="0"/>
          </a:p>
          <a:p>
            <a:r>
              <a:rPr lang="en-GB" dirty="0"/>
              <a:t>We also practise saying our sentences before we write them to make sure we write the sentence we have planned and to ensure it makes sense!</a:t>
            </a:r>
          </a:p>
        </p:txBody>
      </p:sp>
      <p:sp>
        <p:nvSpPr>
          <p:cNvPr id="10" name="TextBox 9">
            <a:extLst>
              <a:ext uri="{FF2B5EF4-FFF2-40B4-BE49-F238E27FC236}">
                <a16:creationId xmlns:a16="http://schemas.microsoft.com/office/drawing/2014/main" id="{69C027A0-05E8-43C8-8FAA-E6B65FA6019D}"/>
              </a:ext>
            </a:extLst>
          </p:cNvPr>
          <p:cNvSpPr txBox="1"/>
          <p:nvPr/>
        </p:nvSpPr>
        <p:spPr>
          <a:xfrm>
            <a:off x="531364" y="2415826"/>
            <a:ext cx="8246938" cy="923330"/>
          </a:xfrm>
          <a:prstGeom prst="rect">
            <a:avLst/>
          </a:prstGeom>
          <a:noFill/>
          <a:ln>
            <a:solidFill>
              <a:schemeClr val="tx2">
                <a:lumMod val="60000"/>
                <a:lumOff val="40000"/>
              </a:schemeClr>
            </a:solidFill>
          </a:ln>
        </p:spPr>
        <p:txBody>
          <a:bodyPr wrap="none" rtlCol="0">
            <a:spAutoFit/>
          </a:bodyPr>
          <a:lstStyle/>
          <a:p>
            <a:r>
              <a:rPr lang="en-GB" dirty="0"/>
              <a:t>Say the word    stretch the       robot talk          blend the        count the      say the word </a:t>
            </a:r>
          </a:p>
          <a:p>
            <a:r>
              <a:rPr lang="en-GB" dirty="0"/>
              <a:t>                               word              the word             </a:t>
            </a:r>
            <a:r>
              <a:rPr lang="en-GB" dirty="0" err="1"/>
              <a:t>word</a:t>
            </a:r>
            <a:r>
              <a:rPr lang="en-GB" dirty="0"/>
              <a:t>             sounds in </a:t>
            </a:r>
          </a:p>
          <a:p>
            <a:r>
              <a:rPr lang="en-GB" dirty="0"/>
              <a:t>                                                      Use arms                                   the word.</a:t>
            </a:r>
          </a:p>
        </p:txBody>
      </p:sp>
    </p:spTree>
    <p:extLst>
      <p:ext uri="{BB962C8B-B14F-4D97-AF65-F5344CB8AC3E}">
        <p14:creationId xmlns:p14="http://schemas.microsoft.com/office/powerpoint/2010/main" val="139632043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13" name="Title 20">
            <a:extLst>
              <a:ext uri="{FF2B5EF4-FFF2-40B4-BE49-F238E27FC236}">
                <a16:creationId xmlns:a16="http://schemas.microsoft.com/office/drawing/2014/main" id="{40978DEC-C4FE-4737-9675-2618D97879D0}"/>
              </a:ext>
            </a:extLst>
          </p:cNvPr>
          <p:cNvSpPr txBox="1">
            <a:spLocks/>
          </p:cNvSpPr>
          <p:nvPr/>
        </p:nvSpPr>
        <p:spPr>
          <a:xfrm>
            <a:off x="457200" y="479425"/>
            <a:ext cx="8220075" cy="993775"/>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endParaRPr lang="en-GB" altLang="en-US" sz="3600" dirty="0">
              <a:latin typeface="Tuffy-TTF" pitchFamily="34" charset="0"/>
            </a:endParaRPr>
          </a:p>
        </p:txBody>
      </p:sp>
      <p:sp>
        <p:nvSpPr>
          <p:cNvPr id="5" name="Title 20">
            <a:extLst>
              <a:ext uri="{FF2B5EF4-FFF2-40B4-BE49-F238E27FC236}">
                <a16:creationId xmlns:a16="http://schemas.microsoft.com/office/drawing/2014/main" id="{DEC38991-7F0F-4368-BEE9-1E17568AD71E}"/>
              </a:ext>
            </a:extLst>
          </p:cNvPr>
          <p:cNvSpPr txBox="1">
            <a:spLocks/>
          </p:cNvSpPr>
          <p:nvPr/>
        </p:nvSpPr>
        <p:spPr>
          <a:xfrm>
            <a:off x="457200" y="479425"/>
            <a:ext cx="8220075" cy="993775"/>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altLang="en-US" sz="3600">
                <a:latin typeface="Tuffy-TTF" pitchFamily="34" charset="0"/>
              </a:rPr>
              <a:t>Assessment</a:t>
            </a:r>
            <a:endParaRPr lang="en-GB" altLang="en-US" sz="3600" dirty="0">
              <a:latin typeface="Tuffy-TTF" pitchFamily="34" charset="0"/>
            </a:endParaRPr>
          </a:p>
        </p:txBody>
      </p:sp>
      <p:sp>
        <p:nvSpPr>
          <p:cNvPr id="6" name="Rectangle 4">
            <a:extLst>
              <a:ext uri="{FF2B5EF4-FFF2-40B4-BE49-F238E27FC236}">
                <a16:creationId xmlns:a16="http://schemas.microsoft.com/office/drawing/2014/main" id="{F1128B53-492B-4BBA-B8B3-239B6332FF71}"/>
              </a:ext>
            </a:extLst>
          </p:cNvPr>
          <p:cNvSpPr>
            <a:spLocks noChangeArrowheads="1"/>
          </p:cNvSpPr>
          <p:nvPr/>
        </p:nvSpPr>
        <p:spPr bwMode="auto">
          <a:xfrm>
            <a:off x="755650" y="1133118"/>
            <a:ext cx="7632700" cy="976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eaLnBrk="1" hangingPunct="1">
              <a:lnSpc>
                <a:spcPct val="100000"/>
              </a:lnSpc>
              <a:spcBef>
                <a:spcPct val="0"/>
              </a:spcBef>
              <a:buFontTx/>
              <a:buNone/>
            </a:pPr>
            <a:r>
              <a:rPr lang="en-GB" altLang="en-US" dirty="0">
                <a:solidFill>
                  <a:schemeClr val="tx1"/>
                </a:solidFill>
                <a:latin typeface="Tuffy-TTF" pitchFamily="34" charset="0"/>
              </a:rPr>
              <a:t>Since 2012, all children have been assessed in Year One to determine whether they have learnt phonic decoding to an appropriate standard. This is called the Phonics Screening Check.</a:t>
            </a:r>
          </a:p>
        </p:txBody>
      </p:sp>
      <p:sp>
        <p:nvSpPr>
          <p:cNvPr id="7" name="Rectangle 6">
            <a:extLst>
              <a:ext uri="{FF2B5EF4-FFF2-40B4-BE49-F238E27FC236}">
                <a16:creationId xmlns:a16="http://schemas.microsoft.com/office/drawing/2014/main" id="{BC125ED5-BEDE-48E8-B88F-B89E3EFA33A8}"/>
              </a:ext>
            </a:extLst>
          </p:cNvPr>
          <p:cNvSpPr>
            <a:spLocks noChangeArrowheads="1"/>
          </p:cNvSpPr>
          <p:nvPr/>
        </p:nvSpPr>
        <p:spPr bwMode="auto">
          <a:xfrm>
            <a:off x="755650" y="2103081"/>
            <a:ext cx="7632700" cy="42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eaLnBrk="1" hangingPunct="1">
              <a:lnSpc>
                <a:spcPct val="100000"/>
              </a:lnSpc>
              <a:spcBef>
                <a:spcPct val="0"/>
              </a:spcBef>
              <a:buFontTx/>
              <a:buNone/>
            </a:pPr>
            <a:r>
              <a:rPr lang="en-GB" altLang="en-US">
                <a:solidFill>
                  <a:schemeClr val="tx1"/>
                </a:solidFill>
                <a:latin typeface="Tuffy-TTF" pitchFamily="34" charset="0"/>
              </a:rPr>
              <a:t>They are asked to read forty words, twenty real and twenty nonsense words.</a:t>
            </a:r>
          </a:p>
        </p:txBody>
      </p:sp>
      <p:pic>
        <p:nvPicPr>
          <p:cNvPr id="8" name="Picture 1">
            <a:extLst>
              <a:ext uri="{FF2B5EF4-FFF2-40B4-BE49-F238E27FC236}">
                <a16:creationId xmlns:a16="http://schemas.microsoft.com/office/drawing/2014/main" id="{E30184EC-023F-48D8-8BC6-DE1D5D17A3F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3155" y="2565251"/>
            <a:ext cx="2714625" cy="3848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2">
            <a:extLst>
              <a:ext uri="{FF2B5EF4-FFF2-40B4-BE49-F238E27FC236}">
                <a16:creationId xmlns:a16="http://schemas.microsoft.com/office/drawing/2014/main" id="{6CF2D72D-99AF-47D7-AF8F-61249FC3ACD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097972" y="2599189"/>
            <a:ext cx="5305425" cy="3848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878771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13" name="Title 20">
            <a:extLst>
              <a:ext uri="{FF2B5EF4-FFF2-40B4-BE49-F238E27FC236}">
                <a16:creationId xmlns:a16="http://schemas.microsoft.com/office/drawing/2014/main" id="{40978DEC-C4FE-4737-9675-2618D97879D0}"/>
              </a:ext>
            </a:extLst>
          </p:cNvPr>
          <p:cNvSpPr txBox="1">
            <a:spLocks/>
          </p:cNvSpPr>
          <p:nvPr/>
        </p:nvSpPr>
        <p:spPr>
          <a:xfrm>
            <a:off x="457200" y="479425"/>
            <a:ext cx="8220075" cy="993775"/>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endParaRPr lang="en-GB" altLang="en-US" sz="3600" dirty="0">
              <a:latin typeface="Tuffy-TTF" pitchFamily="34" charset="0"/>
            </a:endParaRPr>
          </a:p>
        </p:txBody>
      </p:sp>
      <p:sp>
        <p:nvSpPr>
          <p:cNvPr id="5" name="Title 20">
            <a:extLst>
              <a:ext uri="{FF2B5EF4-FFF2-40B4-BE49-F238E27FC236}">
                <a16:creationId xmlns:a16="http://schemas.microsoft.com/office/drawing/2014/main" id="{3534214B-B254-4C20-9273-67D706CE7E16}"/>
              </a:ext>
            </a:extLst>
          </p:cNvPr>
          <p:cNvSpPr>
            <a:spLocks/>
          </p:cNvSpPr>
          <p:nvPr/>
        </p:nvSpPr>
        <p:spPr bwMode="auto">
          <a:xfrm>
            <a:off x="755650" y="4336515"/>
            <a:ext cx="7632700" cy="39687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eaLnBrk="1" hangingPunct="1">
              <a:spcBef>
                <a:spcPct val="0"/>
              </a:spcBef>
              <a:buFontTx/>
              <a:buNone/>
            </a:pPr>
            <a:r>
              <a:rPr lang="en-GB" altLang="en-US" sz="2400" b="1">
                <a:latin typeface="Tuffy-TTF" pitchFamily="34" charset="0"/>
              </a:rPr>
              <a:t>Useful Tips</a:t>
            </a:r>
          </a:p>
        </p:txBody>
      </p:sp>
      <p:sp>
        <p:nvSpPr>
          <p:cNvPr id="6" name="Rectangle 5">
            <a:extLst>
              <a:ext uri="{FF2B5EF4-FFF2-40B4-BE49-F238E27FC236}">
                <a16:creationId xmlns:a16="http://schemas.microsoft.com/office/drawing/2014/main" id="{1B9BA089-CB87-4D34-9F5E-B22C9B23BC8A}"/>
              </a:ext>
            </a:extLst>
          </p:cNvPr>
          <p:cNvSpPr/>
          <p:nvPr/>
        </p:nvSpPr>
        <p:spPr>
          <a:xfrm>
            <a:off x="749300" y="4784190"/>
            <a:ext cx="7632700" cy="357187"/>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latin typeface="Tuffy-TTF" panose="020B0603060100000000" pitchFamily="34" charset="0"/>
              </a:rPr>
              <a:t>Make up nonsense words using the sounds already taught. E.g. </a:t>
            </a:r>
            <a:r>
              <a:rPr lang="en-GB" dirty="0" err="1">
                <a:latin typeface="Tuffy-TTF" panose="020B0603060100000000" pitchFamily="34" charset="0"/>
              </a:rPr>
              <a:t>vaib</a:t>
            </a:r>
            <a:endParaRPr lang="en-GB" dirty="0">
              <a:latin typeface="Tuffy-TTF" panose="020B0603060100000000" pitchFamily="34" charset="0"/>
            </a:endParaRPr>
          </a:p>
        </p:txBody>
      </p:sp>
      <p:sp>
        <p:nvSpPr>
          <p:cNvPr id="7" name="Rectangle 6">
            <a:extLst>
              <a:ext uri="{FF2B5EF4-FFF2-40B4-BE49-F238E27FC236}">
                <a16:creationId xmlns:a16="http://schemas.microsoft.com/office/drawing/2014/main" id="{EA4E4752-3D39-4389-9723-0350495E9A20}"/>
              </a:ext>
            </a:extLst>
          </p:cNvPr>
          <p:cNvSpPr/>
          <p:nvPr/>
        </p:nvSpPr>
        <p:spPr>
          <a:xfrm>
            <a:off x="760413" y="5230277"/>
            <a:ext cx="7632700" cy="296863"/>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latin typeface="Tuffy-TTF" panose="020B0603060100000000" pitchFamily="34" charset="0"/>
              </a:rPr>
              <a:t>Ensure your child decodes these words out loud for accuracy.</a:t>
            </a:r>
          </a:p>
        </p:txBody>
      </p:sp>
      <p:sp>
        <p:nvSpPr>
          <p:cNvPr id="8" name="Rectangle 7">
            <a:extLst>
              <a:ext uri="{FF2B5EF4-FFF2-40B4-BE49-F238E27FC236}">
                <a16:creationId xmlns:a16="http://schemas.microsoft.com/office/drawing/2014/main" id="{6ABC7F13-B7A5-4029-9EBE-62D6745AFAFF}"/>
              </a:ext>
            </a:extLst>
          </p:cNvPr>
          <p:cNvSpPr/>
          <p:nvPr/>
        </p:nvSpPr>
        <p:spPr>
          <a:xfrm>
            <a:off x="755650" y="5616040"/>
            <a:ext cx="7632700" cy="666750"/>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latin typeface="Tuffy-TTF" panose="020B0603060100000000" pitchFamily="34" charset="0"/>
              </a:rPr>
              <a:t>In the screening check, these words will have a picture or an alien alongside to remind the children they are a nonsense word.</a:t>
            </a:r>
          </a:p>
        </p:txBody>
      </p:sp>
      <p:pic>
        <p:nvPicPr>
          <p:cNvPr id="9" name="Picture 2" descr="See the source image">
            <a:extLst>
              <a:ext uri="{FF2B5EF4-FFF2-40B4-BE49-F238E27FC236}">
                <a16:creationId xmlns:a16="http://schemas.microsoft.com/office/drawing/2014/main" id="{6167F251-2793-4DD6-B86A-441B7ADEE0F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0888" y="570965"/>
            <a:ext cx="3821112" cy="287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ectangle 9">
            <a:extLst>
              <a:ext uri="{FF2B5EF4-FFF2-40B4-BE49-F238E27FC236}">
                <a16:creationId xmlns:a16="http://schemas.microsoft.com/office/drawing/2014/main" id="{C6AB794C-823C-4BC7-A7DB-7F12D5CDDA67}"/>
              </a:ext>
            </a:extLst>
          </p:cNvPr>
          <p:cNvSpPr/>
          <p:nvPr/>
        </p:nvSpPr>
        <p:spPr>
          <a:xfrm>
            <a:off x="5121275" y="618590"/>
            <a:ext cx="3067050" cy="895350"/>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latin typeface="Tuffy-TTF" panose="020B0603060100000000" pitchFamily="34" charset="0"/>
              </a:rPr>
              <a:t>The children can add sound buttons to help them segment and then blend.</a:t>
            </a:r>
          </a:p>
        </p:txBody>
      </p:sp>
      <p:pic>
        <p:nvPicPr>
          <p:cNvPr id="11" name="Picture 4" descr="See the source image">
            <a:extLst>
              <a:ext uri="{FF2B5EF4-FFF2-40B4-BE49-F238E27FC236}">
                <a16:creationId xmlns:a16="http://schemas.microsoft.com/office/drawing/2014/main" id="{3116845E-2836-4378-B0EB-6F3DA279D3A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860925" y="1602840"/>
            <a:ext cx="3327400" cy="1662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Rectangle 13">
            <a:extLst>
              <a:ext uri="{FF2B5EF4-FFF2-40B4-BE49-F238E27FC236}">
                <a16:creationId xmlns:a16="http://schemas.microsoft.com/office/drawing/2014/main" id="{0958A67C-4BC6-49F9-86C9-4834B81559BC}"/>
              </a:ext>
            </a:extLst>
          </p:cNvPr>
          <p:cNvSpPr/>
          <p:nvPr/>
        </p:nvSpPr>
        <p:spPr>
          <a:xfrm>
            <a:off x="760413" y="3412590"/>
            <a:ext cx="7427912" cy="781050"/>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latin typeface="Tuffy-TTF" panose="020B0603060100000000" pitchFamily="34" charset="0"/>
              </a:rPr>
              <a:t>Your child’s screening score will be shared on their end of school report. If they do not achieve the pass rate score they can re-sit in Year 2.  </a:t>
            </a:r>
          </a:p>
        </p:txBody>
      </p:sp>
    </p:spTree>
    <p:extLst>
      <p:ext uri="{BB962C8B-B14F-4D97-AF65-F5344CB8AC3E}">
        <p14:creationId xmlns:p14="http://schemas.microsoft.com/office/powerpoint/2010/main" val="18447084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499"/>
                                          </p:stCondLst>
                                        </p:cTn>
                                        <p:tgtEl>
                                          <p:spTgt spid="5"/>
                                        </p:tgtEl>
                                        <p:attrNameLst>
                                          <p:attrName>style.visibility</p:attrName>
                                        </p:attrNameLst>
                                      </p:cBhvr>
                                      <p:to>
                                        <p:strVal val="visible"/>
                                      </p:to>
                                    </p:set>
                                  </p:childTnLst>
                                </p:cTn>
                              </p:par>
                            </p:childTnLst>
                          </p:cTn>
                        </p:par>
                        <p:par>
                          <p:cTn id="7" fill="hold">
                            <p:stCondLst>
                              <p:cond delay="500"/>
                            </p:stCondLst>
                            <p:childTnLst>
                              <p:par>
                                <p:cTn id="8" presetID="1" presetClass="entr" presetSubtype="0" fill="hold" grpId="0" nodeType="afterEffect">
                                  <p:stCondLst>
                                    <p:cond delay="0"/>
                                  </p:stCondLst>
                                  <p:childTnLst>
                                    <p:set>
                                      <p:cBhvr>
                                        <p:cTn id="9" dur="1" fill="hold">
                                          <p:stCondLst>
                                            <p:cond delay="499"/>
                                          </p:stCondLst>
                                        </p:cTn>
                                        <p:tgtEl>
                                          <p:spTgt spid="6"/>
                                        </p:tgtEl>
                                        <p:attrNameLst>
                                          <p:attrName>style.visibility</p:attrName>
                                        </p:attrNameLst>
                                      </p:cBhvr>
                                      <p:to>
                                        <p:strVal val="visible"/>
                                      </p:to>
                                    </p:set>
                                  </p:childTnLst>
                                </p:cTn>
                              </p:par>
                            </p:childTnLst>
                          </p:cTn>
                        </p:par>
                        <p:par>
                          <p:cTn id="10" fill="hold">
                            <p:stCondLst>
                              <p:cond delay="1000"/>
                            </p:stCondLst>
                            <p:childTnLst>
                              <p:par>
                                <p:cTn id="11" presetID="1" presetClass="entr" presetSubtype="0" fill="hold" grpId="0" nodeType="afterEffect">
                                  <p:stCondLst>
                                    <p:cond delay="0"/>
                                  </p:stCondLst>
                                  <p:childTnLst>
                                    <p:set>
                                      <p:cBhvr>
                                        <p:cTn id="12" dur="1" fill="hold">
                                          <p:stCondLst>
                                            <p:cond delay="499"/>
                                          </p:stCondLst>
                                        </p:cTn>
                                        <p:tgtEl>
                                          <p:spTgt spid="7"/>
                                        </p:tgtEl>
                                        <p:attrNameLst>
                                          <p:attrName>style.visibility</p:attrName>
                                        </p:attrNameLst>
                                      </p:cBhvr>
                                      <p:to>
                                        <p:strVal val="visible"/>
                                      </p:to>
                                    </p:set>
                                  </p:childTnLst>
                                </p:cTn>
                              </p:par>
                            </p:childTnLst>
                          </p:cTn>
                        </p:par>
                        <p:par>
                          <p:cTn id="13" fill="hold">
                            <p:stCondLst>
                              <p:cond delay="1500"/>
                            </p:stCondLst>
                            <p:childTnLst>
                              <p:par>
                                <p:cTn id="14" presetID="1" presetClass="entr" presetSubtype="0" fill="hold" grpId="0" nodeType="afterEffect">
                                  <p:stCondLst>
                                    <p:cond delay="0"/>
                                  </p:stCondLst>
                                  <p:childTnLst>
                                    <p:set>
                                      <p:cBhvr>
                                        <p:cTn id="15" dur="1" fill="hold">
                                          <p:stCondLst>
                                            <p:cond delay="499"/>
                                          </p:stCondLst>
                                        </p:cTn>
                                        <p:tgtEl>
                                          <p:spTgt spid="8"/>
                                        </p:tgtEl>
                                        <p:attrNameLst>
                                          <p:attrName>style.visibility</p:attrName>
                                        </p:attrNameLst>
                                      </p:cBhvr>
                                      <p:to>
                                        <p:strVal val="visible"/>
                                      </p:to>
                                    </p:set>
                                  </p:childTnLst>
                                </p:cTn>
                              </p:par>
                            </p:childTnLst>
                          </p:cTn>
                        </p:par>
                        <p:par>
                          <p:cTn id="16" fill="hold">
                            <p:stCondLst>
                              <p:cond delay="2000"/>
                            </p:stCondLst>
                            <p:childTnLst>
                              <p:par>
                                <p:cTn id="17" presetID="1" presetClass="entr" presetSubtype="0" fill="hold" grpId="0" nodeType="afterEffect">
                                  <p:stCondLst>
                                    <p:cond delay="0"/>
                                  </p:stCondLst>
                                  <p:childTnLst>
                                    <p:set>
                                      <p:cBhvr>
                                        <p:cTn id="18" dur="1" fill="hold">
                                          <p:stCondLst>
                                            <p:cond delay="499"/>
                                          </p:stCondLst>
                                        </p:cTn>
                                        <p:tgtEl>
                                          <p:spTgt spid="10"/>
                                        </p:tgtEl>
                                        <p:attrNameLst>
                                          <p:attrName>style.visibility</p:attrName>
                                        </p:attrNameLst>
                                      </p:cBhvr>
                                      <p:to>
                                        <p:strVal val="visible"/>
                                      </p:to>
                                    </p:set>
                                  </p:childTnLst>
                                </p:cTn>
                              </p:par>
                            </p:childTnLst>
                          </p:cTn>
                        </p:par>
                        <p:par>
                          <p:cTn id="19" fill="hold">
                            <p:stCondLst>
                              <p:cond delay="2500"/>
                            </p:stCondLst>
                            <p:childTnLst>
                              <p:par>
                                <p:cTn id="20" presetID="1" presetClass="entr" presetSubtype="0" fill="hold" grpId="0" nodeType="afterEffect">
                                  <p:stCondLst>
                                    <p:cond delay="0"/>
                                  </p:stCondLst>
                                  <p:childTnLst>
                                    <p:set>
                                      <p:cBhvr>
                                        <p:cTn id="21" dur="1" fill="hold">
                                          <p:stCondLst>
                                            <p:cond delay="499"/>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utoUpdateAnimBg="0"/>
      <p:bldP spid="6" grpId="0" animBg="1" autoUpdateAnimBg="0"/>
      <p:bldP spid="7" grpId="0" animBg="1" autoUpdateAnimBg="0"/>
      <p:bldP spid="8" grpId="0" animBg="1" autoUpdateAnimBg="0"/>
      <p:bldP spid="10" grpId="0" animBg="1" autoUpdateAnimBg="0"/>
      <p:bldP spid="14" grpId="0" animBg="1" autoUpdateAnimBg="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appy Teacher Appreciation Week">
            <a:extLst>
              <a:ext uri="{FF2B5EF4-FFF2-40B4-BE49-F238E27FC236}">
                <a16:creationId xmlns:a16="http://schemas.microsoft.com/office/drawing/2014/main" id="{E16D60C3-FD31-46C7-B9B9-5F10D8CA463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23728" y="1628800"/>
            <a:ext cx="4514850" cy="30099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2738860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C9EC055E2BBFBD4880F770D43071D73D" ma:contentTypeVersion="16" ma:contentTypeDescription="Create a new document." ma:contentTypeScope="" ma:versionID="9feeefc7b504f2bb1674f055e87a4061">
  <xsd:schema xmlns:xsd="http://www.w3.org/2001/XMLSchema" xmlns:xs="http://www.w3.org/2001/XMLSchema" xmlns:p="http://schemas.microsoft.com/office/2006/metadata/properties" xmlns:ns2="aa5adec1-2310-4cd8-871b-e051d2dba17c" xmlns:ns3="4700a94c-e2d5-4e62-8a3b-b235c350b210" xmlns:ns4="8894e085-ca10-42ec-aadf-154ab0169348" targetNamespace="http://schemas.microsoft.com/office/2006/metadata/properties" ma:root="true" ma:fieldsID="f0c2c41a789fb78b6bfda9949e66a1f1" ns2:_="" ns3:_="" ns4:_="">
    <xsd:import namespace="aa5adec1-2310-4cd8-871b-e051d2dba17c"/>
    <xsd:import namespace="4700a94c-e2d5-4e62-8a3b-b235c350b210"/>
    <xsd:import namespace="8894e085-ca10-42ec-aadf-154ab0169348"/>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MediaServiceDateTaken" minOccurs="0"/>
                <xsd:element ref="ns2:MediaServiceAutoTags" minOccurs="0"/>
                <xsd:element ref="ns2:MediaServiceOCR" minOccurs="0"/>
                <xsd:element ref="ns2:MediaServiceGenerationTime" minOccurs="0"/>
                <xsd:element ref="ns2:MediaServiceEventHashCode" minOccurs="0"/>
                <xsd:element ref="ns2:MediaServiceLocation" minOccurs="0"/>
                <xsd:element ref="ns2:MediaLengthInSeconds" minOccurs="0"/>
                <xsd:element ref="ns2:lcf76f155ced4ddcb4097134ff3c332f" minOccurs="0"/>
                <xsd:element ref="ns4: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a5adec1-2310-4cd8-871b-e051d2dba17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Tags" ma:index="15" nillable="true" ma:displayName="Tags" ma:internalName="MediaServiceAutoTags"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993b9751-b37e-4e53-93c3-c4d911111070"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4700a94c-e2d5-4e62-8a3b-b235c350b210"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8894e085-ca10-42ec-aadf-154ab0169348"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a9b77a8c-634d-4ebc-a9bd-0923cb288a7a}" ma:internalName="TaxCatchAll" ma:showField="CatchAllData" ma:web="8894e085-ca10-42ec-aadf-154ab016934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SharedWithUsers xmlns="4700a94c-e2d5-4e62-8a3b-b235c350b210">
      <UserInfo>
        <DisplayName/>
        <AccountId xsi:nil="true"/>
        <AccountType/>
      </UserInfo>
    </SharedWithUsers>
    <MediaLengthInSeconds xmlns="aa5adec1-2310-4cd8-871b-e051d2dba17c" xsi:nil="true"/>
    <TaxCatchAll xmlns="8894e085-ca10-42ec-aadf-154ab0169348" xsi:nil="true"/>
    <lcf76f155ced4ddcb4097134ff3c332f xmlns="aa5adec1-2310-4cd8-871b-e051d2dba17c">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C7B837CE-3195-4C43-974E-E806EF3E903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a5adec1-2310-4cd8-871b-e051d2dba17c"/>
    <ds:schemaRef ds:uri="4700a94c-e2d5-4e62-8a3b-b235c350b210"/>
    <ds:schemaRef ds:uri="8894e085-ca10-42ec-aadf-154ab016934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531C47F-31A2-437A-8102-EA1BCFBAB75C}">
  <ds:schemaRefs>
    <ds:schemaRef ds:uri="http://schemas.microsoft.com/sharepoint/v3/contenttype/forms"/>
  </ds:schemaRefs>
</ds:datastoreItem>
</file>

<file path=customXml/itemProps3.xml><?xml version="1.0" encoding="utf-8"?>
<ds:datastoreItem xmlns:ds="http://schemas.openxmlformats.org/officeDocument/2006/customXml" ds:itemID="{EC2AD8AC-BB95-4999-8CC1-95DE38016F70}">
  <ds:schemaRefs>
    <ds:schemaRef ds:uri="http://purl.org/dc/dcmitype/"/>
    <ds:schemaRef ds:uri="http://purl.org/dc/elements/1.1/"/>
    <ds:schemaRef ds:uri="http://purl.org/dc/terms/"/>
    <ds:schemaRef ds:uri="4700a94c-e2d5-4e62-8a3b-b235c350b210"/>
    <ds:schemaRef ds:uri="http://schemas.microsoft.com/office/2006/metadata/properties"/>
    <ds:schemaRef ds:uri="http://schemas.microsoft.com/office/2006/documentManagement/types"/>
    <ds:schemaRef ds:uri="http://schemas.microsoft.com/office/infopath/2007/PartnerControls"/>
    <ds:schemaRef ds:uri="http://schemas.openxmlformats.org/package/2006/metadata/core-properties"/>
    <ds:schemaRef ds:uri="8894e085-ca10-42ec-aadf-154ab0169348"/>
    <ds:schemaRef ds:uri="aa5adec1-2310-4cd8-871b-e051d2dba17c"/>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14055</TotalTime>
  <Words>5493</Words>
  <Application>Microsoft Office PowerPoint</Application>
  <PresentationFormat>On-screen Show (4:3)</PresentationFormat>
  <Paragraphs>657</Paragraphs>
  <Slides>38</Slides>
  <Notes>36</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38</vt:i4>
      </vt:variant>
    </vt:vector>
  </HeadingPairs>
  <TitlesOfParts>
    <vt:vector size="47" baseType="lpstr">
      <vt:lpstr>Arial</vt:lpstr>
      <vt:lpstr>Calibri</vt:lpstr>
      <vt:lpstr>Linkpen 1a Print</vt:lpstr>
      <vt:lpstr>Segoe UI</vt:lpstr>
      <vt:lpstr>Segoe UI Emoji</vt:lpstr>
      <vt:lpstr>Segoe UI Semilight</vt:lpstr>
      <vt:lpstr>Trebuchet MS</vt:lpstr>
      <vt:lpstr>Tuffy-TTF</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Oxford University Press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GODBOLT, Claire</dc:creator>
  <cp:lastModifiedBy>Gail Heald</cp:lastModifiedBy>
  <cp:revision>400</cp:revision>
  <dcterms:created xsi:type="dcterms:W3CDTF">2017-12-08T10:29:15Z</dcterms:created>
  <dcterms:modified xsi:type="dcterms:W3CDTF">2025-09-28T21:58:36Z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NewReviewCycle">
    <vt:lpwstr/>
  </property>
  <property fmtid="{D5CDD505-2E9C-101B-9397-08002B2CF9AE}" pid="3" name="MSIP_Label_be5cb09a-2992-49d6-8ac9-5f63e7b1ad2f_Enabled">
    <vt:lpwstr>true</vt:lpwstr>
  </property>
  <property fmtid="{D5CDD505-2E9C-101B-9397-08002B2CF9AE}" pid="4" name="MSIP_Label_be5cb09a-2992-49d6-8ac9-5f63e7b1ad2f_SetDate">
    <vt:lpwstr>2021-07-07T14:53:21Z</vt:lpwstr>
  </property>
  <property fmtid="{D5CDD505-2E9C-101B-9397-08002B2CF9AE}" pid="5" name="MSIP_Label_be5cb09a-2992-49d6-8ac9-5f63e7b1ad2f_Method">
    <vt:lpwstr>Standard</vt:lpwstr>
  </property>
  <property fmtid="{D5CDD505-2E9C-101B-9397-08002B2CF9AE}" pid="6" name="MSIP_Label_be5cb09a-2992-49d6-8ac9-5f63e7b1ad2f_Name">
    <vt:lpwstr>Controlled</vt:lpwstr>
  </property>
  <property fmtid="{D5CDD505-2E9C-101B-9397-08002B2CF9AE}" pid="7" name="MSIP_Label_be5cb09a-2992-49d6-8ac9-5f63e7b1ad2f_SiteId">
    <vt:lpwstr>91761b62-4c45-43f5-9f0e-be8ad9b551ff</vt:lpwstr>
  </property>
  <property fmtid="{D5CDD505-2E9C-101B-9397-08002B2CF9AE}" pid="8" name="MSIP_Label_be5cb09a-2992-49d6-8ac9-5f63e7b1ad2f_ActionId">
    <vt:lpwstr>767e4c4c-b818-4745-bf83-0000e2b5233b</vt:lpwstr>
  </property>
  <property fmtid="{D5CDD505-2E9C-101B-9397-08002B2CF9AE}" pid="9" name="MSIP_Label_be5cb09a-2992-49d6-8ac9-5f63e7b1ad2f_ContentBits">
    <vt:lpwstr>0</vt:lpwstr>
  </property>
  <property fmtid="{D5CDD505-2E9C-101B-9397-08002B2CF9AE}" pid="10" name="ContentTypeId">
    <vt:lpwstr>0x010100C9EC055E2BBFBD4880F770D43071D73D</vt:lpwstr>
  </property>
  <property fmtid="{D5CDD505-2E9C-101B-9397-08002B2CF9AE}" pid="11" name="Order">
    <vt:r8>1888400</vt:r8>
  </property>
  <property fmtid="{D5CDD505-2E9C-101B-9397-08002B2CF9AE}" pid="12" name="ComplianceAssetId">
    <vt:lpwstr/>
  </property>
  <property fmtid="{D5CDD505-2E9C-101B-9397-08002B2CF9AE}" pid="13" name="_ExtendedDescription">
    <vt:lpwstr/>
  </property>
  <property fmtid="{D5CDD505-2E9C-101B-9397-08002B2CF9AE}" pid="14" name="TriggerFlowInfo">
    <vt:lpwstr/>
  </property>
  <property fmtid="{D5CDD505-2E9C-101B-9397-08002B2CF9AE}" pid="15" name="MediaServiceImageTags">
    <vt:lpwstr/>
  </property>
</Properties>
</file>