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256" r:id="rId5"/>
    <p:sldId id="273" r:id="rId6"/>
    <p:sldId id="278" r:id="rId7"/>
    <p:sldId id="276" r:id="rId8"/>
    <p:sldId id="257" r:id="rId9"/>
    <p:sldId id="258" r:id="rId10"/>
    <p:sldId id="281" r:id="rId11"/>
    <p:sldId id="279" r:id="rId12"/>
    <p:sldId id="274" r:id="rId13"/>
    <p:sldId id="275" r:id="rId14"/>
    <p:sldId id="260" r:id="rId15"/>
    <p:sldId id="282" r:id="rId16"/>
    <p:sldId id="261" r:id="rId17"/>
    <p:sldId id="268" r:id="rId18"/>
    <p:sldId id="263" r:id="rId19"/>
    <p:sldId id="283" r:id="rId20"/>
    <p:sldId id="285" r:id="rId21"/>
    <p:sldId id="269" r:id="rId22"/>
    <p:sldId id="264" r:id="rId23"/>
  </p:sldIdLst>
  <p:sldSz cx="9144000" cy="6858000" type="screen4x3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676"/>
          </a:xfrm>
          <a:prstGeom prst="rect">
            <a:avLst/>
          </a:prstGeom>
        </p:spPr>
        <p:txBody>
          <a:bodyPr vert="horz" lIns="96602" tIns="48301" rIns="96602" bIns="4830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0" cy="502676"/>
          </a:xfrm>
          <a:prstGeom prst="rect">
            <a:avLst/>
          </a:prstGeom>
        </p:spPr>
        <p:txBody>
          <a:bodyPr vert="horz" lIns="96602" tIns="48301" rIns="96602" bIns="48301" rtlCol="0"/>
          <a:lstStyle>
            <a:lvl1pPr algn="r">
              <a:defRPr sz="1300"/>
            </a:lvl1pPr>
          </a:lstStyle>
          <a:p>
            <a:fld id="{9BE494B3-9CC9-4FBF-88E4-942B958CE264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16039"/>
            <a:ext cx="2984870" cy="502675"/>
          </a:xfrm>
          <a:prstGeom prst="rect">
            <a:avLst/>
          </a:prstGeom>
        </p:spPr>
        <p:txBody>
          <a:bodyPr vert="horz" lIns="96602" tIns="48301" rIns="96602" bIns="4830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9" y="9516039"/>
            <a:ext cx="2984870" cy="502675"/>
          </a:xfrm>
          <a:prstGeom prst="rect">
            <a:avLst/>
          </a:prstGeom>
        </p:spPr>
        <p:txBody>
          <a:bodyPr vert="horz" lIns="96602" tIns="48301" rIns="96602" bIns="48301" rtlCol="0" anchor="b"/>
          <a:lstStyle>
            <a:lvl1pPr algn="r">
              <a:defRPr sz="1300"/>
            </a:lvl1pPr>
          </a:lstStyle>
          <a:p>
            <a:fld id="{DC41ED85-A5AB-43B7-A829-F86E49547C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224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676"/>
          </a:xfrm>
          <a:prstGeom prst="rect">
            <a:avLst/>
          </a:prstGeom>
        </p:spPr>
        <p:txBody>
          <a:bodyPr vert="horz" lIns="96602" tIns="48301" rIns="96602" bIns="4830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676"/>
          </a:xfrm>
          <a:prstGeom prst="rect">
            <a:avLst/>
          </a:prstGeom>
        </p:spPr>
        <p:txBody>
          <a:bodyPr vert="horz" lIns="96602" tIns="48301" rIns="96602" bIns="48301" rtlCol="0"/>
          <a:lstStyle>
            <a:lvl1pPr algn="r">
              <a:defRPr sz="1300"/>
            </a:lvl1pPr>
          </a:lstStyle>
          <a:p>
            <a:fld id="{91203188-C4CC-415B-BC67-0695F3579DAE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2" tIns="48301" rIns="96602" bIns="4830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5"/>
            <a:ext cx="5510530" cy="3944869"/>
          </a:xfrm>
          <a:prstGeom prst="rect">
            <a:avLst/>
          </a:prstGeom>
        </p:spPr>
        <p:txBody>
          <a:bodyPr vert="horz" lIns="96602" tIns="48301" rIns="96602" bIns="4830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6039"/>
            <a:ext cx="2984870" cy="502675"/>
          </a:xfrm>
          <a:prstGeom prst="rect">
            <a:avLst/>
          </a:prstGeom>
        </p:spPr>
        <p:txBody>
          <a:bodyPr vert="horz" lIns="96602" tIns="48301" rIns="96602" bIns="4830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6039"/>
            <a:ext cx="2984870" cy="502675"/>
          </a:xfrm>
          <a:prstGeom prst="rect">
            <a:avLst/>
          </a:prstGeom>
        </p:spPr>
        <p:txBody>
          <a:bodyPr vert="horz" lIns="96602" tIns="48301" rIns="96602" bIns="48301" rtlCol="0" anchor="b"/>
          <a:lstStyle>
            <a:lvl1pPr algn="r">
              <a:defRPr sz="1300"/>
            </a:lvl1pPr>
          </a:lstStyle>
          <a:p>
            <a:fld id="{5CE52FDA-081F-46C7-8CE5-A77467BD8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239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3C69-C82A-4F26-B68B-3A2CC7AC768F}" type="datetimeFigureOut">
              <a:rPr lang="en-US" smtClean="0"/>
              <a:pPr/>
              <a:t>10/9/2023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39FC-539F-47B1-B869-AA89EE4AE5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3C69-C82A-4F26-B68B-3A2CC7AC768F}" type="datetimeFigureOut">
              <a:rPr lang="en-US" smtClean="0"/>
              <a:pPr/>
              <a:t>10/9/2023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39FC-539F-47B1-B869-AA89EE4AE5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3C69-C82A-4F26-B68B-3A2CC7AC768F}" type="datetimeFigureOut">
              <a:rPr lang="en-US" smtClean="0"/>
              <a:pPr/>
              <a:t>10/9/2023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39FC-539F-47B1-B869-AA89EE4AE5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3C69-C82A-4F26-B68B-3A2CC7AC768F}" type="datetimeFigureOut">
              <a:rPr lang="en-US" smtClean="0"/>
              <a:pPr/>
              <a:t>10/9/2023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39FC-539F-47B1-B869-AA89EE4AE5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3C69-C82A-4F26-B68B-3A2CC7AC768F}" type="datetimeFigureOut">
              <a:rPr lang="en-US" smtClean="0"/>
              <a:pPr/>
              <a:t>10/9/2023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39FC-539F-47B1-B869-AA89EE4AE5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3C69-C82A-4F26-B68B-3A2CC7AC768F}" type="datetimeFigureOut">
              <a:rPr lang="en-US" smtClean="0"/>
              <a:pPr/>
              <a:t>10/9/2023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39FC-539F-47B1-B869-AA89EE4AE5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3C69-C82A-4F26-B68B-3A2CC7AC768F}" type="datetimeFigureOut">
              <a:rPr lang="en-US" smtClean="0"/>
              <a:pPr/>
              <a:t>10/9/2023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39FC-539F-47B1-B869-AA89EE4AE5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3C69-C82A-4F26-B68B-3A2CC7AC768F}" type="datetimeFigureOut">
              <a:rPr lang="en-US" smtClean="0"/>
              <a:pPr/>
              <a:t>10/9/2023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39FC-539F-47B1-B869-AA89EE4AE5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3C69-C82A-4F26-B68B-3A2CC7AC768F}" type="datetimeFigureOut">
              <a:rPr lang="en-US" smtClean="0"/>
              <a:pPr/>
              <a:t>10/9/2023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39FC-539F-47B1-B869-AA89EE4AE5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3C69-C82A-4F26-B68B-3A2CC7AC768F}" type="datetimeFigureOut">
              <a:rPr lang="en-US" smtClean="0"/>
              <a:pPr/>
              <a:t>10/9/2023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39FC-539F-47B1-B869-AA89EE4AE5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3C69-C82A-4F26-B68B-3A2CC7AC768F}" type="datetimeFigureOut">
              <a:rPr lang="en-US" smtClean="0"/>
              <a:pPr/>
              <a:t>10/9/2023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DEF39FC-539F-47B1-B869-AA89EE4AE50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B93C69-C82A-4F26-B68B-3A2CC7AC768F}" type="datetimeFigureOut">
              <a:rPr lang="en-US" smtClean="0"/>
              <a:pPr/>
              <a:t>10/9/2023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EF39FC-539F-47B1-B869-AA89EE4AE503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/>
              <a:t>Foundation Stage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dirty="0"/>
              <a:t>Information meeting for children starting in</a:t>
            </a:r>
          </a:p>
          <a:p>
            <a:pPr algn="ctr"/>
            <a:r>
              <a:rPr lang="en-GB" dirty="0"/>
              <a:t>September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Snack time</a:t>
            </a:r>
          </a:p>
        </p:txBody>
      </p:sp>
      <p:pic>
        <p:nvPicPr>
          <p:cNvPr id="2050" name="Picture 2" descr="Image result for fruit and v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81128"/>
            <a:ext cx="3645951" cy="213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933680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The children will have snack time every day, once in the morning session and once in the afternoon session.</a:t>
            </a:r>
          </a:p>
          <a:p>
            <a:r>
              <a:rPr lang="en-GB" dirty="0"/>
              <a:t>Milk or water is provided by the school. No need to bring a water bottle for snack)</a:t>
            </a:r>
          </a:p>
          <a:p>
            <a:r>
              <a:rPr lang="en-GB" dirty="0"/>
              <a:t>Fresh fruit or vegetables are provided by the school. </a:t>
            </a:r>
          </a:p>
          <a:p>
            <a:r>
              <a:rPr lang="en-GB" dirty="0"/>
              <a:t>Occasional Treats may be provided by the school for special occasions. </a:t>
            </a:r>
          </a:p>
          <a:p>
            <a:r>
              <a:rPr lang="en-GB" dirty="0"/>
              <a:t>Staff must be informed of any food or drink that must be avoided due to allergies or religious beliefs.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9968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704088"/>
            <a:ext cx="4608512" cy="1143000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Clothing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653136"/>
          </a:xfrm>
        </p:spPr>
        <p:txBody>
          <a:bodyPr/>
          <a:lstStyle/>
          <a:p>
            <a:r>
              <a:rPr lang="en-GB" dirty="0"/>
              <a:t>Name all items! It is very easy for items to get lost in nursery if not named. </a:t>
            </a:r>
          </a:p>
          <a:p>
            <a:r>
              <a:rPr lang="en-GB" dirty="0"/>
              <a:t>Clothes that can get wet or mucky during play. Please do not send your child in clothes that they cannot get dirty. </a:t>
            </a:r>
          </a:p>
          <a:p>
            <a:r>
              <a:rPr lang="en-GB" dirty="0"/>
              <a:t>Children must wear clothes that they can move about comfortably in.</a:t>
            </a:r>
          </a:p>
          <a:p>
            <a:r>
              <a:rPr lang="en-GB" dirty="0"/>
              <a:t>Footwear that is safe for your child to run, climb and jump in. </a:t>
            </a:r>
          </a:p>
          <a:p>
            <a:r>
              <a:rPr lang="en-GB" dirty="0"/>
              <a:t>Weather appropriate clothes, coats and shoes.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6" name="Picture 4" descr="Image result for asian child in sun hat and sunglass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583" y="5356652"/>
            <a:ext cx="1014434" cy="146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children dressed in rain cloth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6"/>
          <a:stretch/>
        </p:blipFill>
        <p:spPr bwMode="auto">
          <a:xfrm>
            <a:off x="7073802" y="332656"/>
            <a:ext cx="1782165" cy="170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children playing in mu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212576"/>
            <a:ext cx="2656384" cy="19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704088"/>
            <a:ext cx="4824536" cy="1143000"/>
          </a:xfrm>
        </p:spPr>
        <p:txBody>
          <a:bodyPr/>
          <a:lstStyle/>
          <a:p>
            <a:pPr algn="ctr"/>
            <a:r>
              <a:rPr lang="en-GB" dirty="0"/>
              <a:t>Contents of bag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Your child must bring a bag every day with them to nursery.  Inside this bag must be :</a:t>
            </a:r>
          </a:p>
          <a:p>
            <a:r>
              <a:rPr lang="en-GB" dirty="0"/>
              <a:t>Spare set(s) of clothes – trousers/skirts, tops, jumper.</a:t>
            </a:r>
          </a:p>
          <a:p>
            <a:r>
              <a:rPr lang="en-GB" dirty="0"/>
              <a:t>Socks, vests and pants</a:t>
            </a:r>
          </a:p>
          <a:p>
            <a:r>
              <a:rPr lang="en-GB" dirty="0"/>
              <a:t>Wipes</a:t>
            </a:r>
          </a:p>
          <a:p>
            <a:r>
              <a:rPr lang="en-GB" dirty="0"/>
              <a:t>Carrier bag (tied in a knot)</a:t>
            </a:r>
          </a:p>
          <a:p>
            <a:r>
              <a:rPr lang="en-GB" dirty="0"/>
              <a:t>Hat, scarf, mittens/ sun hats.</a:t>
            </a:r>
          </a:p>
          <a:p>
            <a:r>
              <a:rPr lang="en-GB" dirty="0"/>
              <a:t>Please </a:t>
            </a:r>
            <a:r>
              <a:rPr lang="en-GB" u="sng" dirty="0"/>
              <a:t>Do NOT </a:t>
            </a:r>
            <a:r>
              <a:rPr lang="en-GB" dirty="0"/>
              <a:t>send in dummies,</a:t>
            </a:r>
          </a:p>
          <a:p>
            <a:pPr marL="0" indent="0">
              <a:buNone/>
            </a:pPr>
            <a:r>
              <a:rPr lang="en-GB" dirty="0"/>
              <a:t>   toys, food or drink. </a:t>
            </a:r>
            <a:endParaRPr lang="en-GB" u="sng" dirty="0"/>
          </a:p>
          <a:p>
            <a:endParaRPr lang="en-GB" dirty="0"/>
          </a:p>
        </p:txBody>
      </p:sp>
      <p:pic>
        <p:nvPicPr>
          <p:cNvPr id="2052" name="Picture 4" descr="Image result for child's rucks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12976"/>
            <a:ext cx="2736304" cy="288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805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704088"/>
            <a:ext cx="5040560" cy="1143000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Toileting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Most children at 3 will be toilet trained. </a:t>
            </a:r>
          </a:p>
          <a:p>
            <a:r>
              <a:rPr lang="en-GB" dirty="0"/>
              <a:t>Health Visitor can help if you are struggling.</a:t>
            </a:r>
          </a:p>
          <a:p>
            <a:r>
              <a:rPr lang="en-GB" dirty="0"/>
              <a:t>Encourage your child to be independent with self-care, practise during the summer months.</a:t>
            </a:r>
          </a:p>
          <a:p>
            <a:r>
              <a:rPr lang="en-GB" dirty="0"/>
              <a:t>Send your child in clothes that are easy to take off/ pull down. (not skinny jeans, dungarees, belts etc)</a:t>
            </a:r>
          </a:p>
          <a:p>
            <a:r>
              <a:rPr lang="en-GB" dirty="0"/>
              <a:t>Lots of spare clothes in bag. </a:t>
            </a:r>
          </a:p>
          <a:p>
            <a:r>
              <a:rPr lang="en-GB" dirty="0"/>
              <a:t>If your child has a toileting accident – a member of staff will help child to change and a note will be sent home to you along with the wet clothes. 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074" name="Picture 2" descr="Image result for child's toi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903709" cy="187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836712"/>
            <a:ext cx="4906888" cy="1143000"/>
          </a:xfrm>
        </p:spPr>
        <p:txBody>
          <a:bodyPr/>
          <a:lstStyle/>
          <a:p>
            <a:pPr algn="ctr"/>
            <a:r>
              <a:rPr lang="en-GB" dirty="0"/>
              <a:t>Illness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9712"/>
            <a:ext cx="8229600" cy="4344888"/>
          </a:xfrm>
        </p:spPr>
        <p:txBody>
          <a:bodyPr/>
          <a:lstStyle/>
          <a:p>
            <a:r>
              <a:rPr lang="en-GB" dirty="0"/>
              <a:t>If your child is poorly….it is best to keep them at home. </a:t>
            </a:r>
          </a:p>
          <a:p>
            <a:r>
              <a:rPr lang="en-GB" dirty="0"/>
              <a:t>Staff will contact parents/carers if child becomes unwell. </a:t>
            </a:r>
          </a:p>
          <a:p>
            <a:r>
              <a:rPr lang="en-GB" dirty="0"/>
              <a:t>Emergency contact details must be kept updated.</a:t>
            </a:r>
          </a:p>
          <a:p>
            <a:r>
              <a:rPr lang="en-GB" dirty="0"/>
              <a:t>Staff must be made aware of any medical needs or allergies that your child has. </a:t>
            </a:r>
          </a:p>
        </p:txBody>
      </p:sp>
      <p:pic>
        <p:nvPicPr>
          <p:cNvPr id="4100" name="Picture 4" descr="Image result for poorly ch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508" y="57676"/>
            <a:ext cx="2925043" cy="194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704088"/>
            <a:ext cx="511256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Sharing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363272" cy="4824536"/>
          </a:xfrm>
        </p:spPr>
        <p:txBody>
          <a:bodyPr>
            <a:normAutofit/>
          </a:bodyPr>
          <a:lstStyle/>
          <a:p>
            <a:r>
              <a:rPr lang="en-GB" dirty="0"/>
              <a:t>Termly newsletter – emailed to you and on school website.</a:t>
            </a:r>
          </a:p>
          <a:p>
            <a:r>
              <a:rPr lang="en-GB" dirty="0"/>
              <a:t>School bulletin – emailed to you.</a:t>
            </a:r>
          </a:p>
          <a:p>
            <a:r>
              <a:rPr lang="en-GB" dirty="0"/>
              <a:t>Dojo – used to share information and to give examples of what we have been doing in nursery </a:t>
            </a:r>
            <a:r>
              <a:rPr lang="en-GB" dirty="0" err="1"/>
              <a:t>eg</a:t>
            </a:r>
            <a:r>
              <a:rPr lang="en-GB" dirty="0"/>
              <a:t> photo of a display </a:t>
            </a:r>
          </a:p>
          <a:p>
            <a:r>
              <a:rPr lang="en-GB" dirty="0"/>
              <a:t>Parents meetings – October and February.</a:t>
            </a:r>
          </a:p>
          <a:p>
            <a:r>
              <a:rPr lang="en-GB" dirty="0"/>
              <a:t>Reports – July. </a:t>
            </a:r>
          </a:p>
        </p:txBody>
      </p:sp>
      <p:pic>
        <p:nvPicPr>
          <p:cNvPr id="1028" name="Picture 4" descr="Image result for st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6672"/>
            <a:ext cx="1064265" cy="106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newslet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13" y="822657"/>
            <a:ext cx="1259359" cy="90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ompu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584" y="5445224"/>
            <a:ext cx="1398389" cy="95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Other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Trips – permission will be sought, risk assessments will be carried out. </a:t>
            </a:r>
          </a:p>
          <a:p>
            <a:r>
              <a:rPr lang="en-GB" dirty="0"/>
              <a:t>Special events – we try to make sure that these take place on different days of week to ensure part time children can access at least some of them.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4019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Makaton</a:t>
            </a:r>
          </a:p>
        </p:txBody>
      </p:sp>
      <p:pic>
        <p:nvPicPr>
          <p:cNvPr id="1026" name="Picture 2" descr="Image result for makaton sign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380" y="1935163"/>
            <a:ext cx="3379240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968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Purpose of visit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To meet the Foundation Stage 1 team. </a:t>
            </a:r>
          </a:p>
          <a:p>
            <a:r>
              <a:rPr lang="en-GB" dirty="0"/>
              <a:t>To see the nursery environment where your child will be. </a:t>
            </a:r>
          </a:p>
          <a:p>
            <a:r>
              <a:rPr lang="en-GB" dirty="0"/>
              <a:t>To familiarise your child with the nursery environment. </a:t>
            </a:r>
            <a:r>
              <a:rPr lang="en-GB" dirty="0" err="1"/>
              <a:t>Eg</a:t>
            </a:r>
            <a:r>
              <a:rPr lang="en-GB" dirty="0"/>
              <a:t> – helping them to find and use the toilet. </a:t>
            </a:r>
          </a:p>
          <a:p>
            <a:r>
              <a:rPr lang="en-GB" dirty="0"/>
              <a:t>To help your child meet and play alongside their new classmates. Learning a name or two can really help the transition in September. </a:t>
            </a:r>
          </a:p>
          <a:p>
            <a:r>
              <a:rPr lang="en-GB" dirty="0"/>
              <a:t>To allow staff to check through admission form information with parents.</a:t>
            </a:r>
          </a:p>
          <a:p>
            <a:r>
              <a:rPr lang="en-GB" dirty="0"/>
              <a:t>To allow staff to take your child’s photo so labels can be made ready for your child’s first day. </a:t>
            </a:r>
          </a:p>
          <a:p>
            <a:r>
              <a:rPr lang="en-GB" dirty="0"/>
              <a:t>To allow parents to ask any questions they my have.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School Admissions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Parents will be given a form when it is time to apply for a school place.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Just because a child attends </a:t>
            </a:r>
            <a:r>
              <a:rPr lang="en-GB" dirty="0" err="1"/>
              <a:t>Homefields</a:t>
            </a:r>
            <a:r>
              <a:rPr lang="en-GB" dirty="0"/>
              <a:t> Nursery it </a:t>
            </a:r>
          </a:p>
          <a:p>
            <a:pPr marL="0" indent="0" algn="ctr">
              <a:buNone/>
            </a:pPr>
            <a:r>
              <a:rPr lang="en-GB" b="1" u="sng" dirty="0"/>
              <a:t>does not </a:t>
            </a:r>
            <a:r>
              <a:rPr lang="en-GB" dirty="0"/>
              <a:t>mean that they will automatically be given a place at </a:t>
            </a:r>
            <a:r>
              <a:rPr lang="en-GB" dirty="0" err="1"/>
              <a:t>Homefields</a:t>
            </a:r>
            <a:r>
              <a:rPr lang="en-GB" dirty="0"/>
              <a:t> Primary School. </a:t>
            </a:r>
            <a:endParaRPr lang="en-GB" b="1" u="sng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Aims of this power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 find out the information you need for your child starting Foundation Stage 1 in September.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9562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Foundation Stage 1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Mrs Harris – Foundation Stage 1 Teacher</a:t>
            </a:r>
          </a:p>
          <a:p>
            <a:r>
              <a:rPr lang="en-GB" dirty="0"/>
              <a:t>Mrs Lewis – Teaching Assistant</a:t>
            </a:r>
          </a:p>
          <a:p>
            <a:r>
              <a:rPr lang="en-GB" dirty="0"/>
              <a:t>Mrs Holmes – Lunch time Teaching Assistant</a:t>
            </a:r>
          </a:p>
        </p:txBody>
      </p:sp>
    </p:spTree>
    <p:extLst>
      <p:ext uri="{BB962C8B-B14F-4D97-AF65-F5344CB8AC3E}">
        <p14:creationId xmlns:p14="http://schemas.microsoft.com/office/powerpoint/2010/main" val="2266298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Early Years Foundation Stage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Play is integral to learning!</a:t>
            </a:r>
          </a:p>
          <a:p>
            <a:r>
              <a:rPr lang="en-GB" dirty="0"/>
              <a:t>Plan creative, fun and challenging experiences and activities. </a:t>
            </a:r>
          </a:p>
          <a:p>
            <a:r>
              <a:rPr lang="en-GB" dirty="0"/>
              <a:t>Plan accordingly to the needs and development of the children. </a:t>
            </a:r>
          </a:p>
          <a:p>
            <a:r>
              <a:rPr lang="en-GB" dirty="0"/>
              <a:t>7 areas of learning </a:t>
            </a:r>
          </a:p>
          <a:p>
            <a:r>
              <a:rPr lang="en-GB" dirty="0"/>
              <a:t>Learning will take place both indoors and outdoors every day.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6902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Learning to Learn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 descr="MCj03345740000[1]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571744"/>
            <a:ext cx="564274" cy="7567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85786" y="3429000"/>
            <a:ext cx="1163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Resilient</a:t>
            </a:r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357430"/>
            <a:ext cx="611571" cy="72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980490" y="3214686"/>
            <a:ext cx="1040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Respect</a:t>
            </a:r>
            <a:endParaRPr lang="en-GB" dirty="0"/>
          </a:p>
        </p:txBody>
      </p:sp>
      <p:pic>
        <p:nvPicPr>
          <p:cNvPr id="8" name="Picture 7" descr="G:\Animations\ani_thinkingcap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3857628"/>
            <a:ext cx="674633" cy="94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357422" y="5000636"/>
            <a:ext cx="1281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Reflective</a:t>
            </a:r>
            <a:endParaRPr lang="en-GB" dirty="0"/>
          </a:p>
        </p:txBody>
      </p:sp>
      <p:pic>
        <p:nvPicPr>
          <p:cNvPr id="10" name="Picture 9" descr="MCj02504690000[1]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2214554"/>
            <a:ext cx="556654" cy="80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714876" y="3214686"/>
            <a:ext cx="1344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Reciprocal</a:t>
            </a:r>
            <a:endParaRPr lang="en-GB" dirty="0"/>
          </a:p>
        </p:txBody>
      </p:sp>
      <p:pic>
        <p:nvPicPr>
          <p:cNvPr id="12" name="Picture 11" descr="C:\Users\Owner\AppData\Local\Microsoft\Windows\Temporary Internet Files\Low\Content.IE5\4XC4TL6W\j0389102[1].wm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4071942"/>
            <a:ext cx="706164" cy="709448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Rectangle 12"/>
          <p:cNvSpPr/>
          <p:nvPr/>
        </p:nvSpPr>
        <p:spPr>
          <a:xfrm>
            <a:off x="5072066" y="5000636"/>
            <a:ext cx="1522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Responsible</a:t>
            </a:r>
            <a:endParaRPr lang="en-GB" dirty="0"/>
          </a:p>
        </p:txBody>
      </p:sp>
      <p:pic>
        <p:nvPicPr>
          <p:cNvPr id="14" name="Picture 13" descr="MCj04042730000[1]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44" y="2500306"/>
            <a:ext cx="595805" cy="66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6858016" y="3357562"/>
            <a:ext cx="1485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Resourceful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/>
              <a:t>Session Times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All day 8.55am – 3.25 pm</a:t>
            </a:r>
          </a:p>
          <a:p>
            <a:r>
              <a:rPr lang="en-GB" sz="4000" dirty="0"/>
              <a:t>AM session – 8.55am – 11.55am</a:t>
            </a:r>
          </a:p>
          <a:p>
            <a:r>
              <a:rPr lang="en-GB" sz="4000" dirty="0"/>
              <a:t>PM session – 12.25pm – 3.25pm</a:t>
            </a:r>
          </a:p>
          <a:p>
            <a:endParaRPr lang="en-GB" sz="4000" dirty="0"/>
          </a:p>
          <a:p>
            <a:r>
              <a:rPr lang="en-GB" sz="4000" dirty="0"/>
              <a:t>AM – doors open at 11.50am</a:t>
            </a:r>
          </a:p>
          <a:p>
            <a:r>
              <a:rPr lang="en-GB" sz="4000" dirty="0"/>
              <a:t>PM – doors open at 3.20pm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704088"/>
            <a:ext cx="5400600" cy="1143000"/>
          </a:xfrm>
        </p:spPr>
        <p:txBody>
          <a:bodyPr/>
          <a:lstStyle/>
          <a:p>
            <a:pPr algn="ctr"/>
            <a:r>
              <a:rPr lang="en-GB" dirty="0"/>
              <a:t>Successful Transition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/>
              <a:t>Staggered Intake. </a:t>
            </a:r>
          </a:p>
          <a:p>
            <a:r>
              <a:rPr lang="en-GB" sz="3600" dirty="0"/>
              <a:t>Personal transition plan if necessary.</a:t>
            </a:r>
          </a:p>
          <a:p>
            <a:r>
              <a:rPr lang="en-GB" sz="3600" dirty="0"/>
              <a:t>Have a positive outlook about this new chapter in your child’s life. </a:t>
            </a:r>
          </a:p>
          <a:p>
            <a:r>
              <a:rPr lang="en-GB" sz="3600" dirty="0"/>
              <a:t>Talk to staff about any worries or concerns.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100" name="Picture 4" descr="Image result for child waving goodbye to paren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85184"/>
            <a:ext cx="1759706" cy="157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665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 Indoor and Outdoor area is secure. External doors are locked.</a:t>
            </a:r>
          </a:p>
          <a:p>
            <a:r>
              <a:rPr lang="en-GB" dirty="0"/>
              <a:t>DBS checks. </a:t>
            </a:r>
          </a:p>
          <a:p>
            <a:r>
              <a:rPr lang="en-GB" dirty="0"/>
              <a:t>All staff and visitors will wear identification badges. </a:t>
            </a:r>
          </a:p>
          <a:p>
            <a:r>
              <a:rPr lang="en-GB" dirty="0"/>
              <a:t>Security password. </a:t>
            </a:r>
          </a:p>
          <a:p>
            <a:r>
              <a:rPr lang="en-GB" dirty="0"/>
              <a:t>16+ to collect child from nursery. </a:t>
            </a:r>
          </a:p>
          <a:p>
            <a:r>
              <a:rPr lang="en-GB" dirty="0"/>
              <a:t>Risk assessments completed. </a:t>
            </a:r>
          </a:p>
          <a:p>
            <a:r>
              <a:rPr lang="en-GB" dirty="0"/>
              <a:t>Paediatric First aider. (accident form and book)</a:t>
            </a:r>
          </a:p>
          <a:p>
            <a:r>
              <a:rPr lang="en-GB" dirty="0"/>
              <a:t>Accidents recorded and reported.</a:t>
            </a:r>
          </a:p>
          <a:p>
            <a:r>
              <a:rPr lang="en-GB" dirty="0"/>
              <a:t>Inform staff if someone different is collecting.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6417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Lunch Times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35480"/>
            <a:ext cx="8147248" cy="4445848"/>
          </a:xfrm>
        </p:spPr>
        <p:txBody>
          <a:bodyPr>
            <a:normAutofit fontScale="40000" lnSpcReduction="20000"/>
          </a:bodyPr>
          <a:lstStyle/>
          <a:p>
            <a:r>
              <a:rPr lang="en-GB" sz="5000" dirty="0"/>
              <a:t>At least 2 trained early years Teaching Assistants will supervise the children.</a:t>
            </a:r>
          </a:p>
          <a:p>
            <a:r>
              <a:rPr lang="en-GB" sz="5000" dirty="0"/>
              <a:t>The children will eat in the nursery. </a:t>
            </a:r>
          </a:p>
          <a:p>
            <a:r>
              <a:rPr lang="en-GB" sz="5000" dirty="0"/>
              <a:t>Lunch time is 11.50-12.30. </a:t>
            </a:r>
          </a:p>
          <a:p>
            <a:r>
              <a:rPr lang="en-GB" sz="5000" dirty="0"/>
              <a:t>Children must bring a packed lunch - </a:t>
            </a:r>
            <a:r>
              <a:rPr lang="en-GB" sz="5000" dirty="0">
                <a:highlight>
                  <a:srgbClr val="FFFF00"/>
                </a:highlight>
              </a:rPr>
              <a:t>NO NUTS or NUT based products!</a:t>
            </a:r>
          </a:p>
          <a:p>
            <a:pPr marL="0" indent="0">
              <a:buNone/>
            </a:pPr>
            <a:r>
              <a:rPr lang="en-GB" sz="5000" dirty="0"/>
              <a:t>                           - No fizzy drinks.</a:t>
            </a:r>
          </a:p>
          <a:p>
            <a:pPr marL="0" indent="0">
              <a:buNone/>
            </a:pPr>
            <a:r>
              <a:rPr lang="en-GB" sz="5000" dirty="0"/>
              <a:t>                           - No hot food/drinks. </a:t>
            </a:r>
          </a:p>
          <a:p>
            <a:pPr marL="0" indent="0">
              <a:buNone/>
            </a:pPr>
            <a:r>
              <a:rPr lang="en-GB" sz="5000" dirty="0"/>
              <a:t>                           - Nutritious lunch. </a:t>
            </a:r>
          </a:p>
          <a:p>
            <a:pPr marL="0" indent="0">
              <a:buNone/>
            </a:pPr>
            <a:r>
              <a:rPr lang="en-GB" sz="5000" dirty="0"/>
              <a:t>                           - Child sized portions. </a:t>
            </a:r>
          </a:p>
          <a:p>
            <a:r>
              <a:rPr lang="en-GB" sz="5000" dirty="0"/>
              <a:t>Lunch boxes and water bottles need to be clearly labelled with a name. </a:t>
            </a:r>
          </a:p>
          <a:p>
            <a:pPr marL="0" indent="0">
              <a:buNone/>
            </a:pPr>
            <a:endParaRPr lang="en-GB" sz="4500" dirty="0"/>
          </a:p>
          <a:p>
            <a:pPr marL="0" indent="0">
              <a:buNone/>
            </a:pPr>
            <a:r>
              <a:rPr lang="en-GB" dirty="0"/>
              <a:t>                           </a:t>
            </a:r>
          </a:p>
          <a:p>
            <a:pPr marL="0" indent="0">
              <a:buNone/>
            </a:pPr>
            <a:r>
              <a:rPr lang="en-GB" dirty="0"/>
              <a:t>                          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Image result for child lunch b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496" y="5422079"/>
            <a:ext cx="1976100" cy="143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9007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164387BB089D4E908C0D0A4543C08A" ma:contentTypeVersion="9" ma:contentTypeDescription="Create a new document." ma:contentTypeScope="" ma:versionID="dddf957e385252c7b944d48fe85b57f3">
  <xsd:schema xmlns:xsd="http://www.w3.org/2001/XMLSchema" xmlns:xs="http://www.w3.org/2001/XMLSchema" xmlns:p="http://schemas.microsoft.com/office/2006/metadata/properties" xmlns:ns2="397efcdb-92f3-44f5-bba6-757d5f3a2837" targetNamespace="http://schemas.microsoft.com/office/2006/metadata/properties" ma:root="true" ma:fieldsID="64d4f7d6ef7b79815135606a4c32bd1d" ns2:_="">
    <xsd:import namespace="397efcdb-92f3-44f5-bba6-757d5f3a28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7efcdb-92f3-44f5-bba6-757d5f3a28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0D1F4C-0552-479E-A04E-A1C57615AE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5B9512-4372-4373-BAD6-26B1ACC80D09}">
  <ds:schemaRefs>
    <ds:schemaRef ds:uri="http://www.w3.org/XML/1998/namespace"/>
    <ds:schemaRef ds:uri="http://purl.org/dc/terms/"/>
    <ds:schemaRef ds:uri="397efcdb-92f3-44f5-bba6-757d5f3a2837"/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86823D2A-9153-4331-A267-D1DF9706A4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7efcdb-92f3-44f5-bba6-757d5f3a28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636</TotalTime>
  <Words>966</Words>
  <Application>Microsoft Office PowerPoint</Application>
  <PresentationFormat>On-screen Show (4:3)</PresentationFormat>
  <Paragraphs>116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Constantia</vt:lpstr>
      <vt:lpstr>Wingdings 2</vt:lpstr>
      <vt:lpstr>Flow</vt:lpstr>
      <vt:lpstr>Foundation Stage 1</vt:lpstr>
      <vt:lpstr>Aims of this power point</vt:lpstr>
      <vt:lpstr>Foundation Stage 1 Staff</vt:lpstr>
      <vt:lpstr>Early Years Foundation Stage Framework</vt:lpstr>
      <vt:lpstr>Learning to Learn </vt:lpstr>
      <vt:lpstr>Session Times</vt:lpstr>
      <vt:lpstr>Successful Transition</vt:lpstr>
      <vt:lpstr>Safety</vt:lpstr>
      <vt:lpstr>Lunch Times</vt:lpstr>
      <vt:lpstr>Snack time</vt:lpstr>
      <vt:lpstr>Clothing</vt:lpstr>
      <vt:lpstr>Contents of bag</vt:lpstr>
      <vt:lpstr>Toileting</vt:lpstr>
      <vt:lpstr>Illness</vt:lpstr>
      <vt:lpstr>Sharing information</vt:lpstr>
      <vt:lpstr>Other information</vt:lpstr>
      <vt:lpstr>Makaton</vt:lpstr>
      <vt:lpstr>Purpose of visit day</vt:lpstr>
      <vt:lpstr>School Admissions</vt:lpstr>
    </vt:vector>
  </TitlesOfParts>
  <Company>Homefields Primary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 Stage 1</dc:title>
  <dc:creator>k.harris</dc:creator>
  <cp:lastModifiedBy>G Heald</cp:lastModifiedBy>
  <cp:revision>54</cp:revision>
  <cp:lastPrinted>2023-06-12T11:49:52Z</cp:lastPrinted>
  <dcterms:created xsi:type="dcterms:W3CDTF">2013-09-24T19:33:47Z</dcterms:created>
  <dcterms:modified xsi:type="dcterms:W3CDTF">2023-10-09T20:33:46Z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0x01010045164387BB089D4E908C0D0A4543C08A</vt:lpwstr>
  </property>
</Properties>
</file>