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6" r:id="rId4"/>
    <p:sldId id="277" r:id="rId5"/>
    <p:sldId id="258" r:id="rId6"/>
    <p:sldId id="259" r:id="rId7"/>
    <p:sldId id="260" r:id="rId8"/>
    <p:sldId id="261" r:id="rId9"/>
    <p:sldId id="262" r:id="rId10"/>
    <p:sldId id="263" r:id="rId11"/>
    <p:sldId id="264" r:id="rId12"/>
  </p:sldIdLst>
  <p:sldSz cx="10160000" cy="7620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NTFPreCursive"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FB50-5A0A-4195-9F64-79A4A8FB128C}"/>
              </a:ext>
            </a:extLst>
          </p:cNvPr>
          <p:cNvSpPr>
            <a:spLocks noGrp="1"/>
          </p:cNvSpPr>
          <p:nvPr>
            <p:ph type="ctrTitle"/>
          </p:nvPr>
        </p:nvSpPr>
        <p:spPr>
          <a:xfrm>
            <a:off x="1270000" y="1247070"/>
            <a:ext cx="7620000" cy="2652889"/>
          </a:xfrm>
        </p:spPr>
        <p:txBody>
          <a:bodyPr anchor="b"/>
          <a:lstStyle>
            <a:lvl1pPr algn="ctr">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B20076F0-3FC3-4B6A-B723-B2B4B62A4CE9}"/>
              </a:ext>
            </a:extLst>
          </p:cNvPr>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2A6AC9-456B-43A4-9CC7-3611859B9DF1}"/>
              </a:ext>
            </a:extLst>
          </p:cNvPr>
          <p:cNvSpPr>
            <a:spLocks noGrp="1"/>
          </p:cNvSpPr>
          <p:nvPr>
            <p:ph type="dt" sz="half" idx="10"/>
          </p:nvPr>
        </p:nvSpPr>
        <p:spPr/>
        <p:txBody>
          <a:bodyPr/>
          <a:lstStyle/>
          <a:p>
            <a:fld id="{79B1FE5D-8E1E-467C-A1B8-F99C5496C15A}" type="datetimeFigureOut">
              <a:rPr lang="en-GB" smtClean="0"/>
              <a:t>02/10/2022</a:t>
            </a:fld>
            <a:endParaRPr lang="en-GB"/>
          </a:p>
        </p:txBody>
      </p:sp>
      <p:sp>
        <p:nvSpPr>
          <p:cNvPr id="5" name="Footer Placeholder 4">
            <a:extLst>
              <a:ext uri="{FF2B5EF4-FFF2-40B4-BE49-F238E27FC236}">
                <a16:creationId xmlns:a16="http://schemas.microsoft.com/office/drawing/2014/main" id="{9AA28E8E-B0CC-4D86-B0F1-45A1A22B0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B5F0B7-4A03-4242-8D4C-A9BA063A3B6B}"/>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95986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9FB5-2C52-43A3-B7EF-4AE0670AC7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E7E58F-BD98-441D-878D-E0CE2F7E84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60EFC5-45E7-4A88-B15C-F5B94A929914}"/>
              </a:ext>
            </a:extLst>
          </p:cNvPr>
          <p:cNvSpPr>
            <a:spLocks noGrp="1"/>
          </p:cNvSpPr>
          <p:nvPr>
            <p:ph type="dt" sz="half" idx="10"/>
          </p:nvPr>
        </p:nvSpPr>
        <p:spPr/>
        <p:txBody>
          <a:bodyPr/>
          <a:lstStyle/>
          <a:p>
            <a:fld id="{79B1FE5D-8E1E-467C-A1B8-F99C5496C15A}" type="datetimeFigureOut">
              <a:rPr lang="en-GB" smtClean="0"/>
              <a:t>02/10/2022</a:t>
            </a:fld>
            <a:endParaRPr lang="en-GB"/>
          </a:p>
        </p:txBody>
      </p:sp>
      <p:sp>
        <p:nvSpPr>
          <p:cNvPr id="5" name="Footer Placeholder 4">
            <a:extLst>
              <a:ext uri="{FF2B5EF4-FFF2-40B4-BE49-F238E27FC236}">
                <a16:creationId xmlns:a16="http://schemas.microsoft.com/office/drawing/2014/main" id="{92566710-5E41-4544-AC5E-5C8107169F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EF2441-6806-4883-A3F9-10B6B28EC526}"/>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140350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FF705-873C-40CA-B9D0-85717DB8689A}"/>
              </a:ext>
            </a:extLst>
          </p:cNvPr>
          <p:cNvSpPr>
            <a:spLocks noGrp="1"/>
          </p:cNvSpPr>
          <p:nvPr>
            <p:ph type="title" orient="vert"/>
          </p:nvPr>
        </p:nvSpPr>
        <p:spPr>
          <a:xfrm>
            <a:off x="7270750" y="405694"/>
            <a:ext cx="2190750" cy="645759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5CC7D-9E49-4331-A76A-AF870F9A2392}"/>
              </a:ext>
            </a:extLst>
          </p:cNvPr>
          <p:cNvSpPr>
            <a:spLocks noGrp="1"/>
          </p:cNvSpPr>
          <p:nvPr>
            <p:ph type="body" orient="vert" idx="1"/>
          </p:nvPr>
        </p:nvSpPr>
        <p:spPr>
          <a:xfrm>
            <a:off x="698500" y="405694"/>
            <a:ext cx="6445250" cy="64575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A7300-F7B6-47D8-A218-B6D5301D569A}"/>
              </a:ext>
            </a:extLst>
          </p:cNvPr>
          <p:cNvSpPr>
            <a:spLocks noGrp="1"/>
          </p:cNvSpPr>
          <p:nvPr>
            <p:ph type="dt" sz="half" idx="10"/>
          </p:nvPr>
        </p:nvSpPr>
        <p:spPr/>
        <p:txBody>
          <a:bodyPr/>
          <a:lstStyle/>
          <a:p>
            <a:fld id="{79B1FE5D-8E1E-467C-A1B8-F99C5496C15A}" type="datetimeFigureOut">
              <a:rPr lang="en-GB" smtClean="0"/>
              <a:t>02/10/2022</a:t>
            </a:fld>
            <a:endParaRPr lang="en-GB"/>
          </a:p>
        </p:txBody>
      </p:sp>
      <p:sp>
        <p:nvSpPr>
          <p:cNvPr id="5" name="Footer Placeholder 4">
            <a:extLst>
              <a:ext uri="{FF2B5EF4-FFF2-40B4-BE49-F238E27FC236}">
                <a16:creationId xmlns:a16="http://schemas.microsoft.com/office/drawing/2014/main" id="{2FA16860-C52E-4935-BDC2-4192AB189D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8B00E2-6FEB-4E85-8997-5F1C99204F31}"/>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144609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53A2-A2D7-469C-A081-6C009D3107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A98CEC-080C-4599-B6DC-0B81CF759E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E2FB68-658F-4442-893F-443C147E2118}"/>
              </a:ext>
            </a:extLst>
          </p:cNvPr>
          <p:cNvSpPr>
            <a:spLocks noGrp="1"/>
          </p:cNvSpPr>
          <p:nvPr>
            <p:ph type="dt" sz="half" idx="10"/>
          </p:nvPr>
        </p:nvSpPr>
        <p:spPr/>
        <p:txBody>
          <a:bodyPr/>
          <a:lstStyle/>
          <a:p>
            <a:fld id="{79B1FE5D-8E1E-467C-A1B8-F99C5496C15A}" type="datetimeFigureOut">
              <a:rPr lang="en-GB" smtClean="0"/>
              <a:t>02/10/2022</a:t>
            </a:fld>
            <a:endParaRPr lang="en-GB"/>
          </a:p>
        </p:txBody>
      </p:sp>
      <p:sp>
        <p:nvSpPr>
          <p:cNvPr id="5" name="Footer Placeholder 4">
            <a:extLst>
              <a:ext uri="{FF2B5EF4-FFF2-40B4-BE49-F238E27FC236}">
                <a16:creationId xmlns:a16="http://schemas.microsoft.com/office/drawing/2014/main" id="{76788DDB-09F3-44C3-AD14-4FCE2DDE64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17804-5BCE-4A15-846C-A76EE22B5606}"/>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300794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FB64-BB03-4A3B-80D3-609050FDB975}"/>
              </a:ext>
            </a:extLst>
          </p:cNvPr>
          <p:cNvSpPr>
            <a:spLocks noGrp="1"/>
          </p:cNvSpPr>
          <p:nvPr>
            <p:ph type="title"/>
          </p:nvPr>
        </p:nvSpPr>
        <p:spPr>
          <a:xfrm>
            <a:off x="693208" y="1899710"/>
            <a:ext cx="8763000" cy="3169708"/>
          </a:xfrm>
        </p:spPr>
        <p:txBody>
          <a:bodyPr anchor="b"/>
          <a:lstStyle>
            <a:lvl1pPr>
              <a:defRPr sz="5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F44D91-2D84-4A5D-B263-4800BE362F0D}"/>
              </a:ext>
            </a:extLst>
          </p:cNvPr>
          <p:cNvSpPr>
            <a:spLocks noGrp="1"/>
          </p:cNvSpPr>
          <p:nvPr>
            <p:ph type="body" idx="1"/>
          </p:nvPr>
        </p:nvSpPr>
        <p:spPr>
          <a:xfrm>
            <a:off x="693208" y="5099405"/>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11BA5C-355D-4F0A-BA53-9FB91937F6DB}"/>
              </a:ext>
            </a:extLst>
          </p:cNvPr>
          <p:cNvSpPr>
            <a:spLocks noGrp="1"/>
          </p:cNvSpPr>
          <p:nvPr>
            <p:ph type="dt" sz="half" idx="10"/>
          </p:nvPr>
        </p:nvSpPr>
        <p:spPr/>
        <p:txBody>
          <a:bodyPr/>
          <a:lstStyle/>
          <a:p>
            <a:fld id="{79B1FE5D-8E1E-467C-A1B8-F99C5496C15A}" type="datetimeFigureOut">
              <a:rPr lang="en-GB" smtClean="0"/>
              <a:t>02/10/2022</a:t>
            </a:fld>
            <a:endParaRPr lang="en-GB"/>
          </a:p>
        </p:txBody>
      </p:sp>
      <p:sp>
        <p:nvSpPr>
          <p:cNvPr id="5" name="Footer Placeholder 4">
            <a:extLst>
              <a:ext uri="{FF2B5EF4-FFF2-40B4-BE49-F238E27FC236}">
                <a16:creationId xmlns:a16="http://schemas.microsoft.com/office/drawing/2014/main" id="{68563C98-5A7F-4BF0-A1F0-1A064B3CC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7F2C94-C8DC-4C62-9E86-14A4E14F3655}"/>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216242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B056-3E98-4563-A417-D8D94EC10C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193FDB-292B-455C-AEC0-FCED6966ACC0}"/>
              </a:ext>
            </a:extLst>
          </p:cNvPr>
          <p:cNvSpPr>
            <a:spLocks noGrp="1"/>
          </p:cNvSpPr>
          <p:nvPr>
            <p:ph sz="half" idx="1"/>
          </p:nvPr>
        </p:nvSpPr>
        <p:spPr>
          <a:xfrm>
            <a:off x="698500" y="2028472"/>
            <a:ext cx="4318000" cy="48348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C1B35E-370E-4F1A-9D2A-4391A361C1F2}"/>
              </a:ext>
            </a:extLst>
          </p:cNvPr>
          <p:cNvSpPr>
            <a:spLocks noGrp="1"/>
          </p:cNvSpPr>
          <p:nvPr>
            <p:ph sz="half" idx="2"/>
          </p:nvPr>
        </p:nvSpPr>
        <p:spPr>
          <a:xfrm>
            <a:off x="5143500" y="2028472"/>
            <a:ext cx="4318000" cy="48348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FC3D4D-682B-45DF-9B03-B155A5E4CAC1}"/>
              </a:ext>
            </a:extLst>
          </p:cNvPr>
          <p:cNvSpPr>
            <a:spLocks noGrp="1"/>
          </p:cNvSpPr>
          <p:nvPr>
            <p:ph type="dt" sz="half" idx="10"/>
          </p:nvPr>
        </p:nvSpPr>
        <p:spPr/>
        <p:txBody>
          <a:bodyPr/>
          <a:lstStyle/>
          <a:p>
            <a:fld id="{79B1FE5D-8E1E-467C-A1B8-F99C5496C15A}" type="datetimeFigureOut">
              <a:rPr lang="en-GB" smtClean="0"/>
              <a:t>02/10/2022</a:t>
            </a:fld>
            <a:endParaRPr lang="en-GB"/>
          </a:p>
        </p:txBody>
      </p:sp>
      <p:sp>
        <p:nvSpPr>
          <p:cNvPr id="6" name="Footer Placeholder 5">
            <a:extLst>
              <a:ext uri="{FF2B5EF4-FFF2-40B4-BE49-F238E27FC236}">
                <a16:creationId xmlns:a16="http://schemas.microsoft.com/office/drawing/2014/main" id="{CF9AB053-8671-4A70-95A4-6D84B78967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A1A37D-C6D6-4F30-94A1-BF7627EF34B8}"/>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41786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84D0-28A0-4B1E-B6B0-294F68DA5AED}"/>
              </a:ext>
            </a:extLst>
          </p:cNvPr>
          <p:cNvSpPr>
            <a:spLocks noGrp="1"/>
          </p:cNvSpPr>
          <p:nvPr>
            <p:ph type="title"/>
          </p:nvPr>
        </p:nvSpPr>
        <p:spPr>
          <a:xfrm>
            <a:off x="699823" y="405696"/>
            <a:ext cx="8763000" cy="147284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33D678-2AA1-4321-8DC5-F7840C2C8F06}"/>
              </a:ext>
            </a:extLst>
          </p:cNvPr>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a:extLst>
              <a:ext uri="{FF2B5EF4-FFF2-40B4-BE49-F238E27FC236}">
                <a16:creationId xmlns:a16="http://schemas.microsoft.com/office/drawing/2014/main" id="{D4535A6E-4380-4515-9A11-98D520E6C661}"/>
              </a:ext>
            </a:extLst>
          </p:cNvPr>
          <p:cNvSpPr>
            <a:spLocks noGrp="1"/>
          </p:cNvSpPr>
          <p:nvPr>
            <p:ph sz="half" idx="2"/>
          </p:nvPr>
        </p:nvSpPr>
        <p:spPr>
          <a:xfrm>
            <a:off x="699824" y="2783417"/>
            <a:ext cx="4298156" cy="4093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E333AE-17AC-477D-B1CF-A09F5B5EEADC}"/>
              </a:ext>
            </a:extLst>
          </p:cNvPr>
          <p:cNvSpPr>
            <a:spLocks noGrp="1"/>
          </p:cNvSpPr>
          <p:nvPr>
            <p:ph type="body" sz="quarter" idx="3"/>
          </p:nvPr>
        </p:nvSpPr>
        <p:spPr>
          <a:xfrm>
            <a:off x="5143501"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a:extLst>
              <a:ext uri="{FF2B5EF4-FFF2-40B4-BE49-F238E27FC236}">
                <a16:creationId xmlns:a16="http://schemas.microsoft.com/office/drawing/2014/main" id="{29647F3A-8939-40F7-8CE0-458D060BF94A}"/>
              </a:ext>
            </a:extLst>
          </p:cNvPr>
          <p:cNvSpPr>
            <a:spLocks noGrp="1"/>
          </p:cNvSpPr>
          <p:nvPr>
            <p:ph sz="quarter" idx="4"/>
          </p:nvPr>
        </p:nvSpPr>
        <p:spPr>
          <a:xfrm>
            <a:off x="5143501" y="2783417"/>
            <a:ext cx="4319323" cy="4093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C9BDD2-C987-4803-B340-8710540608DE}"/>
              </a:ext>
            </a:extLst>
          </p:cNvPr>
          <p:cNvSpPr>
            <a:spLocks noGrp="1"/>
          </p:cNvSpPr>
          <p:nvPr>
            <p:ph type="dt" sz="half" idx="10"/>
          </p:nvPr>
        </p:nvSpPr>
        <p:spPr/>
        <p:txBody>
          <a:bodyPr/>
          <a:lstStyle/>
          <a:p>
            <a:fld id="{79B1FE5D-8E1E-467C-A1B8-F99C5496C15A}" type="datetimeFigureOut">
              <a:rPr lang="en-GB" smtClean="0"/>
              <a:t>02/10/2022</a:t>
            </a:fld>
            <a:endParaRPr lang="en-GB"/>
          </a:p>
        </p:txBody>
      </p:sp>
      <p:sp>
        <p:nvSpPr>
          <p:cNvPr id="8" name="Footer Placeholder 7">
            <a:extLst>
              <a:ext uri="{FF2B5EF4-FFF2-40B4-BE49-F238E27FC236}">
                <a16:creationId xmlns:a16="http://schemas.microsoft.com/office/drawing/2014/main" id="{98BF2F3C-C3C8-468C-8432-0B1265DBC1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EBBF5B-EF31-4587-9E74-3FA794EB9CDB}"/>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136218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36838-F003-488C-9F63-838D7E3098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F489E2-5CF4-4625-B1B0-1321D02A29F7}"/>
              </a:ext>
            </a:extLst>
          </p:cNvPr>
          <p:cNvSpPr>
            <a:spLocks noGrp="1"/>
          </p:cNvSpPr>
          <p:nvPr>
            <p:ph type="dt" sz="half" idx="10"/>
          </p:nvPr>
        </p:nvSpPr>
        <p:spPr/>
        <p:txBody>
          <a:bodyPr/>
          <a:lstStyle/>
          <a:p>
            <a:fld id="{79B1FE5D-8E1E-467C-A1B8-F99C5496C15A}" type="datetimeFigureOut">
              <a:rPr lang="en-GB" smtClean="0"/>
              <a:t>02/10/2022</a:t>
            </a:fld>
            <a:endParaRPr lang="en-GB"/>
          </a:p>
        </p:txBody>
      </p:sp>
      <p:sp>
        <p:nvSpPr>
          <p:cNvPr id="4" name="Footer Placeholder 3">
            <a:extLst>
              <a:ext uri="{FF2B5EF4-FFF2-40B4-BE49-F238E27FC236}">
                <a16:creationId xmlns:a16="http://schemas.microsoft.com/office/drawing/2014/main" id="{4089723B-8FE9-4FD3-B645-C649A9AC43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42A145-5FF6-4FCB-AC83-B3A842E588F0}"/>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2358196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0CB6D-C606-4862-A75C-74F72E44C9F3}"/>
              </a:ext>
            </a:extLst>
          </p:cNvPr>
          <p:cNvSpPr>
            <a:spLocks noGrp="1"/>
          </p:cNvSpPr>
          <p:nvPr>
            <p:ph type="dt" sz="half" idx="10"/>
          </p:nvPr>
        </p:nvSpPr>
        <p:spPr/>
        <p:txBody>
          <a:bodyPr/>
          <a:lstStyle/>
          <a:p>
            <a:fld id="{79B1FE5D-8E1E-467C-A1B8-F99C5496C15A}" type="datetimeFigureOut">
              <a:rPr lang="en-GB" smtClean="0"/>
              <a:t>02/10/2022</a:t>
            </a:fld>
            <a:endParaRPr lang="en-GB"/>
          </a:p>
        </p:txBody>
      </p:sp>
      <p:sp>
        <p:nvSpPr>
          <p:cNvPr id="3" name="Footer Placeholder 2">
            <a:extLst>
              <a:ext uri="{FF2B5EF4-FFF2-40B4-BE49-F238E27FC236}">
                <a16:creationId xmlns:a16="http://schemas.microsoft.com/office/drawing/2014/main" id="{066FAAEC-892C-4B39-B89E-BC4C197729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A3692A-9D69-4E9C-ABE2-E9308754823D}"/>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277815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6F27-977A-4A85-9708-226B8E040E4E}"/>
              </a:ext>
            </a:extLst>
          </p:cNvPr>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F3C9AA-E65D-4CEE-8C27-4702213EDF73}"/>
              </a:ext>
            </a:extLst>
          </p:cNvPr>
          <p:cNvSpPr>
            <a:spLocks noGrp="1"/>
          </p:cNvSpPr>
          <p:nvPr>
            <p:ph idx="1"/>
          </p:nvPr>
        </p:nvSpPr>
        <p:spPr>
          <a:xfrm>
            <a:off x="4319323" y="1097141"/>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7A373F-258E-4D65-B2F1-C38EB1D749AC}"/>
              </a:ext>
            </a:extLst>
          </p:cNvPr>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a:extLst>
              <a:ext uri="{FF2B5EF4-FFF2-40B4-BE49-F238E27FC236}">
                <a16:creationId xmlns:a16="http://schemas.microsoft.com/office/drawing/2014/main" id="{F05F84F3-DF51-467D-ABEB-A317B5B07B47}"/>
              </a:ext>
            </a:extLst>
          </p:cNvPr>
          <p:cNvSpPr>
            <a:spLocks noGrp="1"/>
          </p:cNvSpPr>
          <p:nvPr>
            <p:ph type="dt" sz="half" idx="10"/>
          </p:nvPr>
        </p:nvSpPr>
        <p:spPr/>
        <p:txBody>
          <a:bodyPr/>
          <a:lstStyle/>
          <a:p>
            <a:fld id="{79B1FE5D-8E1E-467C-A1B8-F99C5496C15A}" type="datetimeFigureOut">
              <a:rPr lang="en-GB" smtClean="0"/>
              <a:t>02/10/2022</a:t>
            </a:fld>
            <a:endParaRPr lang="en-GB"/>
          </a:p>
        </p:txBody>
      </p:sp>
      <p:sp>
        <p:nvSpPr>
          <p:cNvPr id="6" name="Footer Placeholder 5">
            <a:extLst>
              <a:ext uri="{FF2B5EF4-FFF2-40B4-BE49-F238E27FC236}">
                <a16:creationId xmlns:a16="http://schemas.microsoft.com/office/drawing/2014/main" id="{1F79F74B-4C21-445C-AD92-022CE8E955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2E9E92-87BA-4462-A063-00EC970A7DB9}"/>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255714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7C8E-4C76-4EC9-8E76-DAC78C595586}"/>
              </a:ext>
            </a:extLst>
          </p:cNvPr>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4F0C06-8591-4EE8-A7FD-859A97105C2F}"/>
              </a:ext>
            </a:extLst>
          </p:cNvPr>
          <p:cNvSpPr>
            <a:spLocks noGrp="1"/>
          </p:cNvSpPr>
          <p:nvPr>
            <p:ph type="pic" idx="1"/>
          </p:nvPr>
        </p:nvSpPr>
        <p:spPr>
          <a:xfrm>
            <a:off x="4319323" y="1097141"/>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a:extLst>
              <a:ext uri="{FF2B5EF4-FFF2-40B4-BE49-F238E27FC236}">
                <a16:creationId xmlns:a16="http://schemas.microsoft.com/office/drawing/2014/main" id="{DEE9F76F-A1AF-4824-8A4E-BDDD7CEC4C2D}"/>
              </a:ext>
            </a:extLst>
          </p:cNvPr>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a:extLst>
              <a:ext uri="{FF2B5EF4-FFF2-40B4-BE49-F238E27FC236}">
                <a16:creationId xmlns:a16="http://schemas.microsoft.com/office/drawing/2014/main" id="{13399FA4-4AEA-4614-B1A2-E39D51FCEA68}"/>
              </a:ext>
            </a:extLst>
          </p:cNvPr>
          <p:cNvSpPr>
            <a:spLocks noGrp="1"/>
          </p:cNvSpPr>
          <p:nvPr>
            <p:ph type="dt" sz="half" idx="10"/>
          </p:nvPr>
        </p:nvSpPr>
        <p:spPr/>
        <p:txBody>
          <a:bodyPr/>
          <a:lstStyle/>
          <a:p>
            <a:fld id="{79B1FE5D-8E1E-467C-A1B8-F99C5496C15A}" type="datetimeFigureOut">
              <a:rPr lang="en-GB" smtClean="0"/>
              <a:t>02/10/2022</a:t>
            </a:fld>
            <a:endParaRPr lang="en-GB"/>
          </a:p>
        </p:txBody>
      </p:sp>
      <p:sp>
        <p:nvSpPr>
          <p:cNvPr id="6" name="Footer Placeholder 5">
            <a:extLst>
              <a:ext uri="{FF2B5EF4-FFF2-40B4-BE49-F238E27FC236}">
                <a16:creationId xmlns:a16="http://schemas.microsoft.com/office/drawing/2014/main" id="{04921FD5-ED0F-449D-BAA5-56D3F51180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9089B-8F40-4B02-9B43-320934947618}"/>
              </a:ext>
            </a:extLst>
          </p:cNvPr>
          <p:cNvSpPr>
            <a:spLocks noGrp="1"/>
          </p:cNvSpPr>
          <p:nvPr>
            <p:ph type="sldNum" sz="quarter" idx="12"/>
          </p:nvPr>
        </p:nvSpPr>
        <p:spPr/>
        <p:txBody>
          <a:bodyPr/>
          <a:lstStyle/>
          <a:p>
            <a:fld id="{E9B3D357-B448-428F-BF64-18442B0EF1BD}" type="slidenum">
              <a:rPr lang="en-GB" smtClean="0"/>
              <a:t>‹#›</a:t>
            </a:fld>
            <a:endParaRPr lang="en-GB"/>
          </a:p>
        </p:txBody>
      </p:sp>
    </p:spTree>
    <p:extLst>
      <p:ext uri="{BB962C8B-B14F-4D97-AF65-F5344CB8AC3E}">
        <p14:creationId xmlns:p14="http://schemas.microsoft.com/office/powerpoint/2010/main" val="48402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B5F1AA-BF35-4BC3-8B48-226B0F3207FB}"/>
              </a:ext>
            </a:extLst>
          </p:cNvPr>
          <p:cNvSpPr>
            <a:spLocks noGrp="1"/>
          </p:cNvSpPr>
          <p:nvPr>
            <p:ph type="title"/>
          </p:nvPr>
        </p:nvSpPr>
        <p:spPr>
          <a:xfrm>
            <a:off x="698500" y="405696"/>
            <a:ext cx="8763000" cy="14728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F53B57-7D14-448F-A08D-F92CC3FCEE45}"/>
              </a:ext>
            </a:extLst>
          </p:cNvPr>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62022-F271-441F-B6CC-7C04072501B2}"/>
              </a:ext>
            </a:extLst>
          </p:cNvPr>
          <p:cNvSpPr>
            <a:spLocks noGrp="1"/>
          </p:cNvSpPr>
          <p:nvPr>
            <p:ph type="dt" sz="half" idx="2"/>
          </p:nvPr>
        </p:nvSpPr>
        <p:spPr>
          <a:xfrm>
            <a:off x="698500" y="7062613"/>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fld id="{79B1FE5D-8E1E-467C-A1B8-F99C5496C15A}" type="datetimeFigureOut">
              <a:rPr lang="en-GB" smtClean="0"/>
              <a:t>02/10/2022</a:t>
            </a:fld>
            <a:endParaRPr lang="en-GB"/>
          </a:p>
        </p:txBody>
      </p:sp>
      <p:sp>
        <p:nvSpPr>
          <p:cNvPr id="5" name="Footer Placeholder 4">
            <a:extLst>
              <a:ext uri="{FF2B5EF4-FFF2-40B4-BE49-F238E27FC236}">
                <a16:creationId xmlns:a16="http://schemas.microsoft.com/office/drawing/2014/main" id="{DF624661-C0F1-4487-9DCE-D4D1AE4B5A0D}"/>
              </a:ext>
            </a:extLst>
          </p:cNvPr>
          <p:cNvSpPr>
            <a:spLocks noGrp="1"/>
          </p:cNvSpPr>
          <p:nvPr>
            <p:ph type="ftr" sz="quarter" idx="3"/>
          </p:nvPr>
        </p:nvSpPr>
        <p:spPr>
          <a:xfrm>
            <a:off x="3365500" y="7062613"/>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550CF5-D839-49ED-8CD2-F9AC99B7368D}"/>
              </a:ext>
            </a:extLst>
          </p:cNvPr>
          <p:cNvSpPr>
            <a:spLocks noGrp="1"/>
          </p:cNvSpPr>
          <p:nvPr>
            <p:ph type="sldNum" sz="quarter" idx="4"/>
          </p:nvPr>
        </p:nvSpPr>
        <p:spPr>
          <a:xfrm>
            <a:off x="7175500" y="7062613"/>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E9B3D357-B448-428F-BF64-18442B0EF1BD}" type="slidenum">
              <a:rPr lang="en-GB" smtClean="0"/>
              <a:t>‹#›</a:t>
            </a:fld>
            <a:endParaRPr lang="en-GB"/>
          </a:p>
        </p:txBody>
      </p:sp>
    </p:spTree>
    <p:extLst>
      <p:ext uri="{BB962C8B-B14F-4D97-AF65-F5344CB8AC3E}">
        <p14:creationId xmlns:p14="http://schemas.microsoft.com/office/powerpoint/2010/main" val="888384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4A967B-33E2-476D-AD6E-20761FAB1AB1}"/>
              </a:ext>
            </a:extLst>
          </p:cNvPr>
          <p:cNvSpPr txBox="1"/>
          <p:nvPr/>
        </p:nvSpPr>
        <p:spPr>
          <a:xfrm>
            <a:off x="1104900" y="215900"/>
            <a:ext cx="7714615" cy="2123658"/>
          </a:xfrm>
          <a:prstGeom prst="rect">
            <a:avLst/>
          </a:prstGeom>
          <a:noFill/>
        </p:spPr>
        <p:txBody>
          <a:bodyPr vert="horz" rtlCol="0">
            <a:spAutoFit/>
          </a:bodyPr>
          <a:lstStyle/>
          <a:p>
            <a:pPr algn="ctr"/>
            <a:r>
              <a:rPr lang="en-GB" sz="6600" dirty="0">
                <a:solidFill>
                  <a:srgbClr val="000000"/>
                </a:solidFill>
              </a:rPr>
              <a:t>Calculation Methods </a:t>
            </a:r>
          </a:p>
          <a:p>
            <a:pPr algn="ctr"/>
            <a:r>
              <a:rPr lang="en-GB" sz="6600" dirty="0">
                <a:solidFill>
                  <a:srgbClr val="000000"/>
                </a:solidFill>
              </a:rPr>
              <a:t>for Year 5</a:t>
            </a:r>
          </a:p>
        </p:txBody>
      </p:sp>
      <p:pic>
        <p:nvPicPr>
          <p:cNvPr id="4" name="Picture 3">
            <a:extLst>
              <a:ext uri="{FF2B5EF4-FFF2-40B4-BE49-F238E27FC236}">
                <a16:creationId xmlns:a16="http://schemas.microsoft.com/office/drawing/2014/main" id="{A3C0FF24-066B-459E-916B-D21FFF80A61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82164" y="2524224"/>
            <a:ext cx="3468954" cy="3897603"/>
          </a:xfrm>
          <a:prstGeom prst="rect">
            <a:avLst/>
          </a:prstGeom>
          <a:solidFill>
            <a:scrgbClr r="0" g="0" b="0">
              <a:alpha val="0"/>
            </a:scrgbClr>
          </a:solidFill>
        </p:spPr>
      </p:pic>
      <p:pic>
        <p:nvPicPr>
          <p:cNvPr id="6" name="Picture 5">
            <a:extLst>
              <a:ext uri="{FF2B5EF4-FFF2-40B4-BE49-F238E27FC236}">
                <a16:creationId xmlns:a16="http://schemas.microsoft.com/office/drawing/2014/main" id="{0F91F276-560E-498E-96B3-6AA17E57419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751118" y="2524224"/>
            <a:ext cx="6972299" cy="4209086"/>
          </a:xfrm>
          <a:prstGeom prst="rect">
            <a:avLst/>
          </a:prstGeom>
          <a:solidFill>
            <a:scrgbClr r="0" g="0" b="0">
              <a:alpha val="0"/>
            </a:scrgbClr>
          </a:solidFill>
        </p:spPr>
      </p:pic>
    </p:spTree>
    <p:extLst>
      <p:ext uri="{BB962C8B-B14F-4D97-AF65-F5344CB8AC3E}">
        <p14:creationId xmlns:p14="http://schemas.microsoft.com/office/powerpoint/2010/main" val="122715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2BB45CF-733A-4D9E-9900-FC3473234434}"/>
              </a:ext>
            </a:extLst>
          </p:cNvPr>
          <p:cNvGrpSpPr/>
          <p:nvPr/>
        </p:nvGrpSpPr>
        <p:grpSpPr>
          <a:xfrm>
            <a:off x="3872514" y="1344446"/>
            <a:ext cx="1875436" cy="694944"/>
            <a:chOff x="3395674" y="789583"/>
            <a:chExt cx="1875436" cy="694944"/>
          </a:xfrm>
        </p:grpSpPr>
        <p:sp>
          <p:nvSpPr>
            <p:cNvPr id="3" name="TextBox 2">
              <a:extLst>
                <a:ext uri="{FF2B5EF4-FFF2-40B4-BE49-F238E27FC236}">
                  <a16:creationId xmlns:a16="http://schemas.microsoft.com/office/drawing/2014/main" id="{A1A42CC7-D257-4AD4-B33A-1387060919D9}"/>
                </a:ext>
              </a:extLst>
            </p:cNvPr>
            <p:cNvSpPr txBox="1"/>
            <p:nvPr/>
          </p:nvSpPr>
          <p:spPr>
            <a:xfrm>
              <a:off x="3695700" y="889000"/>
              <a:ext cx="1575410" cy="415498"/>
            </a:xfrm>
            <a:prstGeom prst="rect">
              <a:avLst/>
            </a:prstGeom>
            <a:noFill/>
          </p:spPr>
          <p:txBody>
            <a:bodyPr vert="horz" rtlCol="0">
              <a:spAutoFit/>
            </a:bodyPr>
            <a:lstStyle/>
            <a:p>
              <a:r>
                <a:rPr lang="en-GB" sz="2100" dirty="0">
                  <a:solidFill>
                    <a:srgbClr val="000000"/>
                  </a:solidFill>
                </a:rPr>
                <a:t>two digits</a:t>
              </a:r>
            </a:p>
          </p:txBody>
        </p:sp>
        <p:sp>
          <p:nvSpPr>
            <p:cNvPr id="4" name="Oval 3">
              <a:extLst>
                <a:ext uri="{FF2B5EF4-FFF2-40B4-BE49-F238E27FC236}">
                  <a16:creationId xmlns:a16="http://schemas.microsoft.com/office/drawing/2014/main" id="{E9CAFB42-55F2-458C-A832-7428F014B70D}"/>
                </a:ext>
              </a:extLst>
            </p:cNvPr>
            <p:cNvSpPr/>
            <p:nvPr/>
          </p:nvSpPr>
          <p:spPr>
            <a:xfrm>
              <a:off x="3395674" y="789583"/>
              <a:ext cx="1832864" cy="694944"/>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TextBox 17">
            <a:extLst>
              <a:ext uri="{FF2B5EF4-FFF2-40B4-BE49-F238E27FC236}">
                <a16:creationId xmlns:a16="http://schemas.microsoft.com/office/drawing/2014/main" id="{AE02BCF1-3A39-4F57-9556-9A439BEDC7A2}"/>
              </a:ext>
            </a:extLst>
          </p:cNvPr>
          <p:cNvSpPr txBox="1"/>
          <p:nvPr/>
        </p:nvSpPr>
        <p:spPr>
          <a:xfrm>
            <a:off x="7326873" y="1935264"/>
            <a:ext cx="2560574" cy="461665"/>
          </a:xfrm>
          <a:prstGeom prst="rect">
            <a:avLst/>
          </a:prstGeom>
          <a:noFill/>
        </p:spPr>
        <p:txBody>
          <a:bodyPr wrap="square" rtlCol="0">
            <a:spAutoFit/>
          </a:bodyPr>
          <a:lstStyle/>
          <a:p>
            <a:r>
              <a:rPr lang="en-GB" sz="2400" dirty="0">
                <a:solidFill>
                  <a:srgbClr val="FF0000"/>
                </a:solidFill>
              </a:rPr>
              <a:t>9   8   7   2</a:t>
            </a:r>
          </a:p>
        </p:txBody>
      </p:sp>
      <p:sp>
        <p:nvSpPr>
          <p:cNvPr id="19" name="TextBox 18">
            <a:extLst>
              <a:ext uri="{FF2B5EF4-FFF2-40B4-BE49-F238E27FC236}">
                <a16:creationId xmlns:a16="http://schemas.microsoft.com/office/drawing/2014/main" id="{C1B06C47-ADDC-49A7-A044-46D7730BB279}"/>
              </a:ext>
            </a:extLst>
          </p:cNvPr>
          <p:cNvSpPr txBox="1"/>
          <p:nvPr/>
        </p:nvSpPr>
        <p:spPr>
          <a:xfrm>
            <a:off x="6932019" y="1162903"/>
            <a:ext cx="2560574" cy="830997"/>
          </a:xfrm>
          <a:prstGeom prst="rect">
            <a:avLst/>
          </a:prstGeom>
          <a:noFill/>
        </p:spPr>
        <p:txBody>
          <a:bodyPr wrap="square" rtlCol="0">
            <a:spAutoFit/>
          </a:bodyPr>
          <a:lstStyle/>
          <a:p>
            <a:r>
              <a:rPr lang="en-GB" sz="2400" dirty="0"/>
              <a:t>     2   4   6   8</a:t>
            </a:r>
          </a:p>
          <a:p>
            <a:r>
              <a:rPr lang="en-GB" sz="2400" dirty="0"/>
              <a:t>X              1   4</a:t>
            </a:r>
          </a:p>
        </p:txBody>
      </p:sp>
      <p:cxnSp>
        <p:nvCxnSpPr>
          <p:cNvPr id="20" name="Straight Connector 19">
            <a:extLst>
              <a:ext uri="{FF2B5EF4-FFF2-40B4-BE49-F238E27FC236}">
                <a16:creationId xmlns:a16="http://schemas.microsoft.com/office/drawing/2014/main" id="{0A3233E3-473C-444F-BA18-66D442DFFABD}"/>
              </a:ext>
            </a:extLst>
          </p:cNvPr>
          <p:cNvCxnSpPr/>
          <p:nvPr/>
        </p:nvCxnSpPr>
        <p:spPr>
          <a:xfrm>
            <a:off x="6843188" y="1993900"/>
            <a:ext cx="1953491"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47806B9-D937-42B4-92FB-1D74FCFB5745}"/>
              </a:ext>
            </a:extLst>
          </p:cNvPr>
          <p:cNvCxnSpPr/>
          <p:nvPr/>
        </p:nvCxnSpPr>
        <p:spPr>
          <a:xfrm>
            <a:off x="6843188" y="2720994"/>
            <a:ext cx="1953491"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B7043B8-842A-4456-9597-5C34A3BF07F8}"/>
              </a:ext>
            </a:extLst>
          </p:cNvPr>
          <p:cNvCxnSpPr/>
          <p:nvPr/>
        </p:nvCxnSpPr>
        <p:spPr>
          <a:xfrm>
            <a:off x="6843188" y="3101994"/>
            <a:ext cx="1953491" cy="0"/>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ED01A312-59A2-4745-8D56-826BA3C53A83}"/>
              </a:ext>
            </a:extLst>
          </p:cNvPr>
          <p:cNvSpPr txBox="1"/>
          <p:nvPr/>
        </p:nvSpPr>
        <p:spPr>
          <a:xfrm>
            <a:off x="6620292" y="2328129"/>
            <a:ext cx="2560574" cy="461665"/>
          </a:xfrm>
          <a:prstGeom prst="rect">
            <a:avLst/>
          </a:prstGeom>
          <a:noFill/>
        </p:spPr>
        <p:txBody>
          <a:bodyPr wrap="square" rtlCol="0">
            <a:spAutoFit/>
          </a:bodyPr>
          <a:lstStyle/>
          <a:p>
            <a:r>
              <a:rPr lang="en-GB" sz="2400" dirty="0"/>
              <a:t>+</a:t>
            </a:r>
            <a:r>
              <a:rPr lang="en-GB" sz="2400" dirty="0">
                <a:solidFill>
                  <a:srgbClr val="FF0000"/>
                </a:solidFill>
              </a:rPr>
              <a:t>   2   4   6   8   </a:t>
            </a:r>
            <a:r>
              <a:rPr lang="en-GB" sz="2400" dirty="0">
                <a:solidFill>
                  <a:srgbClr val="002060"/>
                </a:solidFill>
              </a:rPr>
              <a:t>0</a:t>
            </a:r>
          </a:p>
        </p:txBody>
      </p:sp>
      <p:cxnSp>
        <p:nvCxnSpPr>
          <p:cNvPr id="24" name="Straight Arrow Connector 23">
            <a:extLst>
              <a:ext uri="{FF2B5EF4-FFF2-40B4-BE49-F238E27FC236}">
                <a16:creationId xmlns:a16="http://schemas.microsoft.com/office/drawing/2014/main" id="{33960515-AF0D-4170-83B5-D234EEE50BB5}"/>
              </a:ext>
            </a:extLst>
          </p:cNvPr>
          <p:cNvCxnSpPr/>
          <p:nvPr/>
        </p:nvCxnSpPr>
        <p:spPr>
          <a:xfrm flipH="1" flipV="1">
            <a:off x="8607160" y="2529643"/>
            <a:ext cx="885433" cy="1262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A96FE9C-2644-4306-87DC-2AE5A33F80E3}"/>
              </a:ext>
            </a:extLst>
          </p:cNvPr>
          <p:cNvSpPr txBox="1"/>
          <p:nvPr/>
        </p:nvSpPr>
        <p:spPr>
          <a:xfrm>
            <a:off x="6968249" y="2698526"/>
            <a:ext cx="2560574" cy="461665"/>
          </a:xfrm>
          <a:prstGeom prst="rect">
            <a:avLst/>
          </a:prstGeom>
          <a:noFill/>
        </p:spPr>
        <p:txBody>
          <a:bodyPr wrap="square" rtlCol="0">
            <a:spAutoFit/>
          </a:bodyPr>
          <a:lstStyle/>
          <a:p>
            <a:r>
              <a:rPr lang="en-GB" sz="2400" dirty="0">
                <a:solidFill>
                  <a:srgbClr val="FF0000"/>
                </a:solidFill>
              </a:rPr>
              <a:t>3   4   5   5   2</a:t>
            </a:r>
          </a:p>
        </p:txBody>
      </p:sp>
      <p:sp>
        <p:nvSpPr>
          <p:cNvPr id="26" name="TextBox 25">
            <a:extLst>
              <a:ext uri="{FF2B5EF4-FFF2-40B4-BE49-F238E27FC236}">
                <a16:creationId xmlns:a16="http://schemas.microsoft.com/office/drawing/2014/main" id="{05620CC2-831C-4999-A3C3-9C1259E24A5F}"/>
              </a:ext>
            </a:extLst>
          </p:cNvPr>
          <p:cNvSpPr txBox="1"/>
          <p:nvPr/>
        </p:nvSpPr>
        <p:spPr>
          <a:xfrm>
            <a:off x="6971070" y="3107004"/>
            <a:ext cx="2078806" cy="369332"/>
          </a:xfrm>
          <a:prstGeom prst="rect">
            <a:avLst/>
          </a:prstGeom>
          <a:noFill/>
        </p:spPr>
        <p:txBody>
          <a:bodyPr wrap="square" rtlCol="0">
            <a:spAutoFit/>
          </a:bodyPr>
          <a:lstStyle/>
          <a:p>
            <a:r>
              <a:rPr lang="en-GB" dirty="0">
                <a:solidFill>
                  <a:srgbClr val="00B050"/>
                </a:solidFill>
              </a:rPr>
              <a:t>1     1    1</a:t>
            </a:r>
          </a:p>
        </p:txBody>
      </p:sp>
      <p:sp>
        <p:nvSpPr>
          <p:cNvPr id="27" name="TextBox 26">
            <a:extLst>
              <a:ext uri="{FF2B5EF4-FFF2-40B4-BE49-F238E27FC236}">
                <a16:creationId xmlns:a16="http://schemas.microsoft.com/office/drawing/2014/main" id="{6FCC1BE0-F5B6-4C4E-96EE-C444D995DCE3}"/>
              </a:ext>
            </a:extLst>
          </p:cNvPr>
          <p:cNvSpPr txBox="1"/>
          <p:nvPr/>
        </p:nvSpPr>
        <p:spPr>
          <a:xfrm>
            <a:off x="7516392" y="3792482"/>
            <a:ext cx="2560574" cy="1323439"/>
          </a:xfrm>
          <a:prstGeom prst="rect">
            <a:avLst/>
          </a:prstGeom>
          <a:noFill/>
        </p:spPr>
        <p:txBody>
          <a:bodyPr wrap="square" rtlCol="0">
            <a:spAutoFit/>
          </a:bodyPr>
          <a:lstStyle/>
          <a:p>
            <a:pPr algn="ctr"/>
            <a:r>
              <a:rPr lang="en-GB" sz="2000" dirty="0"/>
              <a:t>A zero (place holder) is placed here because 2468 is actually being multiplied by 10.</a:t>
            </a:r>
          </a:p>
        </p:txBody>
      </p:sp>
      <p:sp>
        <p:nvSpPr>
          <p:cNvPr id="28" name="TextBox 27">
            <a:extLst>
              <a:ext uri="{FF2B5EF4-FFF2-40B4-BE49-F238E27FC236}">
                <a16:creationId xmlns:a16="http://schemas.microsoft.com/office/drawing/2014/main" id="{0FAAE346-406F-45AE-8952-09F6149F7FB1}"/>
              </a:ext>
            </a:extLst>
          </p:cNvPr>
          <p:cNvSpPr txBox="1"/>
          <p:nvPr/>
        </p:nvSpPr>
        <p:spPr>
          <a:xfrm>
            <a:off x="403594" y="2669239"/>
            <a:ext cx="5269842" cy="2677656"/>
          </a:xfrm>
          <a:prstGeom prst="rect">
            <a:avLst/>
          </a:prstGeom>
          <a:noFill/>
        </p:spPr>
        <p:txBody>
          <a:bodyPr wrap="square" rtlCol="0">
            <a:spAutoFit/>
          </a:bodyPr>
          <a:lstStyle/>
          <a:p>
            <a:r>
              <a:rPr lang="en-GB" sz="2400" dirty="0"/>
              <a:t>When multiplying a number by two digits (long multiplication), a slightly different method is used. See the example opposite. The number 2468 is multiplied by 4 and then 10. These two products are then added together to reach the final answer.</a:t>
            </a:r>
          </a:p>
        </p:txBody>
      </p:sp>
      <p:sp>
        <p:nvSpPr>
          <p:cNvPr id="29" name="TextBox 28">
            <a:extLst>
              <a:ext uri="{FF2B5EF4-FFF2-40B4-BE49-F238E27FC236}">
                <a16:creationId xmlns:a16="http://schemas.microsoft.com/office/drawing/2014/main" id="{476A45B0-7FD2-42F1-A74D-CD45CE7C82B7}"/>
              </a:ext>
            </a:extLst>
          </p:cNvPr>
          <p:cNvSpPr txBox="1"/>
          <p:nvPr/>
        </p:nvSpPr>
        <p:spPr>
          <a:xfrm>
            <a:off x="25400" y="101600"/>
            <a:ext cx="10519791" cy="954107"/>
          </a:xfrm>
          <a:prstGeom prst="rect">
            <a:avLst/>
          </a:prstGeom>
          <a:noFill/>
        </p:spPr>
        <p:txBody>
          <a:bodyPr vert="horz" rtlCol="0">
            <a:spAutoFit/>
          </a:bodyPr>
          <a:lstStyle/>
          <a:p>
            <a:r>
              <a:rPr lang="en-GB" sz="2800" dirty="0">
                <a:solidFill>
                  <a:srgbClr val="000000"/>
                </a:solidFill>
              </a:rPr>
              <a:t>Multiplication: Multiply up to 4-digit numbers by 1 or 2 digits (introduce column multiplication)</a:t>
            </a:r>
          </a:p>
        </p:txBody>
      </p:sp>
    </p:spTree>
    <p:extLst>
      <p:ext uri="{BB962C8B-B14F-4D97-AF65-F5344CB8AC3E}">
        <p14:creationId xmlns:p14="http://schemas.microsoft.com/office/powerpoint/2010/main" val="207843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EC0181-1629-450C-A63B-5E26A5E8CFAF}"/>
              </a:ext>
            </a:extLst>
          </p:cNvPr>
          <p:cNvSpPr txBox="1"/>
          <p:nvPr/>
        </p:nvSpPr>
        <p:spPr>
          <a:xfrm>
            <a:off x="63500" y="101600"/>
            <a:ext cx="10184638" cy="830997"/>
          </a:xfrm>
          <a:prstGeom prst="rect">
            <a:avLst/>
          </a:prstGeom>
          <a:noFill/>
        </p:spPr>
        <p:txBody>
          <a:bodyPr vert="horz" rtlCol="0">
            <a:spAutoFit/>
          </a:bodyPr>
          <a:lstStyle/>
          <a:p>
            <a:r>
              <a:rPr lang="en-GB" sz="2400" dirty="0">
                <a:solidFill>
                  <a:srgbClr val="000000"/>
                </a:solidFill>
              </a:rPr>
              <a:t>Division: Divide up to 4 digits by a single digit, including those with remainders (chunking leading into short division method)</a:t>
            </a:r>
            <a:endParaRPr lang="en-GB" sz="1600" dirty="0">
              <a:solidFill>
                <a:srgbClr val="000000"/>
              </a:solidFill>
              <a:latin typeface="NTFPreCursive - 28"/>
            </a:endParaRPr>
          </a:p>
        </p:txBody>
      </p:sp>
      <p:sp>
        <p:nvSpPr>
          <p:cNvPr id="4" name="TextBox 3">
            <a:extLst>
              <a:ext uri="{FF2B5EF4-FFF2-40B4-BE49-F238E27FC236}">
                <a16:creationId xmlns:a16="http://schemas.microsoft.com/office/drawing/2014/main" id="{69F048D7-875F-436A-83C6-4CA295FEEED1}"/>
              </a:ext>
            </a:extLst>
          </p:cNvPr>
          <p:cNvSpPr txBox="1"/>
          <p:nvPr/>
        </p:nvSpPr>
        <p:spPr>
          <a:xfrm>
            <a:off x="3656844" y="797548"/>
            <a:ext cx="2158340" cy="415498"/>
          </a:xfrm>
          <a:prstGeom prst="rect">
            <a:avLst/>
          </a:prstGeom>
          <a:noFill/>
        </p:spPr>
        <p:txBody>
          <a:bodyPr vert="horz" rtlCol="0">
            <a:spAutoFit/>
          </a:bodyPr>
          <a:lstStyle/>
          <a:p>
            <a:r>
              <a:rPr lang="en-GB" sz="2100" u="sng" dirty="0">
                <a:solidFill>
                  <a:srgbClr val="00008B"/>
                </a:solidFill>
              </a:rPr>
              <a:t>Short method</a:t>
            </a:r>
          </a:p>
        </p:txBody>
      </p:sp>
      <p:sp>
        <p:nvSpPr>
          <p:cNvPr id="31" name="TextBox 30">
            <a:extLst>
              <a:ext uri="{FF2B5EF4-FFF2-40B4-BE49-F238E27FC236}">
                <a16:creationId xmlns:a16="http://schemas.microsoft.com/office/drawing/2014/main" id="{048D0A21-AA13-4CE5-850A-C7D813DE5F94}"/>
              </a:ext>
            </a:extLst>
          </p:cNvPr>
          <p:cNvSpPr txBox="1"/>
          <p:nvPr/>
        </p:nvSpPr>
        <p:spPr>
          <a:xfrm>
            <a:off x="1169850" y="3730199"/>
            <a:ext cx="3910150" cy="2554545"/>
          </a:xfrm>
          <a:prstGeom prst="rect">
            <a:avLst/>
          </a:prstGeom>
          <a:noFill/>
        </p:spPr>
        <p:txBody>
          <a:bodyPr wrap="square" rtlCol="0">
            <a:spAutoFit/>
          </a:bodyPr>
          <a:lstStyle/>
          <a:p>
            <a:r>
              <a:rPr lang="en-GB" sz="2000" dirty="0"/>
              <a:t>This ‘short’ method is used when a number is being divided by a single digit number. 6 will not divide into the 5 so we divide 53 by 6. This gives us 8 (6x8=48) but 5 is left over so that is put next to the zero. Now it is 50 divided by zero. See the above example.</a:t>
            </a:r>
          </a:p>
        </p:txBody>
      </p:sp>
      <p:grpSp>
        <p:nvGrpSpPr>
          <p:cNvPr id="36" name="Group 35">
            <a:extLst>
              <a:ext uri="{FF2B5EF4-FFF2-40B4-BE49-F238E27FC236}">
                <a16:creationId xmlns:a16="http://schemas.microsoft.com/office/drawing/2014/main" id="{41C87283-DC14-4F8F-91D8-41E325165091}"/>
              </a:ext>
            </a:extLst>
          </p:cNvPr>
          <p:cNvGrpSpPr/>
          <p:nvPr/>
        </p:nvGrpSpPr>
        <p:grpSpPr>
          <a:xfrm>
            <a:off x="2342777" y="1911373"/>
            <a:ext cx="2254827" cy="441643"/>
            <a:chOff x="7242464" y="1485900"/>
            <a:chExt cx="2254827" cy="441643"/>
          </a:xfrm>
        </p:grpSpPr>
        <p:cxnSp>
          <p:nvCxnSpPr>
            <p:cNvPr id="33" name="Straight Connector 32">
              <a:extLst>
                <a:ext uri="{FF2B5EF4-FFF2-40B4-BE49-F238E27FC236}">
                  <a16:creationId xmlns:a16="http://schemas.microsoft.com/office/drawing/2014/main" id="{635FA775-8EE0-4536-872B-2A673E159957}"/>
                </a:ext>
              </a:extLst>
            </p:cNvPr>
            <p:cNvCxnSpPr/>
            <p:nvPr/>
          </p:nvCxnSpPr>
          <p:spPr>
            <a:xfrm>
              <a:off x="7242464" y="1485900"/>
              <a:ext cx="2254827"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C95A6456-FFF2-4D10-98C7-87A2AE4327C9}"/>
                </a:ext>
              </a:extLst>
            </p:cNvPr>
            <p:cNvCxnSpPr/>
            <p:nvPr/>
          </p:nvCxnSpPr>
          <p:spPr>
            <a:xfrm>
              <a:off x="7252855" y="1485900"/>
              <a:ext cx="0" cy="441643"/>
            </a:xfrm>
            <a:prstGeom prst="line">
              <a:avLst/>
            </a:prstGeom>
          </p:spPr>
          <p:style>
            <a:lnRef idx="1">
              <a:schemeClr val="dk1"/>
            </a:lnRef>
            <a:fillRef idx="0">
              <a:schemeClr val="dk1"/>
            </a:fillRef>
            <a:effectRef idx="0">
              <a:schemeClr val="dk1"/>
            </a:effectRef>
            <a:fontRef idx="minor">
              <a:schemeClr val="tx1"/>
            </a:fontRef>
          </p:style>
        </p:cxnSp>
      </p:grpSp>
      <p:sp>
        <p:nvSpPr>
          <p:cNvPr id="37" name="TextBox 36">
            <a:extLst>
              <a:ext uri="{FF2B5EF4-FFF2-40B4-BE49-F238E27FC236}">
                <a16:creationId xmlns:a16="http://schemas.microsoft.com/office/drawing/2014/main" id="{16BB7DFF-82C3-43DB-BBED-7B752B98F349}"/>
              </a:ext>
            </a:extLst>
          </p:cNvPr>
          <p:cNvSpPr txBox="1"/>
          <p:nvPr/>
        </p:nvSpPr>
        <p:spPr>
          <a:xfrm>
            <a:off x="2068168" y="1911372"/>
            <a:ext cx="2560574" cy="461665"/>
          </a:xfrm>
          <a:prstGeom prst="rect">
            <a:avLst/>
          </a:prstGeom>
          <a:noFill/>
        </p:spPr>
        <p:txBody>
          <a:bodyPr wrap="square" rtlCol="0">
            <a:spAutoFit/>
          </a:bodyPr>
          <a:lstStyle/>
          <a:p>
            <a:r>
              <a:rPr lang="en-GB" sz="2400" dirty="0"/>
              <a:t>     5   3   0   8</a:t>
            </a:r>
          </a:p>
        </p:txBody>
      </p:sp>
      <p:sp>
        <p:nvSpPr>
          <p:cNvPr id="38" name="TextBox 37">
            <a:extLst>
              <a:ext uri="{FF2B5EF4-FFF2-40B4-BE49-F238E27FC236}">
                <a16:creationId xmlns:a16="http://schemas.microsoft.com/office/drawing/2014/main" id="{C77695A3-D726-481B-B8D6-EFA9B5A19ADC}"/>
              </a:ext>
            </a:extLst>
          </p:cNvPr>
          <p:cNvSpPr txBox="1"/>
          <p:nvPr/>
        </p:nvSpPr>
        <p:spPr>
          <a:xfrm>
            <a:off x="2032585" y="1908994"/>
            <a:ext cx="2560574" cy="461665"/>
          </a:xfrm>
          <a:prstGeom prst="rect">
            <a:avLst/>
          </a:prstGeom>
          <a:noFill/>
        </p:spPr>
        <p:txBody>
          <a:bodyPr wrap="square" rtlCol="0">
            <a:spAutoFit/>
          </a:bodyPr>
          <a:lstStyle/>
          <a:p>
            <a:r>
              <a:rPr lang="en-GB" sz="2400" dirty="0"/>
              <a:t>6</a:t>
            </a:r>
          </a:p>
        </p:txBody>
      </p:sp>
      <p:sp>
        <p:nvSpPr>
          <p:cNvPr id="39" name="TextBox 38">
            <a:extLst>
              <a:ext uri="{FF2B5EF4-FFF2-40B4-BE49-F238E27FC236}">
                <a16:creationId xmlns:a16="http://schemas.microsoft.com/office/drawing/2014/main" id="{C97B0D14-1B1E-46EF-8F11-B8CE31D13BA0}"/>
              </a:ext>
            </a:extLst>
          </p:cNvPr>
          <p:cNvSpPr txBox="1"/>
          <p:nvPr/>
        </p:nvSpPr>
        <p:spPr>
          <a:xfrm>
            <a:off x="2751882" y="1498676"/>
            <a:ext cx="2560574" cy="461665"/>
          </a:xfrm>
          <a:prstGeom prst="rect">
            <a:avLst/>
          </a:prstGeom>
          <a:noFill/>
        </p:spPr>
        <p:txBody>
          <a:bodyPr wrap="square" rtlCol="0">
            <a:spAutoFit/>
          </a:bodyPr>
          <a:lstStyle/>
          <a:p>
            <a:r>
              <a:rPr lang="en-GB" sz="2400" dirty="0">
                <a:solidFill>
                  <a:srgbClr val="FF0000"/>
                </a:solidFill>
              </a:rPr>
              <a:t>8   8   4  r4</a:t>
            </a:r>
          </a:p>
        </p:txBody>
      </p:sp>
      <p:sp>
        <p:nvSpPr>
          <p:cNvPr id="40" name="TextBox 39">
            <a:extLst>
              <a:ext uri="{FF2B5EF4-FFF2-40B4-BE49-F238E27FC236}">
                <a16:creationId xmlns:a16="http://schemas.microsoft.com/office/drawing/2014/main" id="{6EDDDD29-4871-47FF-8772-35FF2C2A246B}"/>
              </a:ext>
            </a:extLst>
          </p:cNvPr>
          <p:cNvSpPr txBox="1"/>
          <p:nvPr/>
        </p:nvSpPr>
        <p:spPr>
          <a:xfrm>
            <a:off x="2985978" y="1830090"/>
            <a:ext cx="2169841" cy="400110"/>
          </a:xfrm>
          <a:prstGeom prst="rect">
            <a:avLst/>
          </a:prstGeom>
          <a:noFill/>
        </p:spPr>
        <p:txBody>
          <a:bodyPr wrap="square" rtlCol="0">
            <a:spAutoFit/>
          </a:bodyPr>
          <a:lstStyle/>
          <a:p>
            <a:r>
              <a:rPr lang="en-GB" sz="2000" dirty="0">
                <a:solidFill>
                  <a:srgbClr val="00B050"/>
                </a:solidFill>
              </a:rPr>
              <a:t>5    2</a:t>
            </a:r>
          </a:p>
        </p:txBody>
      </p:sp>
    </p:spTree>
    <p:extLst>
      <p:ext uri="{BB962C8B-B14F-4D97-AF65-F5344CB8AC3E}">
        <p14:creationId xmlns:p14="http://schemas.microsoft.com/office/powerpoint/2010/main" val="293748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CB"/>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5F14CEE-3E2F-4E07-AE15-015CBF12CE1F}"/>
              </a:ext>
            </a:extLst>
          </p:cNvPr>
          <p:cNvGrpSpPr/>
          <p:nvPr/>
        </p:nvGrpSpPr>
        <p:grpSpPr>
          <a:xfrm>
            <a:off x="1369290" y="1195186"/>
            <a:ext cx="7936078" cy="466298"/>
            <a:chOff x="901700" y="381000"/>
            <a:chExt cx="7936078" cy="466298"/>
          </a:xfrm>
        </p:grpSpPr>
        <p:sp>
          <p:nvSpPr>
            <p:cNvPr id="2" name="TextBox 1">
              <a:extLst>
                <a:ext uri="{FF2B5EF4-FFF2-40B4-BE49-F238E27FC236}">
                  <a16:creationId xmlns:a16="http://schemas.microsoft.com/office/drawing/2014/main" id="{D66EAE9B-19AE-4831-81F3-D4FE56558740}"/>
                </a:ext>
              </a:extLst>
            </p:cNvPr>
            <p:cNvSpPr txBox="1"/>
            <p:nvPr/>
          </p:nvSpPr>
          <p:spPr>
            <a:xfrm>
              <a:off x="901700" y="381000"/>
              <a:ext cx="1454709" cy="415498"/>
            </a:xfrm>
            <a:prstGeom prst="rect">
              <a:avLst/>
            </a:prstGeom>
            <a:noFill/>
          </p:spPr>
          <p:txBody>
            <a:bodyPr vert="horz" rtlCol="0">
              <a:spAutoFit/>
            </a:bodyPr>
            <a:lstStyle/>
            <a:p>
              <a:r>
                <a:rPr lang="en-GB" sz="2100" dirty="0">
                  <a:solidFill>
                    <a:srgbClr val="000000"/>
                  </a:solidFill>
                </a:rPr>
                <a:t>Concrete</a:t>
              </a:r>
            </a:p>
          </p:txBody>
        </p:sp>
        <p:sp>
          <p:nvSpPr>
            <p:cNvPr id="3" name="TextBox 2">
              <a:extLst>
                <a:ext uri="{FF2B5EF4-FFF2-40B4-BE49-F238E27FC236}">
                  <a16:creationId xmlns:a16="http://schemas.microsoft.com/office/drawing/2014/main" id="{2F799890-6FE7-4A5C-8753-BB7E92FBF846}"/>
                </a:ext>
              </a:extLst>
            </p:cNvPr>
            <p:cNvSpPr txBox="1"/>
            <p:nvPr/>
          </p:nvSpPr>
          <p:spPr>
            <a:xfrm>
              <a:off x="4297070" y="381000"/>
              <a:ext cx="1416761" cy="415498"/>
            </a:xfrm>
            <a:prstGeom prst="rect">
              <a:avLst/>
            </a:prstGeom>
            <a:noFill/>
          </p:spPr>
          <p:txBody>
            <a:bodyPr vert="horz" rtlCol="0">
              <a:spAutoFit/>
            </a:bodyPr>
            <a:lstStyle/>
            <a:p>
              <a:r>
                <a:rPr lang="en-GB" sz="2100" dirty="0">
                  <a:solidFill>
                    <a:srgbClr val="000000"/>
                  </a:solidFill>
                </a:rPr>
                <a:t>Pictorial</a:t>
              </a:r>
            </a:p>
          </p:txBody>
        </p:sp>
        <p:sp>
          <p:nvSpPr>
            <p:cNvPr id="4" name="TextBox 3">
              <a:extLst>
                <a:ext uri="{FF2B5EF4-FFF2-40B4-BE49-F238E27FC236}">
                  <a16:creationId xmlns:a16="http://schemas.microsoft.com/office/drawing/2014/main" id="{96AF5314-EAED-4C78-8FBC-402913F5F686}"/>
                </a:ext>
              </a:extLst>
            </p:cNvPr>
            <p:cNvSpPr txBox="1"/>
            <p:nvPr/>
          </p:nvSpPr>
          <p:spPr>
            <a:xfrm>
              <a:off x="7404100" y="431800"/>
              <a:ext cx="1433678" cy="415498"/>
            </a:xfrm>
            <a:prstGeom prst="rect">
              <a:avLst/>
            </a:prstGeom>
            <a:noFill/>
          </p:spPr>
          <p:txBody>
            <a:bodyPr vert="horz" rtlCol="0">
              <a:spAutoFit/>
            </a:bodyPr>
            <a:lstStyle/>
            <a:p>
              <a:r>
                <a:rPr lang="en-GB" sz="2100" dirty="0">
                  <a:solidFill>
                    <a:srgbClr val="000000"/>
                  </a:solidFill>
                </a:rPr>
                <a:t>Abstract</a:t>
              </a:r>
            </a:p>
          </p:txBody>
        </p:sp>
        <p:cxnSp>
          <p:nvCxnSpPr>
            <p:cNvPr id="5" name="Straight Connector 4">
              <a:extLst>
                <a:ext uri="{FF2B5EF4-FFF2-40B4-BE49-F238E27FC236}">
                  <a16:creationId xmlns:a16="http://schemas.microsoft.com/office/drawing/2014/main" id="{C47C1E85-514A-42E0-A662-9EBBBC015AB5}"/>
                </a:ext>
              </a:extLst>
            </p:cNvPr>
            <p:cNvCxnSpPr/>
            <p:nvPr/>
          </p:nvCxnSpPr>
          <p:spPr>
            <a:xfrm>
              <a:off x="2670302" y="625856"/>
              <a:ext cx="1231011"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B2CEC1B-1743-476D-89BF-4D9DF081CC39}"/>
                </a:ext>
              </a:extLst>
            </p:cNvPr>
            <p:cNvCxnSpPr/>
            <p:nvPr/>
          </p:nvCxnSpPr>
          <p:spPr>
            <a:xfrm>
              <a:off x="5832602" y="604012"/>
              <a:ext cx="1116203"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E4EAECFF-FEBE-41E0-9A2B-5830E7C356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47963" y="2205979"/>
            <a:ext cx="2918079" cy="751967"/>
          </a:xfrm>
          <a:prstGeom prst="rect">
            <a:avLst/>
          </a:prstGeom>
          <a:solidFill>
            <a:scrgbClr r="0" g="0" b="0">
              <a:alpha val="0"/>
            </a:scrgbClr>
          </a:solidFill>
        </p:spPr>
      </p:pic>
      <p:pic>
        <p:nvPicPr>
          <p:cNvPr id="11" name="Picture 10">
            <a:extLst>
              <a:ext uri="{FF2B5EF4-FFF2-40B4-BE49-F238E27FC236}">
                <a16:creationId xmlns:a16="http://schemas.microsoft.com/office/drawing/2014/main" id="{DF057BDB-BCCB-43BA-8993-AA17AA1E187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744190" y="2109586"/>
            <a:ext cx="2885186" cy="848360"/>
          </a:xfrm>
          <a:prstGeom prst="rect">
            <a:avLst/>
          </a:prstGeom>
          <a:solidFill>
            <a:scrgbClr r="0" g="0" b="0">
              <a:alpha val="0"/>
            </a:scrgbClr>
          </a:solidFill>
        </p:spPr>
      </p:pic>
      <p:sp>
        <p:nvSpPr>
          <p:cNvPr id="12" name="TextBox 11">
            <a:extLst>
              <a:ext uri="{FF2B5EF4-FFF2-40B4-BE49-F238E27FC236}">
                <a16:creationId xmlns:a16="http://schemas.microsoft.com/office/drawing/2014/main" id="{8B24CFC6-EE8E-483E-8FCB-144739386874}"/>
              </a:ext>
            </a:extLst>
          </p:cNvPr>
          <p:cNvSpPr txBox="1"/>
          <p:nvPr/>
        </p:nvSpPr>
        <p:spPr>
          <a:xfrm>
            <a:off x="7858990" y="2020686"/>
            <a:ext cx="1681249" cy="477054"/>
          </a:xfrm>
          <a:prstGeom prst="rect">
            <a:avLst/>
          </a:prstGeom>
          <a:noFill/>
        </p:spPr>
        <p:txBody>
          <a:bodyPr vert="horz" rtlCol="0">
            <a:spAutoFit/>
          </a:bodyPr>
          <a:lstStyle/>
          <a:p>
            <a:r>
              <a:rPr lang="en-GB" sz="2500" dirty="0">
                <a:solidFill>
                  <a:srgbClr val="000000"/>
                </a:solidFill>
              </a:rPr>
              <a:t>4 + 3 =</a:t>
            </a:r>
          </a:p>
        </p:txBody>
      </p:sp>
      <p:grpSp>
        <p:nvGrpSpPr>
          <p:cNvPr id="18" name="Group 17">
            <a:extLst>
              <a:ext uri="{FF2B5EF4-FFF2-40B4-BE49-F238E27FC236}">
                <a16:creationId xmlns:a16="http://schemas.microsoft.com/office/drawing/2014/main" id="{48E8BEC8-BC2D-495D-A5B9-FD32F3B6E060}"/>
              </a:ext>
            </a:extLst>
          </p:cNvPr>
          <p:cNvGrpSpPr/>
          <p:nvPr/>
        </p:nvGrpSpPr>
        <p:grpSpPr>
          <a:xfrm>
            <a:off x="8354290" y="3112886"/>
            <a:ext cx="876300" cy="1302512"/>
            <a:chOff x="7886700" y="2298700"/>
            <a:chExt cx="876300" cy="1302512"/>
          </a:xfrm>
        </p:grpSpPr>
        <p:sp>
          <p:nvSpPr>
            <p:cNvPr id="13" name="TextBox 12">
              <a:extLst>
                <a:ext uri="{FF2B5EF4-FFF2-40B4-BE49-F238E27FC236}">
                  <a16:creationId xmlns:a16="http://schemas.microsoft.com/office/drawing/2014/main" id="{C990E272-E387-49AE-A278-B56F798EEABA}"/>
                </a:ext>
              </a:extLst>
            </p:cNvPr>
            <p:cNvSpPr txBox="1"/>
            <p:nvPr/>
          </p:nvSpPr>
          <p:spPr>
            <a:xfrm>
              <a:off x="8267700" y="2298700"/>
              <a:ext cx="354685" cy="415498"/>
            </a:xfrm>
            <a:prstGeom prst="rect">
              <a:avLst/>
            </a:prstGeom>
            <a:noFill/>
          </p:spPr>
          <p:txBody>
            <a:bodyPr vert="horz" rtlCol="0">
              <a:spAutoFit/>
            </a:bodyPr>
            <a:lstStyle/>
            <a:p>
              <a:r>
                <a:rPr lang="en-GB" sz="2100" dirty="0">
                  <a:solidFill>
                    <a:srgbClr val="000000"/>
                  </a:solidFill>
                </a:rPr>
                <a:t>4</a:t>
              </a:r>
            </a:p>
          </p:txBody>
        </p:sp>
        <p:sp>
          <p:nvSpPr>
            <p:cNvPr id="14" name="TextBox 13">
              <a:extLst>
                <a:ext uri="{FF2B5EF4-FFF2-40B4-BE49-F238E27FC236}">
                  <a16:creationId xmlns:a16="http://schemas.microsoft.com/office/drawing/2014/main" id="{193AA67F-D338-4440-AFEB-848E0DF33BE0}"/>
                </a:ext>
              </a:extLst>
            </p:cNvPr>
            <p:cNvSpPr txBox="1"/>
            <p:nvPr/>
          </p:nvSpPr>
          <p:spPr>
            <a:xfrm>
              <a:off x="8255000" y="2794000"/>
              <a:ext cx="354685" cy="415498"/>
            </a:xfrm>
            <a:prstGeom prst="rect">
              <a:avLst/>
            </a:prstGeom>
            <a:noFill/>
          </p:spPr>
          <p:txBody>
            <a:bodyPr vert="horz" rtlCol="0">
              <a:spAutoFit/>
            </a:bodyPr>
            <a:lstStyle/>
            <a:p>
              <a:r>
                <a:rPr lang="en-GB" sz="2100" dirty="0">
                  <a:solidFill>
                    <a:srgbClr val="000000"/>
                  </a:solidFill>
                </a:rPr>
                <a:t>3</a:t>
              </a:r>
            </a:p>
          </p:txBody>
        </p:sp>
        <p:cxnSp>
          <p:nvCxnSpPr>
            <p:cNvPr id="15" name="Straight Connector 14">
              <a:extLst>
                <a:ext uri="{FF2B5EF4-FFF2-40B4-BE49-F238E27FC236}">
                  <a16:creationId xmlns:a16="http://schemas.microsoft.com/office/drawing/2014/main" id="{536B637E-830C-466A-AB7E-3A0C81386B80}"/>
                </a:ext>
              </a:extLst>
            </p:cNvPr>
            <p:cNvCxnSpPr/>
            <p:nvPr/>
          </p:nvCxnSpPr>
          <p:spPr>
            <a:xfrm>
              <a:off x="7937881" y="3256534"/>
              <a:ext cx="825119"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67B1F4-B7C8-4B32-B117-684E826B4C07}"/>
                </a:ext>
              </a:extLst>
            </p:cNvPr>
            <p:cNvCxnSpPr/>
            <p:nvPr/>
          </p:nvCxnSpPr>
          <p:spPr>
            <a:xfrm>
              <a:off x="7926959" y="3601212"/>
              <a:ext cx="836041"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8E99FE-0292-4E24-A2E9-A0606069DDA2}"/>
                </a:ext>
              </a:extLst>
            </p:cNvPr>
            <p:cNvSpPr txBox="1"/>
            <p:nvPr/>
          </p:nvSpPr>
          <p:spPr>
            <a:xfrm>
              <a:off x="7886700" y="2768600"/>
              <a:ext cx="335026" cy="415498"/>
            </a:xfrm>
            <a:prstGeom prst="rect">
              <a:avLst/>
            </a:prstGeom>
            <a:noFill/>
          </p:spPr>
          <p:txBody>
            <a:bodyPr vert="horz" rtlCol="0">
              <a:spAutoFit/>
            </a:bodyPr>
            <a:lstStyle/>
            <a:p>
              <a:r>
                <a:rPr lang="en-GB" sz="2100" dirty="0">
                  <a:solidFill>
                    <a:srgbClr val="000000"/>
                  </a:solidFill>
                </a:rPr>
                <a:t>+</a:t>
              </a:r>
            </a:p>
          </p:txBody>
        </p:sp>
      </p:grpSp>
      <p:sp>
        <p:nvSpPr>
          <p:cNvPr id="8" name="Rectangle 7">
            <a:extLst>
              <a:ext uri="{FF2B5EF4-FFF2-40B4-BE49-F238E27FC236}">
                <a16:creationId xmlns:a16="http://schemas.microsoft.com/office/drawing/2014/main" id="{F6B8A997-8B79-4B14-9052-FF32D2E2B3E5}"/>
              </a:ext>
            </a:extLst>
          </p:cNvPr>
          <p:cNvSpPr/>
          <p:nvPr/>
        </p:nvSpPr>
        <p:spPr>
          <a:xfrm>
            <a:off x="447963" y="429691"/>
            <a:ext cx="9422950" cy="8279190"/>
          </a:xfrm>
          <a:prstGeom prst="rect">
            <a:avLst/>
          </a:prstGeom>
        </p:spPr>
        <p:txBody>
          <a:bodyPr wrap="square">
            <a:spAutoFit/>
          </a:bodyPr>
          <a:lstStyle/>
          <a:p>
            <a:r>
              <a:rPr lang="en-GB" sz="2000" dirty="0">
                <a:solidFill>
                  <a:srgbClr val="000000"/>
                </a:solidFill>
              </a:rPr>
              <a:t>At Homefields, we use ‘</a:t>
            </a:r>
            <a:r>
              <a:rPr lang="en-GB" sz="2000" dirty="0"/>
              <a:t>Concrete, Pictorial, Abstract’ (CPA) which is a highly effective approach to teaching that develops a deep and sustainable understanding of maths in pupils. </a:t>
            </a:r>
          </a:p>
          <a:p>
            <a:r>
              <a:rPr lang="en-GB" sz="2000" dirty="0">
                <a:solidFill>
                  <a:srgbClr val="000000"/>
                </a:solidFill>
              </a:rPr>
              <a:t> </a:t>
            </a:r>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r>
              <a:rPr lang="en-GB" sz="2000" b="1" dirty="0"/>
              <a:t>Concrete step of CPA</a:t>
            </a:r>
          </a:p>
          <a:p>
            <a:r>
              <a:rPr lang="en-GB" sz="2000" dirty="0"/>
              <a:t>Concrete is the “doing” stage. During this stage, students use concrete objects to model problems. Unlike traditional maths teaching methods where teachers demonstrate how to solve a problem, the CPA approach brings concepts to life by allowing children to experience and handle physical (concrete) objects. With the CPA framework, every abstract concept is first introduced using physical, interactive concrete materials.</a:t>
            </a:r>
          </a:p>
          <a:p>
            <a:r>
              <a:rPr lang="en-GB" sz="2000" dirty="0"/>
              <a:t>For example, if a problem involves adding pieces of fruit, children can first handle actual fruit. From there, they can progress to handling abstract counters or cubes which represent the fruit.</a:t>
            </a:r>
          </a:p>
          <a:p>
            <a:endParaRPr lang="en-GB" sz="2000" dirty="0"/>
          </a:p>
          <a:p>
            <a:endParaRPr lang="en-GB" sz="3200" dirty="0"/>
          </a:p>
        </p:txBody>
      </p:sp>
    </p:spTree>
    <p:extLst>
      <p:ext uri="{BB962C8B-B14F-4D97-AF65-F5344CB8AC3E}">
        <p14:creationId xmlns:p14="http://schemas.microsoft.com/office/powerpoint/2010/main" val="157494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CB"/>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5F14CEE-3E2F-4E07-AE15-015CBF12CE1F}"/>
              </a:ext>
            </a:extLst>
          </p:cNvPr>
          <p:cNvGrpSpPr/>
          <p:nvPr/>
        </p:nvGrpSpPr>
        <p:grpSpPr>
          <a:xfrm>
            <a:off x="1514763" y="3759826"/>
            <a:ext cx="7956860" cy="456183"/>
            <a:chOff x="880918" y="391115"/>
            <a:chExt cx="7956860" cy="456183"/>
          </a:xfrm>
        </p:grpSpPr>
        <p:sp>
          <p:nvSpPr>
            <p:cNvPr id="2" name="TextBox 1">
              <a:extLst>
                <a:ext uri="{FF2B5EF4-FFF2-40B4-BE49-F238E27FC236}">
                  <a16:creationId xmlns:a16="http://schemas.microsoft.com/office/drawing/2014/main" id="{D66EAE9B-19AE-4831-81F3-D4FE56558740}"/>
                </a:ext>
              </a:extLst>
            </p:cNvPr>
            <p:cNvSpPr txBox="1"/>
            <p:nvPr/>
          </p:nvSpPr>
          <p:spPr>
            <a:xfrm>
              <a:off x="880918" y="391115"/>
              <a:ext cx="1454709" cy="415498"/>
            </a:xfrm>
            <a:prstGeom prst="rect">
              <a:avLst/>
            </a:prstGeom>
            <a:noFill/>
          </p:spPr>
          <p:txBody>
            <a:bodyPr vert="horz" rtlCol="0">
              <a:spAutoFit/>
            </a:bodyPr>
            <a:lstStyle/>
            <a:p>
              <a:r>
                <a:rPr lang="en-GB" sz="2100" dirty="0">
                  <a:solidFill>
                    <a:srgbClr val="000000"/>
                  </a:solidFill>
                </a:rPr>
                <a:t>Concrete</a:t>
              </a:r>
            </a:p>
          </p:txBody>
        </p:sp>
        <p:sp>
          <p:nvSpPr>
            <p:cNvPr id="3" name="TextBox 2">
              <a:extLst>
                <a:ext uri="{FF2B5EF4-FFF2-40B4-BE49-F238E27FC236}">
                  <a16:creationId xmlns:a16="http://schemas.microsoft.com/office/drawing/2014/main" id="{2F799890-6FE7-4A5C-8753-BB7E92FBF846}"/>
                </a:ext>
              </a:extLst>
            </p:cNvPr>
            <p:cNvSpPr txBox="1"/>
            <p:nvPr/>
          </p:nvSpPr>
          <p:spPr>
            <a:xfrm>
              <a:off x="4178300" y="406400"/>
              <a:ext cx="1416761" cy="415498"/>
            </a:xfrm>
            <a:prstGeom prst="rect">
              <a:avLst/>
            </a:prstGeom>
            <a:noFill/>
          </p:spPr>
          <p:txBody>
            <a:bodyPr vert="horz" rtlCol="0">
              <a:spAutoFit/>
            </a:bodyPr>
            <a:lstStyle/>
            <a:p>
              <a:r>
                <a:rPr lang="en-GB" sz="2100" dirty="0">
                  <a:solidFill>
                    <a:srgbClr val="000000"/>
                  </a:solidFill>
                </a:rPr>
                <a:t>Pictorial</a:t>
              </a:r>
            </a:p>
          </p:txBody>
        </p:sp>
        <p:sp>
          <p:nvSpPr>
            <p:cNvPr id="4" name="TextBox 3">
              <a:extLst>
                <a:ext uri="{FF2B5EF4-FFF2-40B4-BE49-F238E27FC236}">
                  <a16:creationId xmlns:a16="http://schemas.microsoft.com/office/drawing/2014/main" id="{96AF5314-EAED-4C78-8FBC-402913F5F686}"/>
                </a:ext>
              </a:extLst>
            </p:cNvPr>
            <p:cNvSpPr txBox="1"/>
            <p:nvPr/>
          </p:nvSpPr>
          <p:spPr>
            <a:xfrm>
              <a:off x="7404100" y="431800"/>
              <a:ext cx="1433678" cy="415498"/>
            </a:xfrm>
            <a:prstGeom prst="rect">
              <a:avLst/>
            </a:prstGeom>
            <a:noFill/>
          </p:spPr>
          <p:txBody>
            <a:bodyPr vert="horz" rtlCol="0">
              <a:spAutoFit/>
            </a:bodyPr>
            <a:lstStyle/>
            <a:p>
              <a:r>
                <a:rPr lang="en-GB" sz="2100" dirty="0">
                  <a:solidFill>
                    <a:srgbClr val="000000"/>
                  </a:solidFill>
                </a:rPr>
                <a:t>Abstract</a:t>
              </a:r>
            </a:p>
          </p:txBody>
        </p:sp>
        <p:cxnSp>
          <p:nvCxnSpPr>
            <p:cNvPr id="5" name="Straight Connector 4">
              <a:extLst>
                <a:ext uri="{FF2B5EF4-FFF2-40B4-BE49-F238E27FC236}">
                  <a16:creationId xmlns:a16="http://schemas.microsoft.com/office/drawing/2014/main" id="{C47C1E85-514A-42E0-A662-9EBBBC015AB5}"/>
                </a:ext>
              </a:extLst>
            </p:cNvPr>
            <p:cNvCxnSpPr/>
            <p:nvPr/>
          </p:nvCxnSpPr>
          <p:spPr>
            <a:xfrm>
              <a:off x="2670302" y="625856"/>
              <a:ext cx="1231011"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B2CEC1B-1743-476D-89BF-4D9DF081CC39}"/>
                </a:ext>
              </a:extLst>
            </p:cNvPr>
            <p:cNvCxnSpPr/>
            <p:nvPr/>
          </p:nvCxnSpPr>
          <p:spPr>
            <a:xfrm>
              <a:off x="5832602" y="604012"/>
              <a:ext cx="1116203"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E4EAECFF-FEBE-41E0-9A2B-5830E7C356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14218" y="4760504"/>
            <a:ext cx="2918079" cy="751967"/>
          </a:xfrm>
          <a:prstGeom prst="rect">
            <a:avLst/>
          </a:prstGeom>
          <a:solidFill>
            <a:scrgbClr r="0" g="0" b="0">
              <a:alpha val="0"/>
            </a:scrgbClr>
          </a:solidFill>
        </p:spPr>
      </p:pic>
      <p:pic>
        <p:nvPicPr>
          <p:cNvPr id="11" name="Picture 10">
            <a:extLst>
              <a:ext uri="{FF2B5EF4-FFF2-40B4-BE49-F238E27FC236}">
                <a16:creationId xmlns:a16="http://schemas.microsoft.com/office/drawing/2014/main" id="{DF057BDB-BCCB-43BA-8993-AA17AA1E187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910445" y="4664111"/>
            <a:ext cx="2885186" cy="848360"/>
          </a:xfrm>
          <a:prstGeom prst="rect">
            <a:avLst/>
          </a:prstGeom>
          <a:solidFill>
            <a:scrgbClr r="0" g="0" b="0">
              <a:alpha val="0"/>
            </a:scrgbClr>
          </a:solidFill>
        </p:spPr>
      </p:pic>
      <p:sp>
        <p:nvSpPr>
          <p:cNvPr id="12" name="TextBox 11">
            <a:extLst>
              <a:ext uri="{FF2B5EF4-FFF2-40B4-BE49-F238E27FC236}">
                <a16:creationId xmlns:a16="http://schemas.microsoft.com/office/drawing/2014/main" id="{8B24CFC6-EE8E-483E-8FCB-144739386874}"/>
              </a:ext>
            </a:extLst>
          </p:cNvPr>
          <p:cNvSpPr txBox="1"/>
          <p:nvPr/>
        </p:nvSpPr>
        <p:spPr>
          <a:xfrm>
            <a:off x="8025245" y="4575211"/>
            <a:ext cx="1681249" cy="477054"/>
          </a:xfrm>
          <a:prstGeom prst="rect">
            <a:avLst/>
          </a:prstGeom>
          <a:noFill/>
        </p:spPr>
        <p:txBody>
          <a:bodyPr vert="horz" rtlCol="0">
            <a:spAutoFit/>
          </a:bodyPr>
          <a:lstStyle/>
          <a:p>
            <a:r>
              <a:rPr lang="en-GB" sz="2500" dirty="0">
                <a:solidFill>
                  <a:srgbClr val="000000"/>
                </a:solidFill>
              </a:rPr>
              <a:t>4 + 3 =</a:t>
            </a:r>
          </a:p>
        </p:txBody>
      </p:sp>
      <p:grpSp>
        <p:nvGrpSpPr>
          <p:cNvPr id="18" name="Group 17">
            <a:extLst>
              <a:ext uri="{FF2B5EF4-FFF2-40B4-BE49-F238E27FC236}">
                <a16:creationId xmlns:a16="http://schemas.microsoft.com/office/drawing/2014/main" id="{48E8BEC8-BC2D-495D-A5B9-FD32F3B6E060}"/>
              </a:ext>
            </a:extLst>
          </p:cNvPr>
          <p:cNvGrpSpPr/>
          <p:nvPr/>
        </p:nvGrpSpPr>
        <p:grpSpPr>
          <a:xfrm>
            <a:off x="8520545" y="5667411"/>
            <a:ext cx="876300" cy="1302512"/>
            <a:chOff x="7886700" y="2298700"/>
            <a:chExt cx="876300" cy="1302512"/>
          </a:xfrm>
        </p:grpSpPr>
        <p:sp>
          <p:nvSpPr>
            <p:cNvPr id="13" name="TextBox 12">
              <a:extLst>
                <a:ext uri="{FF2B5EF4-FFF2-40B4-BE49-F238E27FC236}">
                  <a16:creationId xmlns:a16="http://schemas.microsoft.com/office/drawing/2014/main" id="{C990E272-E387-49AE-A278-B56F798EEABA}"/>
                </a:ext>
              </a:extLst>
            </p:cNvPr>
            <p:cNvSpPr txBox="1"/>
            <p:nvPr/>
          </p:nvSpPr>
          <p:spPr>
            <a:xfrm>
              <a:off x="8267700" y="2298700"/>
              <a:ext cx="354685" cy="415498"/>
            </a:xfrm>
            <a:prstGeom prst="rect">
              <a:avLst/>
            </a:prstGeom>
            <a:noFill/>
          </p:spPr>
          <p:txBody>
            <a:bodyPr vert="horz" rtlCol="0">
              <a:spAutoFit/>
            </a:bodyPr>
            <a:lstStyle/>
            <a:p>
              <a:r>
                <a:rPr lang="en-GB" sz="2100" dirty="0">
                  <a:solidFill>
                    <a:srgbClr val="000000"/>
                  </a:solidFill>
                </a:rPr>
                <a:t>4</a:t>
              </a:r>
            </a:p>
          </p:txBody>
        </p:sp>
        <p:sp>
          <p:nvSpPr>
            <p:cNvPr id="14" name="TextBox 13">
              <a:extLst>
                <a:ext uri="{FF2B5EF4-FFF2-40B4-BE49-F238E27FC236}">
                  <a16:creationId xmlns:a16="http://schemas.microsoft.com/office/drawing/2014/main" id="{193AA67F-D338-4440-AFEB-848E0DF33BE0}"/>
                </a:ext>
              </a:extLst>
            </p:cNvPr>
            <p:cNvSpPr txBox="1"/>
            <p:nvPr/>
          </p:nvSpPr>
          <p:spPr>
            <a:xfrm>
              <a:off x="8255000" y="2794000"/>
              <a:ext cx="354685" cy="415498"/>
            </a:xfrm>
            <a:prstGeom prst="rect">
              <a:avLst/>
            </a:prstGeom>
            <a:noFill/>
          </p:spPr>
          <p:txBody>
            <a:bodyPr vert="horz" rtlCol="0">
              <a:spAutoFit/>
            </a:bodyPr>
            <a:lstStyle/>
            <a:p>
              <a:r>
                <a:rPr lang="en-GB" sz="2100" dirty="0">
                  <a:solidFill>
                    <a:srgbClr val="000000"/>
                  </a:solidFill>
                </a:rPr>
                <a:t>3</a:t>
              </a:r>
            </a:p>
          </p:txBody>
        </p:sp>
        <p:cxnSp>
          <p:nvCxnSpPr>
            <p:cNvPr id="15" name="Straight Connector 14">
              <a:extLst>
                <a:ext uri="{FF2B5EF4-FFF2-40B4-BE49-F238E27FC236}">
                  <a16:creationId xmlns:a16="http://schemas.microsoft.com/office/drawing/2014/main" id="{536B637E-830C-466A-AB7E-3A0C81386B80}"/>
                </a:ext>
              </a:extLst>
            </p:cNvPr>
            <p:cNvCxnSpPr/>
            <p:nvPr/>
          </p:nvCxnSpPr>
          <p:spPr>
            <a:xfrm>
              <a:off x="7937881" y="3256534"/>
              <a:ext cx="825119"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67B1F4-B7C8-4B32-B117-684E826B4C07}"/>
                </a:ext>
              </a:extLst>
            </p:cNvPr>
            <p:cNvCxnSpPr/>
            <p:nvPr/>
          </p:nvCxnSpPr>
          <p:spPr>
            <a:xfrm>
              <a:off x="7926959" y="3601212"/>
              <a:ext cx="836041"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8E99FE-0292-4E24-A2E9-A0606069DDA2}"/>
                </a:ext>
              </a:extLst>
            </p:cNvPr>
            <p:cNvSpPr txBox="1"/>
            <p:nvPr/>
          </p:nvSpPr>
          <p:spPr>
            <a:xfrm>
              <a:off x="7886700" y="2768600"/>
              <a:ext cx="335026" cy="415498"/>
            </a:xfrm>
            <a:prstGeom prst="rect">
              <a:avLst/>
            </a:prstGeom>
            <a:noFill/>
          </p:spPr>
          <p:txBody>
            <a:bodyPr vert="horz" rtlCol="0">
              <a:spAutoFit/>
            </a:bodyPr>
            <a:lstStyle/>
            <a:p>
              <a:r>
                <a:rPr lang="en-GB" sz="2100" dirty="0">
                  <a:solidFill>
                    <a:srgbClr val="000000"/>
                  </a:solidFill>
                </a:rPr>
                <a:t>+</a:t>
              </a:r>
            </a:p>
          </p:txBody>
        </p:sp>
      </p:grpSp>
      <p:sp>
        <p:nvSpPr>
          <p:cNvPr id="8" name="Rectangle 7">
            <a:extLst>
              <a:ext uri="{FF2B5EF4-FFF2-40B4-BE49-F238E27FC236}">
                <a16:creationId xmlns:a16="http://schemas.microsoft.com/office/drawing/2014/main" id="{F6B8A997-8B79-4B14-9052-FF32D2E2B3E5}"/>
              </a:ext>
            </a:extLst>
          </p:cNvPr>
          <p:cNvSpPr/>
          <p:nvPr/>
        </p:nvSpPr>
        <p:spPr>
          <a:xfrm>
            <a:off x="614218" y="-10115"/>
            <a:ext cx="9422950" cy="3662541"/>
          </a:xfrm>
          <a:prstGeom prst="rect">
            <a:avLst/>
          </a:prstGeom>
        </p:spPr>
        <p:txBody>
          <a:bodyPr wrap="square">
            <a:spAutoFit/>
          </a:bodyPr>
          <a:lstStyle/>
          <a:p>
            <a:endParaRPr lang="en-GB" sz="2400" dirty="0">
              <a:latin typeface="NTFPreCursive" panose="03000400000000000000" pitchFamily="66" charset="0"/>
            </a:endParaRPr>
          </a:p>
          <a:p>
            <a:r>
              <a:rPr lang="en-GB" sz="2200" b="1" dirty="0"/>
              <a:t>Pictorial step of CPA</a:t>
            </a:r>
          </a:p>
          <a:p>
            <a:r>
              <a:rPr lang="en-GB" sz="2200" dirty="0"/>
              <a:t>Pictorial is the “seeing” stage. Here, visual representations of concrete objects are used to model problems. This stage encourages children to make a mental connection between the physical object they just handled and the abstract pictures, diagrams or models that represent the objects from the problem.</a:t>
            </a:r>
          </a:p>
          <a:p>
            <a:r>
              <a:rPr lang="en-GB" sz="2200" dirty="0"/>
              <a:t>Building or drawing a model makes it easier for children to grasp difficult abstract concepts (for example, fractions). Simply put, it helps students visualise abstract problems and make them more accessible.</a:t>
            </a:r>
          </a:p>
          <a:p>
            <a:endParaRPr lang="en-GB" sz="3200" dirty="0"/>
          </a:p>
        </p:txBody>
      </p:sp>
    </p:spTree>
    <p:extLst>
      <p:ext uri="{BB962C8B-B14F-4D97-AF65-F5344CB8AC3E}">
        <p14:creationId xmlns:p14="http://schemas.microsoft.com/office/powerpoint/2010/main" val="16403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CB"/>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5F14CEE-3E2F-4E07-AE15-015CBF12CE1F}"/>
              </a:ext>
            </a:extLst>
          </p:cNvPr>
          <p:cNvGrpSpPr/>
          <p:nvPr/>
        </p:nvGrpSpPr>
        <p:grpSpPr>
          <a:xfrm>
            <a:off x="1794072" y="3646824"/>
            <a:ext cx="7760679" cy="461720"/>
            <a:chOff x="1077099" y="385578"/>
            <a:chExt cx="7760679" cy="461720"/>
          </a:xfrm>
        </p:grpSpPr>
        <p:sp>
          <p:nvSpPr>
            <p:cNvPr id="2" name="TextBox 1">
              <a:extLst>
                <a:ext uri="{FF2B5EF4-FFF2-40B4-BE49-F238E27FC236}">
                  <a16:creationId xmlns:a16="http://schemas.microsoft.com/office/drawing/2014/main" id="{D66EAE9B-19AE-4831-81F3-D4FE56558740}"/>
                </a:ext>
              </a:extLst>
            </p:cNvPr>
            <p:cNvSpPr txBox="1"/>
            <p:nvPr/>
          </p:nvSpPr>
          <p:spPr>
            <a:xfrm>
              <a:off x="1077099" y="385578"/>
              <a:ext cx="1454709" cy="415498"/>
            </a:xfrm>
            <a:prstGeom prst="rect">
              <a:avLst/>
            </a:prstGeom>
            <a:noFill/>
          </p:spPr>
          <p:txBody>
            <a:bodyPr vert="horz" rtlCol="0">
              <a:spAutoFit/>
            </a:bodyPr>
            <a:lstStyle/>
            <a:p>
              <a:r>
                <a:rPr lang="en-GB" sz="2100" dirty="0">
                  <a:solidFill>
                    <a:srgbClr val="000000"/>
                  </a:solidFill>
                </a:rPr>
                <a:t>Concrete</a:t>
              </a:r>
            </a:p>
          </p:txBody>
        </p:sp>
        <p:sp>
          <p:nvSpPr>
            <p:cNvPr id="3" name="TextBox 2">
              <a:extLst>
                <a:ext uri="{FF2B5EF4-FFF2-40B4-BE49-F238E27FC236}">
                  <a16:creationId xmlns:a16="http://schemas.microsoft.com/office/drawing/2014/main" id="{2F799890-6FE7-4A5C-8753-BB7E92FBF846}"/>
                </a:ext>
              </a:extLst>
            </p:cNvPr>
            <p:cNvSpPr txBox="1"/>
            <p:nvPr/>
          </p:nvSpPr>
          <p:spPr>
            <a:xfrm>
              <a:off x="4178300" y="406400"/>
              <a:ext cx="1416761" cy="415498"/>
            </a:xfrm>
            <a:prstGeom prst="rect">
              <a:avLst/>
            </a:prstGeom>
            <a:noFill/>
          </p:spPr>
          <p:txBody>
            <a:bodyPr vert="horz" rtlCol="0">
              <a:spAutoFit/>
            </a:bodyPr>
            <a:lstStyle/>
            <a:p>
              <a:r>
                <a:rPr lang="en-GB" sz="2100" dirty="0">
                  <a:solidFill>
                    <a:srgbClr val="000000"/>
                  </a:solidFill>
                </a:rPr>
                <a:t>Pictorial</a:t>
              </a:r>
            </a:p>
          </p:txBody>
        </p:sp>
        <p:sp>
          <p:nvSpPr>
            <p:cNvPr id="4" name="TextBox 3">
              <a:extLst>
                <a:ext uri="{FF2B5EF4-FFF2-40B4-BE49-F238E27FC236}">
                  <a16:creationId xmlns:a16="http://schemas.microsoft.com/office/drawing/2014/main" id="{96AF5314-EAED-4C78-8FBC-402913F5F686}"/>
                </a:ext>
              </a:extLst>
            </p:cNvPr>
            <p:cNvSpPr txBox="1"/>
            <p:nvPr/>
          </p:nvSpPr>
          <p:spPr>
            <a:xfrm>
              <a:off x="7404100" y="431800"/>
              <a:ext cx="1433678" cy="415498"/>
            </a:xfrm>
            <a:prstGeom prst="rect">
              <a:avLst/>
            </a:prstGeom>
            <a:noFill/>
          </p:spPr>
          <p:txBody>
            <a:bodyPr vert="horz" rtlCol="0">
              <a:spAutoFit/>
            </a:bodyPr>
            <a:lstStyle/>
            <a:p>
              <a:r>
                <a:rPr lang="en-GB" sz="2100" dirty="0">
                  <a:solidFill>
                    <a:srgbClr val="000000"/>
                  </a:solidFill>
                </a:rPr>
                <a:t>Abstract</a:t>
              </a:r>
            </a:p>
          </p:txBody>
        </p:sp>
        <p:cxnSp>
          <p:nvCxnSpPr>
            <p:cNvPr id="5" name="Straight Connector 4">
              <a:extLst>
                <a:ext uri="{FF2B5EF4-FFF2-40B4-BE49-F238E27FC236}">
                  <a16:creationId xmlns:a16="http://schemas.microsoft.com/office/drawing/2014/main" id="{C47C1E85-514A-42E0-A662-9EBBBC015AB5}"/>
                </a:ext>
              </a:extLst>
            </p:cNvPr>
            <p:cNvCxnSpPr/>
            <p:nvPr/>
          </p:nvCxnSpPr>
          <p:spPr>
            <a:xfrm>
              <a:off x="2670302" y="625856"/>
              <a:ext cx="1231011"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B2CEC1B-1743-476D-89BF-4D9DF081CC39}"/>
                </a:ext>
              </a:extLst>
            </p:cNvPr>
            <p:cNvCxnSpPr/>
            <p:nvPr/>
          </p:nvCxnSpPr>
          <p:spPr>
            <a:xfrm>
              <a:off x="5832602" y="604012"/>
              <a:ext cx="1116203"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E4EAECFF-FEBE-41E0-9A2B-5830E7C356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97346" y="4653039"/>
            <a:ext cx="2918079" cy="751967"/>
          </a:xfrm>
          <a:prstGeom prst="rect">
            <a:avLst/>
          </a:prstGeom>
          <a:solidFill>
            <a:scrgbClr r="0" g="0" b="0">
              <a:alpha val="0"/>
            </a:scrgbClr>
          </a:solidFill>
        </p:spPr>
      </p:pic>
      <p:pic>
        <p:nvPicPr>
          <p:cNvPr id="11" name="Picture 10">
            <a:extLst>
              <a:ext uri="{FF2B5EF4-FFF2-40B4-BE49-F238E27FC236}">
                <a16:creationId xmlns:a16="http://schemas.microsoft.com/office/drawing/2014/main" id="{DF057BDB-BCCB-43BA-8993-AA17AA1E187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993573" y="4556646"/>
            <a:ext cx="2885186" cy="848360"/>
          </a:xfrm>
          <a:prstGeom prst="rect">
            <a:avLst/>
          </a:prstGeom>
          <a:solidFill>
            <a:scrgbClr r="0" g="0" b="0">
              <a:alpha val="0"/>
            </a:scrgbClr>
          </a:solidFill>
        </p:spPr>
      </p:pic>
      <p:sp>
        <p:nvSpPr>
          <p:cNvPr id="12" name="TextBox 11">
            <a:extLst>
              <a:ext uri="{FF2B5EF4-FFF2-40B4-BE49-F238E27FC236}">
                <a16:creationId xmlns:a16="http://schemas.microsoft.com/office/drawing/2014/main" id="{8B24CFC6-EE8E-483E-8FCB-144739386874}"/>
              </a:ext>
            </a:extLst>
          </p:cNvPr>
          <p:cNvSpPr txBox="1"/>
          <p:nvPr/>
        </p:nvSpPr>
        <p:spPr>
          <a:xfrm>
            <a:off x="8108373" y="4467746"/>
            <a:ext cx="1681249" cy="477054"/>
          </a:xfrm>
          <a:prstGeom prst="rect">
            <a:avLst/>
          </a:prstGeom>
          <a:noFill/>
        </p:spPr>
        <p:txBody>
          <a:bodyPr vert="horz" rtlCol="0">
            <a:spAutoFit/>
          </a:bodyPr>
          <a:lstStyle/>
          <a:p>
            <a:r>
              <a:rPr lang="en-GB" sz="2500" dirty="0">
                <a:solidFill>
                  <a:srgbClr val="000000"/>
                </a:solidFill>
              </a:rPr>
              <a:t>4 + 3 =</a:t>
            </a:r>
          </a:p>
        </p:txBody>
      </p:sp>
      <p:grpSp>
        <p:nvGrpSpPr>
          <p:cNvPr id="18" name="Group 17">
            <a:extLst>
              <a:ext uri="{FF2B5EF4-FFF2-40B4-BE49-F238E27FC236}">
                <a16:creationId xmlns:a16="http://schemas.microsoft.com/office/drawing/2014/main" id="{48E8BEC8-BC2D-495D-A5B9-FD32F3B6E060}"/>
              </a:ext>
            </a:extLst>
          </p:cNvPr>
          <p:cNvGrpSpPr/>
          <p:nvPr/>
        </p:nvGrpSpPr>
        <p:grpSpPr>
          <a:xfrm>
            <a:off x="8603673" y="5559946"/>
            <a:ext cx="876300" cy="1302512"/>
            <a:chOff x="7886700" y="2298700"/>
            <a:chExt cx="876300" cy="1302512"/>
          </a:xfrm>
        </p:grpSpPr>
        <p:sp>
          <p:nvSpPr>
            <p:cNvPr id="13" name="TextBox 12">
              <a:extLst>
                <a:ext uri="{FF2B5EF4-FFF2-40B4-BE49-F238E27FC236}">
                  <a16:creationId xmlns:a16="http://schemas.microsoft.com/office/drawing/2014/main" id="{C990E272-E387-49AE-A278-B56F798EEABA}"/>
                </a:ext>
              </a:extLst>
            </p:cNvPr>
            <p:cNvSpPr txBox="1"/>
            <p:nvPr/>
          </p:nvSpPr>
          <p:spPr>
            <a:xfrm>
              <a:off x="8267700" y="2298700"/>
              <a:ext cx="354685" cy="415498"/>
            </a:xfrm>
            <a:prstGeom prst="rect">
              <a:avLst/>
            </a:prstGeom>
            <a:noFill/>
          </p:spPr>
          <p:txBody>
            <a:bodyPr vert="horz" rtlCol="0">
              <a:spAutoFit/>
            </a:bodyPr>
            <a:lstStyle/>
            <a:p>
              <a:r>
                <a:rPr lang="en-GB" sz="2100" dirty="0">
                  <a:solidFill>
                    <a:srgbClr val="000000"/>
                  </a:solidFill>
                </a:rPr>
                <a:t>4</a:t>
              </a:r>
            </a:p>
          </p:txBody>
        </p:sp>
        <p:sp>
          <p:nvSpPr>
            <p:cNvPr id="14" name="TextBox 13">
              <a:extLst>
                <a:ext uri="{FF2B5EF4-FFF2-40B4-BE49-F238E27FC236}">
                  <a16:creationId xmlns:a16="http://schemas.microsoft.com/office/drawing/2014/main" id="{193AA67F-D338-4440-AFEB-848E0DF33BE0}"/>
                </a:ext>
              </a:extLst>
            </p:cNvPr>
            <p:cNvSpPr txBox="1"/>
            <p:nvPr/>
          </p:nvSpPr>
          <p:spPr>
            <a:xfrm>
              <a:off x="8255000" y="2794000"/>
              <a:ext cx="354685" cy="415498"/>
            </a:xfrm>
            <a:prstGeom prst="rect">
              <a:avLst/>
            </a:prstGeom>
            <a:noFill/>
          </p:spPr>
          <p:txBody>
            <a:bodyPr vert="horz" rtlCol="0">
              <a:spAutoFit/>
            </a:bodyPr>
            <a:lstStyle/>
            <a:p>
              <a:r>
                <a:rPr lang="en-GB" sz="2100" dirty="0">
                  <a:solidFill>
                    <a:srgbClr val="000000"/>
                  </a:solidFill>
                </a:rPr>
                <a:t>3</a:t>
              </a:r>
            </a:p>
          </p:txBody>
        </p:sp>
        <p:cxnSp>
          <p:nvCxnSpPr>
            <p:cNvPr id="15" name="Straight Connector 14">
              <a:extLst>
                <a:ext uri="{FF2B5EF4-FFF2-40B4-BE49-F238E27FC236}">
                  <a16:creationId xmlns:a16="http://schemas.microsoft.com/office/drawing/2014/main" id="{536B637E-830C-466A-AB7E-3A0C81386B80}"/>
                </a:ext>
              </a:extLst>
            </p:cNvPr>
            <p:cNvCxnSpPr/>
            <p:nvPr/>
          </p:nvCxnSpPr>
          <p:spPr>
            <a:xfrm>
              <a:off x="7937881" y="3256534"/>
              <a:ext cx="825119"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67B1F4-B7C8-4B32-B117-684E826B4C07}"/>
                </a:ext>
              </a:extLst>
            </p:cNvPr>
            <p:cNvCxnSpPr/>
            <p:nvPr/>
          </p:nvCxnSpPr>
          <p:spPr>
            <a:xfrm>
              <a:off x="7926959" y="3601212"/>
              <a:ext cx="836041"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8E99FE-0292-4E24-A2E9-A0606069DDA2}"/>
                </a:ext>
              </a:extLst>
            </p:cNvPr>
            <p:cNvSpPr txBox="1"/>
            <p:nvPr/>
          </p:nvSpPr>
          <p:spPr>
            <a:xfrm>
              <a:off x="7886700" y="2768600"/>
              <a:ext cx="335026" cy="415498"/>
            </a:xfrm>
            <a:prstGeom prst="rect">
              <a:avLst/>
            </a:prstGeom>
            <a:noFill/>
          </p:spPr>
          <p:txBody>
            <a:bodyPr vert="horz" rtlCol="0">
              <a:spAutoFit/>
            </a:bodyPr>
            <a:lstStyle/>
            <a:p>
              <a:r>
                <a:rPr lang="en-GB" sz="2100" dirty="0">
                  <a:solidFill>
                    <a:srgbClr val="000000"/>
                  </a:solidFill>
                </a:rPr>
                <a:t>+</a:t>
              </a:r>
            </a:p>
          </p:txBody>
        </p:sp>
      </p:grpSp>
      <p:sp>
        <p:nvSpPr>
          <p:cNvPr id="8" name="Rectangle 7">
            <a:extLst>
              <a:ext uri="{FF2B5EF4-FFF2-40B4-BE49-F238E27FC236}">
                <a16:creationId xmlns:a16="http://schemas.microsoft.com/office/drawing/2014/main" id="{F6B8A997-8B79-4B14-9052-FF32D2E2B3E5}"/>
              </a:ext>
            </a:extLst>
          </p:cNvPr>
          <p:cNvSpPr/>
          <p:nvPr/>
        </p:nvSpPr>
        <p:spPr>
          <a:xfrm>
            <a:off x="368525" y="300636"/>
            <a:ext cx="9422950" cy="3293209"/>
          </a:xfrm>
          <a:prstGeom prst="rect">
            <a:avLst/>
          </a:prstGeom>
        </p:spPr>
        <p:txBody>
          <a:bodyPr wrap="square">
            <a:spAutoFit/>
          </a:bodyPr>
          <a:lstStyle/>
          <a:p>
            <a:r>
              <a:rPr lang="en-GB" sz="2200" b="1" dirty="0"/>
              <a:t>Abstract step of CPA</a:t>
            </a:r>
          </a:p>
          <a:p>
            <a:r>
              <a:rPr lang="en-GB" sz="2200" dirty="0"/>
              <a:t>Abstract is the “symbolic” stage, where children use abstract symbols to model problems. Students will not progress to this stage until they have demonstrated that they have a solid understanding of the concrete and pictorial stages of the problem. The abstract stage involves the teacher introducing abstract concepts (for example, mathematical symbols). Children are introduced to the concept at a symbolic level, using only numbers, notation, and mathematical symbols (for example, +, –, x, /) to indicate addition, multiplication or division.</a:t>
            </a:r>
          </a:p>
          <a:p>
            <a:endParaRPr lang="en-GB" sz="3200" dirty="0"/>
          </a:p>
        </p:txBody>
      </p:sp>
    </p:spTree>
    <p:extLst>
      <p:ext uri="{BB962C8B-B14F-4D97-AF65-F5344CB8AC3E}">
        <p14:creationId xmlns:p14="http://schemas.microsoft.com/office/powerpoint/2010/main" val="192532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8DB7B5-4B2F-487E-84F0-4488A65D79BA}"/>
              </a:ext>
            </a:extLst>
          </p:cNvPr>
          <p:cNvSpPr txBox="1"/>
          <p:nvPr/>
        </p:nvSpPr>
        <p:spPr>
          <a:xfrm>
            <a:off x="127000" y="88900"/>
            <a:ext cx="9702800" cy="5847755"/>
          </a:xfrm>
          <a:prstGeom prst="rect">
            <a:avLst/>
          </a:prstGeom>
          <a:noFill/>
        </p:spPr>
        <p:txBody>
          <a:bodyPr vert="horz" rtlCol="0">
            <a:spAutoFit/>
          </a:bodyPr>
          <a:lstStyle/>
          <a:p>
            <a:r>
              <a:rPr lang="en-GB" sz="3400" b="1" u="sng" dirty="0">
                <a:solidFill>
                  <a:srgbClr val="000000"/>
                </a:solidFill>
              </a:rPr>
              <a:t>Expectation in Year 5</a:t>
            </a:r>
          </a:p>
          <a:p>
            <a:r>
              <a:rPr lang="en-GB" sz="3400" b="1" u="sng" dirty="0">
                <a:solidFill>
                  <a:srgbClr val="000000"/>
                </a:solidFill>
              </a:rPr>
              <a:t>Addition</a:t>
            </a:r>
            <a:r>
              <a:rPr lang="en-GB" sz="3400" dirty="0">
                <a:solidFill>
                  <a:srgbClr val="000000"/>
                </a:solidFill>
              </a:rPr>
              <a:t>: Add numbers with more than 4 digits(including money, measures and decimals with a different number of decimal places)</a:t>
            </a:r>
          </a:p>
          <a:p>
            <a:r>
              <a:rPr lang="en-GB" sz="3400" b="1" dirty="0">
                <a:solidFill>
                  <a:srgbClr val="000000"/>
                </a:solidFill>
              </a:rPr>
              <a:t>S</a:t>
            </a:r>
            <a:r>
              <a:rPr lang="en-GB" sz="3400" b="1" u="sng" dirty="0">
                <a:solidFill>
                  <a:srgbClr val="000000"/>
                </a:solidFill>
              </a:rPr>
              <a:t>ubtraction</a:t>
            </a:r>
            <a:r>
              <a:rPr lang="en-GB" sz="3400" dirty="0">
                <a:solidFill>
                  <a:srgbClr val="000000"/>
                </a:solidFill>
              </a:rPr>
              <a:t>: Subtract with at least 4-digit numbers (including money, measures and decimals)</a:t>
            </a:r>
          </a:p>
          <a:p>
            <a:r>
              <a:rPr lang="en-GB" sz="3400" b="1" u="sng" dirty="0">
                <a:solidFill>
                  <a:srgbClr val="000000"/>
                </a:solidFill>
              </a:rPr>
              <a:t>Multiplication</a:t>
            </a:r>
            <a:r>
              <a:rPr lang="en-GB" sz="3400" dirty="0">
                <a:solidFill>
                  <a:srgbClr val="000000"/>
                </a:solidFill>
              </a:rPr>
              <a:t>: Multiply up to 4-digit numbers by 1 or 2 digits (introduce column multiplication)</a:t>
            </a:r>
          </a:p>
          <a:p>
            <a:r>
              <a:rPr lang="en-GB" sz="3400" b="1" u="sng" dirty="0">
                <a:solidFill>
                  <a:srgbClr val="000000"/>
                </a:solidFill>
              </a:rPr>
              <a:t>Division</a:t>
            </a:r>
            <a:r>
              <a:rPr lang="en-GB" sz="3400" dirty="0">
                <a:solidFill>
                  <a:srgbClr val="000000"/>
                </a:solidFill>
              </a:rPr>
              <a:t>: Divide up to 4 digits by a single digit, including those with remainders (chunking leading into short division method)</a:t>
            </a:r>
          </a:p>
        </p:txBody>
      </p:sp>
    </p:spTree>
    <p:extLst>
      <p:ext uri="{BB962C8B-B14F-4D97-AF65-F5344CB8AC3E}">
        <p14:creationId xmlns:p14="http://schemas.microsoft.com/office/powerpoint/2010/main" val="56616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0D4713-E06C-4C7E-8B2D-117A5F04B4D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79400" y="63500"/>
            <a:ext cx="9575673" cy="4648073"/>
          </a:xfrm>
          <a:prstGeom prst="rect">
            <a:avLst/>
          </a:prstGeom>
          <a:solidFill>
            <a:scrgbClr r="0" g="0" b="0">
              <a:alpha val="0"/>
            </a:scrgbClr>
          </a:solidFill>
        </p:spPr>
      </p:pic>
    </p:spTree>
    <p:extLst>
      <p:ext uri="{BB962C8B-B14F-4D97-AF65-F5344CB8AC3E}">
        <p14:creationId xmlns:p14="http://schemas.microsoft.com/office/powerpoint/2010/main" val="96830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FA709000-DDB1-4F11-B54C-20CE41D7E0F5}"/>
              </a:ext>
            </a:extLst>
          </p:cNvPr>
          <p:cNvSpPr txBox="1"/>
          <p:nvPr/>
        </p:nvSpPr>
        <p:spPr>
          <a:xfrm>
            <a:off x="101600" y="38100"/>
            <a:ext cx="10270998" cy="954107"/>
          </a:xfrm>
          <a:prstGeom prst="rect">
            <a:avLst/>
          </a:prstGeom>
          <a:noFill/>
        </p:spPr>
        <p:txBody>
          <a:bodyPr vert="horz" rtlCol="0">
            <a:spAutoFit/>
          </a:bodyPr>
          <a:lstStyle/>
          <a:p>
            <a:r>
              <a:rPr lang="en-GB" sz="2800" dirty="0">
                <a:solidFill>
                  <a:srgbClr val="000000"/>
                </a:solidFill>
              </a:rPr>
              <a:t>Addition: Add numbers with more than 4 digits (including money, measures and decimals with a different number of decimal places)</a:t>
            </a:r>
          </a:p>
        </p:txBody>
      </p:sp>
      <p:sp>
        <p:nvSpPr>
          <p:cNvPr id="31" name="TextBox 30">
            <a:extLst>
              <a:ext uri="{FF2B5EF4-FFF2-40B4-BE49-F238E27FC236}">
                <a16:creationId xmlns:a16="http://schemas.microsoft.com/office/drawing/2014/main" id="{D4703F9A-710B-4E74-B1EE-85C579C206A7}"/>
              </a:ext>
            </a:extLst>
          </p:cNvPr>
          <p:cNvSpPr txBox="1"/>
          <p:nvPr/>
        </p:nvSpPr>
        <p:spPr>
          <a:xfrm>
            <a:off x="779463" y="1457980"/>
            <a:ext cx="3771900" cy="954107"/>
          </a:xfrm>
          <a:prstGeom prst="rect">
            <a:avLst/>
          </a:prstGeom>
          <a:noFill/>
        </p:spPr>
        <p:txBody>
          <a:bodyPr wrap="square" rtlCol="0">
            <a:spAutoFit/>
          </a:bodyPr>
          <a:lstStyle/>
          <a:p>
            <a:r>
              <a:rPr lang="en-GB" sz="2800" dirty="0"/>
              <a:t>     £  2  3    .   5   9</a:t>
            </a:r>
          </a:p>
          <a:p>
            <a:r>
              <a:rPr lang="en-GB" sz="2800" dirty="0"/>
              <a:t>+   £       9   .   6   4</a:t>
            </a:r>
          </a:p>
        </p:txBody>
      </p:sp>
      <p:cxnSp>
        <p:nvCxnSpPr>
          <p:cNvPr id="33" name="Straight Connector 32">
            <a:extLst>
              <a:ext uri="{FF2B5EF4-FFF2-40B4-BE49-F238E27FC236}">
                <a16:creationId xmlns:a16="http://schemas.microsoft.com/office/drawing/2014/main" id="{3F13FF11-78D6-4C08-8947-4661AB893BBC}"/>
              </a:ext>
            </a:extLst>
          </p:cNvPr>
          <p:cNvCxnSpPr/>
          <p:nvPr/>
        </p:nvCxnSpPr>
        <p:spPr>
          <a:xfrm>
            <a:off x="779463" y="2273215"/>
            <a:ext cx="2670319"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97BDB89D-5FDA-405B-A42F-DBCA6A046274}"/>
              </a:ext>
            </a:extLst>
          </p:cNvPr>
          <p:cNvCxnSpPr/>
          <p:nvPr/>
        </p:nvCxnSpPr>
        <p:spPr>
          <a:xfrm>
            <a:off x="779463" y="2670464"/>
            <a:ext cx="2670319" cy="0"/>
          </a:xfrm>
          <a:prstGeom prst="line">
            <a:avLst/>
          </a:prstGeom>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EB6703D7-BA7E-418A-884F-44CAED4B49B3}"/>
              </a:ext>
            </a:extLst>
          </p:cNvPr>
          <p:cNvSpPr txBox="1"/>
          <p:nvPr/>
        </p:nvSpPr>
        <p:spPr>
          <a:xfrm>
            <a:off x="1236726" y="2245871"/>
            <a:ext cx="2252604" cy="523220"/>
          </a:xfrm>
          <a:prstGeom prst="rect">
            <a:avLst/>
          </a:prstGeom>
          <a:noFill/>
        </p:spPr>
        <p:txBody>
          <a:bodyPr wrap="square" rtlCol="0">
            <a:spAutoFit/>
          </a:bodyPr>
          <a:lstStyle/>
          <a:p>
            <a:r>
              <a:rPr lang="en-GB" sz="2800" dirty="0">
                <a:solidFill>
                  <a:srgbClr val="FF0000"/>
                </a:solidFill>
              </a:rPr>
              <a:t>£  3  3   .   2   3</a:t>
            </a:r>
          </a:p>
        </p:txBody>
      </p:sp>
      <p:sp>
        <p:nvSpPr>
          <p:cNvPr id="37" name="TextBox 36">
            <a:extLst>
              <a:ext uri="{FF2B5EF4-FFF2-40B4-BE49-F238E27FC236}">
                <a16:creationId xmlns:a16="http://schemas.microsoft.com/office/drawing/2014/main" id="{7B59F08E-8328-46F1-9257-86F5554502D3}"/>
              </a:ext>
            </a:extLst>
          </p:cNvPr>
          <p:cNvSpPr txBox="1"/>
          <p:nvPr/>
        </p:nvSpPr>
        <p:spPr>
          <a:xfrm>
            <a:off x="1567012" y="2733543"/>
            <a:ext cx="1922318" cy="369332"/>
          </a:xfrm>
          <a:prstGeom prst="rect">
            <a:avLst/>
          </a:prstGeom>
          <a:noFill/>
        </p:spPr>
        <p:txBody>
          <a:bodyPr wrap="square" rtlCol="0">
            <a:spAutoFit/>
          </a:bodyPr>
          <a:lstStyle/>
          <a:p>
            <a:r>
              <a:rPr lang="en-GB" dirty="0">
                <a:solidFill>
                  <a:srgbClr val="00B050"/>
                </a:solidFill>
              </a:rPr>
              <a:t>1     1            1</a:t>
            </a:r>
          </a:p>
        </p:txBody>
      </p:sp>
      <p:sp>
        <p:nvSpPr>
          <p:cNvPr id="38" name="TextBox 37">
            <a:extLst>
              <a:ext uri="{FF2B5EF4-FFF2-40B4-BE49-F238E27FC236}">
                <a16:creationId xmlns:a16="http://schemas.microsoft.com/office/drawing/2014/main" id="{ED17E77E-A547-4D91-BDA6-106BC3C7CD32}"/>
              </a:ext>
            </a:extLst>
          </p:cNvPr>
          <p:cNvSpPr txBox="1"/>
          <p:nvPr/>
        </p:nvSpPr>
        <p:spPr>
          <a:xfrm>
            <a:off x="387860" y="3299699"/>
            <a:ext cx="4280622" cy="3816429"/>
          </a:xfrm>
          <a:prstGeom prst="rect">
            <a:avLst/>
          </a:prstGeom>
          <a:noFill/>
        </p:spPr>
        <p:txBody>
          <a:bodyPr wrap="square" rtlCol="0">
            <a:spAutoFit/>
          </a:bodyPr>
          <a:lstStyle/>
          <a:p>
            <a:r>
              <a:rPr lang="en-GB" sz="2200" dirty="0"/>
              <a:t>Add the ones column first. If the total is results in a two-digit number, place the tens digit under the next column. So, 9+4=</a:t>
            </a:r>
            <a:r>
              <a:rPr lang="en-GB" sz="2200" dirty="0">
                <a:solidFill>
                  <a:srgbClr val="00B050"/>
                </a:solidFill>
              </a:rPr>
              <a:t>1</a:t>
            </a:r>
            <a:r>
              <a:rPr lang="en-GB" sz="2200" dirty="0">
                <a:solidFill>
                  <a:srgbClr val="FF0000"/>
                </a:solidFill>
              </a:rPr>
              <a:t>3.</a:t>
            </a:r>
          </a:p>
          <a:p>
            <a:r>
              <a:rPr lang="en-GB" sz="2200" dirty="0"/>
              <a:t>Continue to do this for each column, working from right to left. For calculations involving decimal numbers, we advise children to place the decimal point in the answer space first to avoid forgetting it.</a:t>
            </a:r>
          </a:p>
        </p:txBody>
      </p:sp>
      <p:sp>
        <p:nvSpPr>
          <p:cNvPr id="39" name="TextBox 38">
            <a:extLst>
              <a:ext uri="{FF2B5EF4-FFF2-40B4-BE49-F238E27FC236}">
                <a16:creationId xmlns:a16="http://schemas.microsoft.com/office/drawing/2014/main" id="{498A5AA6-AE65-452F-8451-894F1674722C}"/>
              </a:ext>
            </a:extLst>
          </p:cNvPr>
          <p:cNvSpPr txBox="1"/>
          <p:nvPr/>
        </p:nvSpPr>
        <p:spPr>
          <a:xfrm>
            <a:off x="6567511" y="1472973"/>
            <a:ext cx="3771900" cy="954107"/>
          </a:xfrm>
          <a:prstGeom prst="rect">
            <a:avLst/>
          </a:prstGeom>
          <a:noFill/>
        </p:spPr>
        <p:txBody>
          <a:bodyPr wrap="square" rtlCol="0">
            <a:spAutoFit/>
          </a:bodyPr>
          <a:lstStyle/>
          <a:p>
            <a:r>
              <a:rPr lang="en-GB" sz="2800" dirty="0"/>
              <a:t>     3  5   7  4  6</a:t>
            </a:r>
          </a:p>
          <a:p>
            <a:r>
              <a:rPr lang="en-GB" sz="2800" dirty="0"/>
              <a:t>+      7   4   3  8</a:t>
            </a:r>
          </a:p>
        </p:txBody>
      </p:sp>
      <p:cxnSp>
        <p:nvCxnSpPr>
          <p:cNvPr id="41" name="Straight Connector 40">
            <a:extLst>
              <a:ext uri="{FF2B5EF4-FFF2-40B4-BE49-F238E27FC236}">
                <a16:creationId xmlns:a16="http://schemas.microsoft.com/office/drawing/2014/main" id="{EF805A43-299C-4FC8-8A0D-D14ED4A3821C}"/>
              </a:ext>
            </a:extLst>
          </p:cNvPr>
          <p:cNvCxnSpPr/>
          <p:nvPr/>
        </p:nvCxnSpPr>
        <p:spPr>
          <a:xfrm>
            <a:off x="6515100" y="2273877"/>
            <a:ext cx="2265218" cy="635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540B3167-EF5B-44A7-9E5D-0DB8E2184F1D}"/>
              </a:ext>
            </a:extLst>
          </p:cNvPr>
          <p:cNvCxnSpPr/>
          <p:nvPr/>
        </p:nvCxnSpPr>
        <p:spPr>
          <a:xfrm>
            <a:off x="6527963" y="2668380"/>
            <a:ext cx="2241964" cy="0"/>
          </a:xfrm>
          <a:prstGeom prst="line">
            <a:avLst/>
          </a:prstGeom>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8D67A4B8-197E-41E8-BE23-B95B2B8A6E58}"/>
              </a:ext>
            </a:extLst>
          </p:cNvPr>
          <p:cNvSpPr txBox="1"/>
          <p:nvPr/>
        </p:nvSpPr>
        <p:spPr>
          <a:xfrm>
            <a:off x="6887202" y="2275624"/>
            <a:ext cx="2241964" cy="523220"/>
          </a:xfrm>
          <a:prstGeom prst="rect">
            <a:avLst/>
          </a:prstGeom>
          <a:noFill/>
        </p:spPr>
        <p:txBody>
          <a:bodyPr wrap="square" rtlCol="0">
            <a:spAutoFit/>
          </a:bodyPr>
          <a:lstStyle/>
          <a:p>
            <a:r>
              <a:rPr lang="en-GB" sz="2800" dirty="0">
                <a:solidFill>
                  <a:srgbClr val="FF0000"/>
                </a:solidFill>
              </a:rPr>
              <a:t>4  3   1   8  4</a:t>
            </a:r>
          </a:p>
        </p:txBody>
      </p:sp>
      <p:sp>
        <p:nvSpPr>
          <p:cNvPr id="45" name="TextBox 44">
            <a:extLst>
              <a:ext uri="{FF2B5EF4-FFF2-40B4-BE49-F238E27FC236}">
                <a16:creationId xmlns:a16="http://schemas.microsoft.com/office/drawing/2014/main" id="{33317CE6-0564-494B-8086-4F3C1E1D2CBE}"/>
              </a:ext>
            </a:extLst>
          </p:cNvPr>
          <p:cNvSpPr txBox="1"/>
          <p:nvPr/>
        </p:nvSpPr>
        <p:spPr>
          <a:xfrm>
            <a:off x="6912755" y="2702048"/>
            <a:ext cx="1784731" cy="369330"/>
          </a:xfrm>
          <a:prstGeom prst="rect">
            <a:avLst/>
          </a:prstGeom>
          <a:noFill/>
        </p:spPr>
        <p:txBody>
          <a:bodyPr wrap="square" rtlCol="0">
            <a:spAutoFit/>
          </a:bodyPr>
          <a:lstStyle/>
          <a:p>
            <a:r>
              <a:rPr lang="en-GB" dirty="0">
                <a:solidFill>
                  <a:srgbClr val="00B050"/>
                </a:solidFill>
              </a:rPr>
              <a:t>1     1             1</a:t>
            </a:r>
          </a:p>
        </p:txBody>
      </p:sp>
    </p:spTree>
    <p:extLst>
      <p:ext uri="{BB962C8B-B14F-4D97-AF65-F5344CB8AC3E}">
        <p14:creationId xmlns:p14="http://schemas.microsoft.com/office/powerpoint/2010/main" val="148054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CAF71DCF-C1B2-4AAB-89E4-D08BC7B0373E}"/>
              </a:ext>
            </a:extLst>
          </p:cNvPr>
          <p:cNvSpPr txBox="1"/>
          <p:nvPr/>
        </p:nvSpPr>
        <p:spPr>
          <a:xfrm>
            <a:off x="50800" y="50800"/>
            <a:ext cx="9842500" cy="954107"/>
          </a:xfrm>
          <a:prstGeom prst="rect">
            <a:avLst/>
          </a:prstGeom>
          <a:noFill/>
        </p:spPr>
        <p:txBody>
          <a:bodyPr vert="horz" rtlCol="0">
            <a:spAutoFit/>
          </a:bodyPr>
          <a:lstStyle/>
          <a:p>
            <a:r>
              <a:rPr lang="en-GB" sz="2800" dirty="0">
                <a:solidFill>
                  <a:srgbClr val="000000"/>
                </a:solidFill>
              </a:rPr>
              <a:t>Subtraction: Subtract with at least 4-digit numbers (including money, measures and decimals)</a:t>
            </a:r>
          </a:p>
        </p:txBody>
      </p:sp>
      <p:sp>
        <p:nvSpPr>
          <p:cNvPr id="29" name="TextBox 28">
            <a:extLst>
              <a:ext uri="{FF2B5EF4-FFF2-40B4-BE49-F238E27FC236}">
                <a16:creationId xmlns:a16="http://schemas.microsoft.com/office/drawing/2014/main" id="{5F5DAAA1-3D77-4811-BD1E-10E3805BC401}"/>
              </a:ext>
            </a:extLst>
          </p:cNvPr>
          <p:cNvSpPr txBox="1"/>
          <p:nvPr/>
        </p:nvSpPr>
        <p:spPr>
          <a:xfrm>
            <a:off x="6150152" y="701596"/>
            <a:ext cx="3068868" cy="584775"/>
          </a:xfrm>
          <a:prstGeom prst="rect">
            <a:avLst/>
          </a:prstGeom>
          <a:noFill/>
        </p:spPr>
        <p:txBody>
          <a:bodyPr vert="horz" wrap="square" rtlCol="0">
            <a:spAutoFit/>
          </a:bodyPr>
          <a:lstStyle/>
          <a:p>
            <a:r>
              <a:rPr lang="en-GB" sz="3200" dirty="0">
                <a:solidFill>
                  <a:srgbClr val="000000"/>
                </a:solidFill>
              </a:rPr>
              <a:t>8279 - 485.6 =</a:t>
            </a:r>
          </a:p>
        </p:txBody>
      </p:sp>
      <p:sp>
        <p:nvSpPr>
          <p:cNvPr id="30" name="TextBox 29">
            <a:extLst>
              <a:ext uri="{FF2B5EF4-FFF2-40B4-BE49-F238E27FC236}">
                <a16:creationId xmlns:a16="http://schemas.microsoft.com/office/drawing/2014/main" id="{F22356BD-A715-4451-BBD3-63C6DBF5E504}"/>
              </a:ext>
            </a:extLst>
          </p:cNvPr>
          <p:cNvSpPr txBox="1"/>
          <p:nvPr/>
        </p:nvSpPr>
        <p:spPr>
          <a:xfrm>
            <a:off x="789709" y="1496291"/>
            <a:ext cx="3385702" cy="830997"/>
          </a:xfrm>
          <a:prstGeom prst="rect">
            <a:avLst/>
          </a:prstGeom>
          <a:noFill/>
        </p:spPr>
        <p:txBody>
          <a:bodyPr wrap="square" rtlCol="0">
            <a:spAutoFit/>
          </a:bodyPr>
          <a:lstStyle/>
          <a:p>
            <a:r>
              <a:rPr lang="en-GB" sz="2400" dirty="0"/>
              <a:t>      4   3   0    6   4</a:t>
            </a:r>
          </a:p>
          <a:p>
            <a:r>
              <a:rPr lang="en-GB" sz="2400" dirty="0"/>
              <a:t>-          5   2    3   7</a:t>
            </a:r>
          </a:p>
        </p:txBody>
      </p:sp>
      <p:cxnSp>
        <p:nvCxnSpPr>
          <p:cNvPr id="32" name="Straight Connector 31">
            <a:extLst>
              <a:ext uri="{FF2B5EF4-FFF2-40B4-BE49-F238E27FC236}">
                <a16:creationId xmlns:a16="http://schemas.microsoft.com/office/drawing/2014/main" id="{17F22826-39E2-4C67-A09D-E8B0B8B106DB}"/>
              </a:ext>
            </a:extLst>
          </p:cNvPr>
          <p:cNvCxnSpPr/>
          <p:nvPr/>
        </p:nvCxnSpPr>
        <p:spPr>
          <a:xfrm>
            <a:off x="785289" y="2295838"/>
            <a:ext cx="2306583"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33FCCF8E-9BAE-415F-B875-052AB5F90461}"/>
              </a:ext>
            </a:extLst>
          </p:cNvPr>
          <p:cNvCxnSpPr/>
          <p:nvPr/>
        </p:nvCxnSpPr>
        <p:spPr>
          <a:xfrm flipV="1">
            <a:off x="785289" y="2654300"/>
            <a:ext cx="2306583" cy="12700"/>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0641D9E6-F033-4FCA-9564-9E58332020ED}"/>
              </a:ext>
            </a:extLst>
          </p:cNvPr>
          <p:cNvSpPr txBox="1"/>
          <p:nvPr/>
        </p:nvSpPr>
        <p:spPr>
          <a:xfrm>
            <a:off x="1150715" y="2273587"/>
            <a:ext cx="2036618" cy="461665"/>
          </a:xfrm>
          <a:prstGeom prst="rect">
            <a:avLst/>
          </a:prstGeom>
          <a:noFill/>
        </p:spPr>
        <p:txBody>
          <a:bodyPr wrap="square" rtlCol="0">
            <a:spAutoFit/>
          </a:bodyPr>
          <a:lstStyle/>
          <a:p>
            <a:r>
              <a:rPr lang="en-GB" sz="2400" dirty="0">
                <a:solidFill>
                  <a:srgbClr val="FF0000"/>
                </a:solidFill>
              </a:rPr>
              <a:t>3   7    8   2    7</a:t>
            </a:r>
          </a:p>
        </p:txBody>
      </p:sp>
      <p:sp>
        <p:nvSpPr>
          <p:cNvPr id="36" name="TextBox 35">
            <a:extLst>
              <a:ext uri="{FF2B5EF4-FFF2-40B4-BE49-F238E27FC236}">
                <a16:creationId xmlns:a16="http://schemas.microsoft.com/office/drawing/2014/main" id="{3D699CD2-1A18-4C32-AAAD-BDBC291F2865}"/>
              </a:ext>
            </a:extLst>
          </p:cNvPr>
          <p:cNvSpPr txBox="1"/>
          <p:nvPr/>
        </p:nvSpPr>
        <p:spPr>
          <a:xfrm>
            <a:off x="1150715" y="1363368"/>
            <a:ext cx="2036618" cy="400110"/>
          </a:xfrm>
          <a:prstGeom prst="rect">
            <a:avLst/>
          </a:prstGeom>
          <a:noFill/>
        </p:spPr>
        <p:txBody>
          <a:bodyPr wrap="square" rtlCol="0">
            <a:spAutoFit/>
          </a:bodyPr>
          <a:lstStyle/>
          <a:p>
            <a:r>
              <a:rPr lang="en-GB" sz="2000">
                <a:solidFill>
                  <a:srgbClr val="00B050"/>
                </a:solidFill>
              </a:rPr>
              <a:t>3  12    1     5    1</a:t>
            </a:r>
            <a:endParaRPr lang="en-GB" sz="2000" dirty="0">
              <a:solidFill>
                <a:srgbClr val="00B050"/>
              </a:solidFill>
            </a:endParaRPr>
          </a:p>
        </p:txBody>
      </p:sp>
      <p:cxnSp>
        <p:nvCxnSpPr>
          <p:cNvPr id="38" name="Straight Connector 37">
            <a:extLst>
              <a:ext uri="{FF2B5EF4-FFF2-40B4-BE49-F238E27FC236}">
                <a16:creationId xmlns:a16="http://schemas.microsoft.com/office/drawing/2014/main" id="{72439E12-58C0-45BD-8044-3E0019EFE215}"/>
              </a:ext>
            </a:extLst>
          </p:cNvPr>
          <p:cNvCxnSpPr/>
          <p:nvPr/>
        </p:nvCxnSpPr>
        <p:spPr>
          <a:xfrm flipH="1" flipV="1">
            <a:off x="2421082" y="1585052"/>
            <a:ext cx="228600" cy="264530"/>
          </a:xfrm>
          <a:prstGeom prst="line">
            <a:avLst/>
          </a:prstGeom>
        </p:spPr>
        <p:style>
          <a:lnRef idx="1">
            <a:schemeClr val="accent6"/>
          </a:lnRef>
          <a:fillRef idx="0">
            <a:schemeClr val="accent6"/>
          </a:fillRef>
          <a:effectRef idx="0">
            <a:schemeClr val="accent6"/>
          </a:effectRef>
          <a:fontRef idx="minor">
            <a:schemeClr val="tx1"/>
          </a:fontRef>
        </p:style>
      </p:cxnSp>
      <p:cxnSp>
        <p:nvCxnSpPr>
          <p:cNvPr id="40" name="Straight Connector 39">
            <a:extLst>
              <a:ext uri="{FF2B5EF4-FFF2-40B4-BE49-F238E27FC236}">
                <a16:creationId xmlns:a16="http://schemas.microsoft.com/office/drawing/2014/main" id="{F1A93F5E-7D90-47BD-8AF8-9CB0AEDD6F5B}"/>
              </a:ext>
            </a:extLst>
          </p:cNvPr>
          <p:cNvCxnSpPr/>
          <p:nvPr/>
        </p:nvCxnSpPr>
        <p:spPr>
          <a:xfrm flipH="1" flipV="1">
            <a:off x="1641764" y="1693442"/>
            <a:ext cx="187036" cy="172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F417D71-C727-4799-BB23-005A013BB14C}"/>
              </a:ext>
            </a:extLst>
          </p:cNvPr>
          <p:cNvCxnSpPr/>
          <p:nvPr/>
        </p:nvCxnSpPr>
        <p:spPr>
          <a:xfrm flipH="1" flipV="1">
            <a:off x="1278082" y="1601093"/>
            <a:ext cx="228600" cy="248489"/>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0E4FE5B-122F-4071-8836-3127A8B1EA0A}"/>
              </a:ext>
            </a:extLst>
          </p:cNvPr>
          <p:cNvSpPr txBox="1"/>
          <p:nvPr/>
        </p:nvSpPr>
        <p:spPr>
          <a:xfrm>
            <a:off x="6057787" y="1496291"/>
            <a:ext cx="3460286" cy="830997"/>
          </a:xfrm>
          <a:prstGeom prst="rect">
            <a:avLst/>
          </a:prstGeom>
          <a:noFill/>
        </p:spPr>
        <p:txBody>
          <a:bodyPr wrap="square" rtlCol="0">
            <a:spAutoFit/>
          </a:bodyPr>
          <a:lstStyle/>
          <a:p>
            <a:r>
              <a:rPr lang="en-GB" sz="2400" dirty="0"/>
              <a:t>       8    2    7   8    .   0</a:t>
            </a:r>
          </a:p>
          <a:p>
            <a:r>
              <a:rPr lang="en-GB" sz="2400" dirty="0"/>
              <a:t>-            4   8   5    .    6</a:t>
            </a:r>
          </a:p>
        </p:txBody>
      </p:sp>
      <p:cxnSp>
        <p:nvCxnSpPr>
          <p:cNvPr id="45" name="Straight Connector 44">
            <a:extLst>
              <a:ext uri="{FF2B5EF4-FFF2-40B4-BE49-F238E27FC236}">
                <a16:creationId xmlns:a16="http://schemas.microsoft.com/office/drawing/2014/main" id="{A9472B45-01FD-4DB1-BEDC-1FA76302B8E9}"/>
              </a:ext>
            </a:extLst>
          </p:cNvPr>
          <p:cNvCxnSpPr/>
          <p:nvPr/>
        </p:nvCxnSpPr>
        <p:spPr>
          <a:xfrm flipV="1">
            <a:off x="6150152" y="2273587"/>
            <a:ext cx="2637094" cy="22251"/>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CE7D55A-33E4-4BCD-A60C-B2E9EF746268}"/>
              </a:ext>
            </a:extLst>
          </p:cNvPr>
          <p:cNvCxnSpPr/>
          <p:nvPr/>
        </p:nvCxnSpPr>
        <p:spPr>
          <a:xfrm flipV="1">
            <a:off x="6150152" y="2654300"/>
            <a:ext cx="2637094" cy="12700"/>
          </a:xfrm>
          <a:prstGeom prst="line">
            <a:avLst/>
          </a:prstGeom>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3CE27B39-D95B-4A97-9848-B75055D68487}"/>
              </a:ext>
            </a:extLst>
          </p:cNvPr>
          <p:cNvSpPr txBox="1"/>
          <p:nvPr/>
        </p:nvSpPr>
        <p:spPr>
          <a:xfrm>
            <a:off x="6524320" y="2259545"/>
            <a:ext cx="2262925" cy="461665"/>
          </a:xfrm>
          <a:prstGeom prst="rect">
            <a:avLst/>
          </a:prstGeom>
          <a:noFill/>
        </p:spPr>
        <p:txBody>
          <a:bodyPr wrap="square" rtlCol="0">
            <a:spAutoFit/>
          </a:bodyPr>
          <a:lstStyle/>
          <a:p>
            <a:r>
              <a:rPr lang="en-GB" sz="2400" dirty="0">
                <a:solidFill>
                  <a:srgbClr val="FF0000"/>
                </a:solidFill>
              </a:rPr>
              <a:t>7   7    9   2    .   4</a:t>
            </a:r>
          </a:p>
        </p:txBody>
      </p:sp>
      <p:sp>
        <p:nvSpPr>
          <p:cNvPr id="49" name="TextBox 48">
            <a:extLst>
              <a:ext uri="{FF2B5EF4-FFF2-40B4-BE49-F238E27FC236}">
                <a16:creationId xmlns:a16="http://schemas.microsoft.com/office/drawing/2014/main" id="{9CAC34C6-5D53-4110-B96E-B8A06ECAD26D}"/>
              </a:ext>
            </a:extLst>
          </p:cNvPr>
          <p:cNvSpPr txBox="1"/>
          <p:nvPr/>
        </p:nvSpPr>
        <p:spPr>
          <a:xfrm>
            <a:off x="6481185" y="1286371"/>
            <a:ext cx="2036618" cy="400110"/>
          </a:xfrm>
          <a:prstGeom prst="rect">
            <a:avLst/>
          </a:prstGeom>
          <a:noFill/>
        </p:spPr>
        <p:txBody>
          <a:bodyPr wrap="square" rtlCol="0">
            <a:spAutoFit/>
          </a:bodyPr>
          <a:lstStyle/>
          <a:p>
            <a:r>
              <a:rPr lang="en-GB" sz="2000" dirty="0">
                <a:solidFill>
                  <a:srgbClr val="00B050"/>
                </a:solidFill>
              </a:rPr>
              <a:t>7    11   1    7</a:t>
            </a:r>
          </a:p>
        </p:txBody>
      </p:sp>
      <p:cxnSp>
        <p:nvCxnSpPr>
          <p:cNvPr id="51" name="Straight Connector 50">
            <a:extLst>
              <a:ext uri="{FF2B5EF4-FFF2-40B4-BE49-F238E27FC236}">
                <a16:creationId xmlns:a16="http://schemas.microsoft.com/office/drawing/2014/main" id="{2655DA1C-F6E1-4B7B-A14D-BC74F83B931D}"/>
              </a:ext>
            </a:extLst>
          </p:cNvPr>
          <p:cNvCxnSpPr/>
          <p:nvPr/>
        </p:nvCxnSpPr>
        <p:spPr>
          <a:xfrm>
            <a:off x="7787930" y="1619466"/>
            <a:ext cx="244243" cy="204194"/>
          </a:xfrm>
          <a:prstGeom prst="line">
            <a:avLst/>
          </a:prstGeom>
        </p:spPr>
        <p:style>
          <a:lnRef idx="1">
            <a:schemeClr val="accent6"/>
          </a:lnRef>
          <a:fillRef idx="0">
            <a:schemeClr val="accent6"/>
          </a:fillRef>
          <a:effectRef idx="0">
            <a:schemeClr val="accent6"/>
          </a:effectRef>
          <a:fontRef idx="minor">
            <a:schemeClr val="tx1"/>
          </a:fontRef>
        </p:style>
      </p:cxnSp>
      <p:cxnSp>
        <p:nvCxnSpPr>
          <p:cNvPr id="53" name="Straight Connector 52">
            <a:extLst>
              <a:ext uri="{FF2B5EF4-FFF2-40B4-BE49-F238E27FC236}">
                <a16:creationId xmlns:a16="http://schemas.microsoft.com/office/drawing/2014/main" id="{9B5853A6-9B39-4DE6-906E-0111076B8B65}"/>
              </a:ext>
            </a:extLst>
          </p:cNvPr>
          <p:cNvCxnSpPr/>
          <p:nvPr/>
        </p:nvCxnSpPr>
        <p:spPr>
          <a:xfrm>
            <a:off x="6993082" y="1619466"/>
            <a:ext cx="286725" cy="216831"/>
          </a:xfrm>
          <a:prstGeom prst="line">
            <a:avLst/>
          </a:prstGeom>
        </p:spPr>
        <p:style>
          <a:lnRef idx="1">
            <a:schemeClr val="accent6"/>
          </a:lnRef>
          <a:fillRef idx="0">
            <a:schemeClr val="accent6"/>
          </a:fillRef>
          <a:effectRef idx="0">
            <a:schemeClr val="accent6"/>
          </a:effectRef>
          <a:fontRef idx="minor">
            <a:schemeClr val="tx1"/>
          </a:fontRef>
        </p:style>
      </p:cxnSp>
      <p:cxnSp>
        <p:nvCxnSpPr>
          <p:cNvPr id="55" name="Straight Connector 54">
            <a:extLst>
              <a:ext uri="{FF2B5EF4-FFF2-40B4-BE49-F238E27FC236}">
                <a16:creationId xmlns:a16="http://schemas.microsoft.com/office/drawing/2014/main" id="{F92F7176-F8CD-4722-84F7-B088197F29E7}"/>
              </a:ext>
            </a:extLst>
          </p:cNvPr>
          <p:cNvCxnSpPr/>
          <p:nvPr/>
        </p:nvCxnSpPr>
        <p:spPr>
          <a:xfrm>
            <a:off x="6524320" y="1633508"/>
            <a:ext cx="263340" cy="186459"/>
          </a:xfrm>
          <a:prstGeom prst="line">
            <a:avLst/>
          </a:prstGeom>
        </p:spPr>
        <p:style>
          <a:lnRef idx="1">
            <a:schemeClr val="accent6"/>
          </a:lnRef>
          <a:fillRef idx="0">
            <a:schemeClr val="accent6"/>
          </a:fillRef>
          <a:effectRef idx="0">
            <a:schemeClr val="accent6"/>
          </a:effectRef>
          <a:fontRef idx="minor">
            <a:schemeClr val="tx1"/>
          </a:fontRef>
        </p:style>
      </p:cxnSp>
      <p:sp>
        <p:nvSpPr>
          <p:cNvPr id="56" name="TextBox 55">
            <a:extLst>
              <a:ext uri="{FF2B5EF4-FFF2-40B4-BE49-F238E27FC236}">
                <a16:creationId xmlns:a16="http://schemas.microsoft.com/office/drawing/2014/main" id="{B510B2A3-4AE0-4C0D-9C4E-E5957C66473A}"/>
              </a:ext>
            </a:extLst>
          </p:cNvPr>
          <p:cNvSpPr txBox="1"/>
          <p:nvPr/>
        </p:nvSpPr>
        <p:spPr>
          <a:xfrm>
            <a:off x="647798" y="3269921"/>
            <a:ext cx="4888147" cy="3785652"/>
          </a:xfrm>
          <a:prstGeom prst="rect">
            <a:avLst/>
          </a:prstGeom>
          <a:noFill/>
        </p:spPr>
        <p:txBody>
          <a:bodyPr wrap="square" rtlCol="0">
            <a:spAutoFit/>
          </a:bodyPr>
          <a:lstStyle/>
          <a:p>
            <a:r>
              <a:rPr lang="en-GB" sz="2400" dirty="0"/>
              <a:t>As with the addition method, work from right to left (ones then tens then hundreds, etc). If the digit on the top row is too small, exchange from the next column to the right. So, a ten is exchanged from the tens column for ten ones. </a:t>
            </a:r>
          </a:p>
          <a:p>
            <a:r>
              <a:rPr lang="en-GB" sz="2400" dirty="0"/>
              <a:t>With practice, this method will become embedded and can then be used for problem solving.</a:t>
            </a:r>
          </a:p>
        </p:txBody>
      </p:sp>
      <p:sp>
        <p:nvSpPr>
          <p:cNvPr id="2" name="Rectangle 1">
            <a:extLst>
              <a:ext uri="{FF2B5EF4-FFF2-40B4-BE49-F238E27FC236}">
                <a16:creationId xmlns:a16="http://schemas.microsoft.com/office/drawing/2014/main" id="{0E3645B1-769F-474D-B611-8B65E7952D9F}"/>
              </a:ext>
            </a:extLst>
          </p:cNvPr>
          <p:cNvSpPr/>
          <p:nvPr/>
        </p:nvSpPr>
        <p:spPr>
          <a:xfrm>
            <a:off x="8319335" y="1363368"/>
            <a:ext cx="301686" cy="369332"/>
          </a:xfrm>
          <a:prstGeom prst="rect">
            <a:avLst/>
          </a:prstGeom>
        </p:spPr>
        <p:txBody>
          <a:bodyPr wrap="none">
            <a:spAutoFit/>
          </a:bodyPr>
          <a:lstStyle/>
          <a:p>
            <a:r>
              <a:rPr lang="en-GB" dirty="0">
                <a:solidFill>
                  <a:srgbClr val="00B050"/>
                </a:solidFill>
              </a:rPr>
              <a:t>1</a:t>
            </a:r>
            <a:endParaRPr lang="en-GB" dirty="0"/>
          </a:p>
        </p:txBody>
      </p:sp>
    </p:spTree>
    <p:extLst>
      <p:ext uri="{BB962C8B-B14F-4D97-AF65-F5344CB8AC3E}">
        <p14:creationId xmlns:p14="http://schemas.microsoft.com/office/powerpoint/2010/main" val="109879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F7960A-CADA-4AC5-8456-03AE7A3A155C}"/>
              </a:ext>
            </a:extLst>
          </p:cNvPr>
          <p:cNvSpPr txBox="1"/>
          <p:nvPr/>
        </p:nvSpPr>
        <p:spPr>
          <a:xfrm>
            <a:off x="1840569" y="1720349"/>
            <a:ext cx="1917243" cy="646331"/>
          </a:xfrm>
          <a:prstGeom prst="rect">
            <a:avLst/>
          </a:prstGeom>
          <a:noFill/>
        </p:spPr>
        <p:txBody>
          <a:bodyPr vert="horz" rtlCol="0">
            <a:spAutoFit/>
          </a:bodyPr>
          <a:lstStyle/>
          <a:p>
            <a:r>
              <a:rPr lang="en-GB" sz="3600" dirty="0">
                <a:solidFill>
                  <a:srgbClr val="8B0000"/>
                </a:solidFill>
              </a:rPr>
              <a:t>6 X 425</a:t>
            </a:r>
          </a:p>
        </p:txBody>
      </p:sp>
      <p:sp>
        <p:nvSpPr>
          <p:cNvPr id="3" name="TextBox 2">
            <a:extLst>
              <a:ext uri="{FF2B5EF4-FFF2-40B4-BE49-F238E27FC236}">
                <a16:creationId xmlns:a16="http://schemas.microsoft.com/office/drawing/2014/main" id="{0A40BFAD-813C-45F2-8B02-405C425473B1}"/>
              </a:ext>
            </a:extLst>
          </p:cNvPr>
          <p:cNvSpPr txBox="1"/>
          <p:nvPr/>
        </p:nvSpPr>
        <p:spPr>
          <a:xfrm>
            <a:off x="304698" y="21556"/>
            <a:ext cx="10519791" cy="954107"/>
          </a:xfrm>
          <a:prstGeom prst="rect">
            <a:avLst/>
          </a:prstGeom>
          <a:noFill/>
        </p:spPr>
        <p:txBody>
          <a:bodyPr vert="horz" rtlCol="0">
            <a:spAutoFit/>
          </a:bodyPr>
          <a:lstStyle/>
          <a:p>
            <a:r>
              <a:rPr lang="en-GB" sz="2800" dirty="0">
                <a:solidFill>
                  <a:srgbClr val="000000"/>
                </a:solidFill>
              </a:rPr>
              <a:t>Multiplication: Multiply up to 4-digit numbers by 1 or 2 digits (introduce column multiplication)</a:t>
            </a:r>
          </a:p>
        </p:txBody>
      </p:sp>
      <p:grpSp>
        <p:nvGrpSpPr>
          <p:cNvPr id="15" name="Group 14">
            <a:extLst>
              <a:ext uri="{FF2B5EF4-FFF2-40B4-BE49-F238E27FC236}">
                <a16:creationId xmlns:a16="http://schemas.microsoft.com/office/drawing/2014/main" id="{29E1412E-F23F-4704-98F8-A29737CA7300}"/>
              </a:ext>
            </a:extLst>
          </p:cNvPr>
          <p:cNvGrpSpPr/>
          <p:nvPr/>
        </p:nvGrpSpPr>
        <p:grpSpPr>
          <a:xfrm>
            <a:off x="603554" y="3071174"/>
            <a:ext cx="4476446" cy="1311912"/>
            <a:chOff x="606475" y="1913761"/>
            <a:chExt cx="4476446" cy="1311912"/>
          </a:xfrm>
        </p:grpSpPr>
        <p:grpSp>
          <p:nvGrpSpPr>
            <p:cNvPr id="9" name="Group 8">
              <a:extLst>
                <a:ext uri="{FF2B5EF4-FFF2-40B4-BE49-F238E27FC236}">
                  <a16:creationId xmlns:a16="http://schemas.microsoft.com/office/drawing/2014/main" id="{9A83BF12-3BC8-458A-9705-ECA5239FE922}"/>
                </a:ext>
              </a:extLst>
            </p:cNvPr>
            <p:cNvGrpSpPr/>
            <p:nvPr/>
          </p:nvGrpSpPr>
          <p:grpSpPr>
            <a:xfrm>
              <a:off x="606475" y="1913761"/>
              <a:ext cx="4476446" cy="1311912"/>
              <a:chOff x="606475" y="1913761"/>
              <a:chExt cx="4476446" cy="1311912"/>
            </a:xfrm>
          </p:grpSpPr>
          <p:sp>
            <p:nvSpPr>
              <p:cNvPr id="4" name="Freeform: Shape 3">
                <a:extLst>
                  <a:ext uri="{FF2B5EF4-FFF2-40B4-BE49-F238E27FC236}">
                    <a16:creationId xmlns:a16="http://schemas.microsoft.com/office/drawing/2014/main" id="{BEADF103-2D61-4AE6-B999-F7952FB6FD2B}"/>
                  </a:ext>
                </a:extLst>
              </p:cNvPr>
              <p:cNvSpPr/>
              <p:nvPr/>
            </p:nvSpPr>
            <p:spPr>
              <a:xfrm>
                <a:off x="606475" y="1913761"/>
                <a:ext cx="4464491" cy="1296674"/>
              </a:xfrm>
              <a:custGeom>
                <a:avLst/>
                <a:gdLst/>
                <a:ahLst/>
                <a:cxnLst/>
                <a:rect l="0" t="0" r="0" b="0"/>
                <a:pathLst>
                  <a:path w="4464491" h="1296674">
                    <a:moveTo>
                      <a:pt x="0" y="0"/>
                    </a:moveTo>
                    <a:lnTo>
                      <a:pt x="4464490" y="0"/>
                    </a:lnTo>
                    <a:lnTo>
                      <a:pt x="4464490" y="1296673"/>
                    </a:lnTo>
                    <a:lnTo>
                      <a:pt x="0" y="1296673"/>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8209C2C7-7CCA-4789-A029-F8177660C298}"/>
                  </a:ext>
                </a:extLst>
              </p:cNvPr>
              <p:cNvCxnSpPr/>
              <p:nvPr/>
            </p:nvCxnSpPr>
            <p:spPr>
              <a:xfrm>
                <a:off x="1231265" y="1934464"/>
                <a:ext cx="0" cy="1269365"/>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87F442-EE4E-4CE0-A769-8B77FD35AA3D}"/>
                  </a:ext>
                </a:extLst>
              </p:cNvPr>
              <p:cNvCxnSpPr/>
              <p:nvPr/>
            </p:nvCxnSpPr>
            <p:spPr>
              <a:xfrm>
                <a:off x="2511425" y="1934464"/>
                <a:ext cx="0" cy="1280287"/>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8E5305E-2B10-43E9-8A87-B2D8D2837163}"/>
                  </a:ext>
                </a:extLst>
              </p:cNvPr>
              <p:cNvCxnSpPr/>
              <p:nvPr/>
            </p:nvCxnSpPr>
            <p:spPr>
              <a:xfrm>
                <a:off x="3769868" y="1929003"/>
                <a:ext cx="0" cy="129667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DC25A1-EB9A-4EC5-B544-A64E477D3309}"/>
                  </a:ext>
                </a:extLst>
              </p:cNvPr>
              <p:cNvCxnSpPr/>
              <p:nvPr/>
            </p:nvCxnSpPr>
            <p:spPr>
              <a:xfrm>
                <a:off x="618490" y="2569210"/>
                <a:ext cx="4464431"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B1B24F2E-A724-4A34-B271-D92139F5EF23}"/>
                </a:ext>
              </a:extLst>
            </p:cNvPr>
            <p:cNvSpPr txBox="1"/>
            <p:nvPr/>
          </p:nvSpPr>
          <p:spPr>
            <a:xfrm>
              <a:off x="749300" y="2108200"/>
              <a:ext cx="375260" cy="415498"/>
            </a:xfrm>
            <a:prstGeom prst="rect">
              <a:avLst/>
            </a:prstGeom>
            <a:noFill/>
          </p:spPr>
          <p:txBody>
            <a:bodyPr vert="horz" rtlCol="0">
              <a:spAutoFit/>
            </a:bodyPr>
            <a:lstStyle/>
            <a:p>
              <a:r>
                <a:rPr lang="en-GB" sz="2100" dirty="0">
                  <a:solidFill>
                    <a:srgbClr val="000000"/>
                  </a:solidFill>
                </a:rPr>
                <a:t>X</a:t>
              </a:r>
            </a:p>
          </p:txBody>
        </p:sp>
        <p:sp>
          <p:nvSpPr>
            <p:cNvPr id="11" name="TextBox 10">
              <a:extLst>
                <a:ext uri="{FF2B5EF4-FFF2-40B4-BE49-F238E27FC236}">
                  <a16:creationId xmlns:a16="http://schemas.microsoft.com/office/drawing/2014/main" id="{D34228FB-5528-4701-B20A-582AD65FF79C}"/>
                </a:ext>
              </a:extLst>
            </p:cNvPr>
            <p:cNvSpPr txBox="1"/>
            <p:nvPr/>
          </p:nvSpPr>
          <p:spPr>
            <a:xfrm>
              <a:off x="736600" y="2717800"/>
              <a:ext cx="354686" cy="415498"/>
            </a:xfrm>
            <a:prstGeom prst="rect">
              <a:avLst/>
            </a:prstGeom>
            <a:noFill/>
          </p:spPr>
          <p:txBody>
            <a:bodyPr vert="horz" rtlCol="0">
              <a:spAutoFit/>
            </a:bodyPr>
            <a:lstStyle/>
            <a:p>
              <a:r>
                <a:rPr lang="en-GB" sz="2100" dirty="0">
                  <a:solidFill>
                    <a:srgbClr val="000000"/>
                  </a:solidFill>
                </a:rPr>
                <a:t>6</a:t>
              </a:r>
            </a:p>
          </p:txBody>
        </p:sp>
        <p:sp>
          <p:nvSpPr>
            <p:cNvPr id="12" name="TextBox 11">
              <a:extLst>
                <a:ext uri="{FF2B5EF4-FFF2-40B4-BE49-F238E27FC236}">
                  <a16:creationId xmlns:a16="http://schemas.microsoft.com/office/drawing/2014/main" id="{CFD1FA48-2B84-4E5A-B56C-DB257285E6A6}"/>
                </a:ext>
              </a:extLst>
            </p:cNvPr>
            <p:cNvSpPr txBox="1"/>
            <p:nvPr/>
          </p:nvSpPr>
          <p:spPr>
            <a:xfrm>
              <a:off x="1438462" y="1997014"/>
              <a:ext cx="810057" cy="523220"/>
            </a:xfrm>
            <a:prstGeom prst="rect">
              <a:avLst/>
            </a:prstGeom>
            <a:noFill/>
          </p:spPr>
          <p:txBody>
            <a:bodyPr vert="horz" rtlCol="0">
              <a:spAutoFit/>
            </a:bodyPr>
            <a:lstStyle/>
            <a:p>
              <a:r>
                <a:rPr lang="en-GB" sz="2800" dirty="0">
                  <a:solidFill>
                    <a:srgbClr val="000000"/>
                  </a:solidFill>
                </a:rPr>
                <a:t>400</a:t>
              </a:r>
            </a:p>
          </p:txBody>
        </p:sp>
        <p:sp>
          <p:nvSpPr>
            <p:cNvPr id="13" name="TextBox 12">
              <a:extLst>
                <a:ext uri="{FF2B5EF4-FFF2-40B4-BE49-F238E27FC236}">
                  <a16:creationId xmlns:a16="http://schemas.microsoft.com/office/drawing/2014/main" id="{A70A9CD1-6CD6-4D73-A9C1-F4FA85D6E84C}"/>
                </a:ext>
              </a:extLst>
            </p:cNvPr>
            <p:cNvSpPr txBox="1"/>
            <p:nvPr/>
          </p:nvSpPr>
          <p:spPr>
            <a:xfrm>
              <a:off x="2865654" y="2005161"/>
              <a:ext cx="582371" cy="523220"/>
            </a:xfrm>
            <a:prstGeom prst="rect">
              <a:avLst/>
            </a:prstGeom>
            <a:noFill/>
          </p:spPr>
          <p:txBody>
            <a:bodyPr vert="horz" rtlCol="0">
              <a:spAutoFit/>
            </a:bodyPr>
            <a:lstStyle/>
            <a:p>
              <a:r>
                <a:rPr lang="en-GB" sz="2800" dirty="0">
                  <a:solidFill>
                    <a:srgbClr val="000000"/>
                  </a:solidFill>
                </a:rPr>
                <a:t>20</a:t>
              </a:r>
            </a:p>
          </p:txBody>
        </p:sp>
        <p:sp>
          <p:nvSpPr>
            <p:cNvPr id="14" name="TextBox 13">
              <a:extLst>
                <a:ext uri="{FF2B5EF4-FFF2-40B4-BE49-F238E27FC236}">
                  <a16:creationId xmlns:a16="http://schemas.microsoft.com/office/drawing/2014/main" id="{DA1FE504-2625-43B4-9514-7747B139A03D}"/>
                </a:ext>
              </a:extLst>
            </p:cNvPr>
            <p:cNvSpPr txBox="1"/>
            <p:nvPr/>
          </p:nvSpPr>
          <p:spPr>
            <a:xfrm>
              <a:off x="4243903" y="1987964"/>
              <a:ext cx="354686" cy="584775"/>
            </a:xfrm>
            <a:prstGeom prst="rect">
              <a:avLst/>
            </a:prstGeom>
            <a:noFill/>
          </p:spPr>
          <p:txBody>
            <a:bodyPr vert="horz" rtlCol="0">
              <a:spAutoFit/>
            </a:bodyPr>
            <a:lstStyle/>
            <a:p>
              <a:r>
                <a:rPr lang="en-GB" sz="3200" dirty="0">
                  <a:solidFill>
                    <a:srgbClr val="000000"/>
                  </a:solidFill>
                </a:rPr>
                <a:t>7</a:t>
              </a:r>
            </a:p>
          </p:txBody>
        </p:sp>
      </p:grpSp>
      <p:cxnSp>
        <p:nvCxnSpPr>
          <p:cNvPr id="16" name="Straight Connector 15">
            <a:extLst>
              <a:ext uri="{FF2B5EF4-FFF2-40B4-BE49-F238E27FC236}">
                <a16:creationId xmlns:a16="http://schemas.microsoft.com/office/drawing/2014/main" id="{C8B95216-60DE-4958-86AF-DD388912B645}"/>
              </a:ext>
            </a:extLst>
          </p:cNvPr>
          <p:cNvCxnSpPr/>
          <p:nvPr/>
        </p:nvCxnSpPr>
        <p:spPr>
          <a:xfrm>
            <a:off x="5328692" y="3702131"/>
            <a:ext cx="749554"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8E693FA-907B-46F9-AFD7-889FD65B0E37}"/>
              </a:ext>
            </a:extLst>
          </p:cNvPr>
          <p:cNvSpPr txBox="1"/>
          <p:nvPr/>
        </p:nvSpPr>
        <p:spPr>
          <a:xfrm>
            <a:off x="304699" y="4843185"/>
            <a:ext cx="3140406" cy="2585323"/>
          </a:xfrm>
          <a:prstGeom prst="rect">
            <a:avLst/>
          </a:prstGeom>
          <a:noFill/>
        </p:spPr>
        <p:txBody>
          <a:bodyPr wrap="square" rtlCol="0">
            <a:spAutoFit/>
          </a:bodyPr>
          <a:lstStyle/>
          <a:p>
            <a:r>
              <a:rPr lang="en-GB" dirty="0"/>
              <a:t>In the grid method, the multi-digit number is partitioned into its component parts: hundreds, tens and ones (400+20+7) and these are then multiplied individually by 6. Then these separate answers are added together to reach the final answer.</a:t>
            </a:r>
          </a:p>
        </p:txBody>
      </p:sp>
      <p:sp>
        <p:nvSpPr>
          <p:cNvPr id="29" name="TextBox 28">
            <a:extLst>
              <a:ext uri="{FF2B5EF4-FFF2-40B4-BE49-F238E27FC236}">
                <a16:creationId xmlns:a16="http://schemas.microsoft.com/office/drawing/2014/main" id="{D09EE7B4-F059-417A-9CE4-D1CF053BEEDB}"/>
              </a:ext>
            </a:extLst>
          </p:cNvPr>
          <p:cNvSpPr txBox="1"/>
          <p:nvPr/>
        </p:nvSpPr>
        <p:spPr>
          <a:xfrm>
            <a:off x="5834597" y="4821521"/>
            <a:ext cx="4251729" cy="646331"/>
          </a:xfrm>
          <a:prstGeom prst="rect">
            <a:avLst/>
          </a:prstGeom>
          <a:noFill/>
        </p:spPr>
        <p:txBody>
          <a:bodyPr wrap="square" rtlCol="0">
            <a:spAutoFit/>
          </a:bodyPr>
          <a:lstStyle/>
          <a:p>
            <a:r>
              <a:rPr lang="en-GB" dirty="0"/>
              <a:t>Children will progress to the compact method once their understanding is secure. </a:t>
            </a:r>
          </a:p>
        </p:txBody>
      </p:sp>
      <p:sp>
        <p:nvSpPr>
          <p:cNvPr id="30" name="TextBox 29">
            <a:extLst>
              <a:ext uri="{FF2B5EF4-FFF2-40B4-BE49-F238E27FC236}">
                <a16:creationId xmlns:a16="http://schemas.microsoft.com/office/drawing/2014/main" id="{12ECC471-C519-465F-B8C3-04DAF4626CA9}"/>
              </a:ext>
            </a:extLst>
          </p:cNvPr>
          <p:cNvSpPr txBox="1"/>
          <p:nvPr/>
        </p:nvSpPr>
        <p:spPr>
          <a:xfrm>
            <a:off x="1395573" y="3812101"/>
            <a:ext cx="3580166" cy="461665"/>
          </a:xfrm>
          <a:prstGeom prst="rect">
            <a:avLst/>
          </a:prstGeom>
          <a:noFill/>
        </p:spPr>
        <p:txBody>
          <a:bodyPr wrap="square" rtlCol="0">
            <a:spAutoFit/>
          </a:bodyPr>
          <a:lstStyle/>
          <a:p>
            <a:r>
              <a:rPr lang="en-GB" sz="2400" dirty="0">
                <a:solidFill>
                  <a:srgbClr val="FF0000"/>
                </a:solidFill>
              </a:rPr>
              <a:t>2400            120             42</a:t>
            </a:r>
          </a:p>
        </p:txBody>
      </p:sp>
      <p:sp>
        <p:nvSpPr>
          <p:cNvPr id="31" name="TextBox 30">
            <a:extLst>
              <a:ext uri="{FF2B5EF4-FFF2-40B4-BE49-F238E27FC236}">
                <a16:creationId xmlns:a16="http://schemas.microsoft.com/office/drawing/2014/main" id="{9528A862-BC25-47BA-A53C-95F66F349D18}"/>
              </a:ext>
            </a:extLst>
          </p:cNvPr>
          <p:cNvSpPr txBox="1"/>
          <p:nvPr/>
        </p:nvSpPr>
        <p:spPr>
          <a:xfrm>
            <a:off x="4160327" y="4917587"/>
            <a:ext cx="3580166" cy="1569660"/>
          </a:xfrm>
          <a:prstGeom prst="rect">
            <a:avLst/>
          </a:prstGeom>
          <a:noFill/>
        </p:spPr>
        <p:txBody>
          <a:bodyPr wrap="square" rtlCol="0">
            <a:spAutoFit/>
          </a:bodyPr>
          <a:lstStyle/>
          <a:p>
            <a:r>
              <a:rPr lang="en-GB" sz="3200" dirty="0"/>
              <a:t>2  4  0  0</a:t>
            </a:r>
          </a:p>
          <a:p>
            <a:r>
              <a:rPr lang="en-GB" sz="3200" dirty="0"/>
              <a:t>    1  2  0</a:t>
            </a:r>
          </a:p>
          <a:p>
            <a:r>
              <a:rPr lang="en-GB" sz="3200" dirty="0"/>
              <a:t>        4  2</a:t>
            </a:r>
          </a:p>
        </p:txBody>
      </p:sp>
      <p:cxnSp>
        <p:nvCxnSpPr>
          <p:cNvPr id="33" name="Straight Connector 32">
            <a:extLst>
              <a:ext uri="{FF2B5EF4-FFF2-40B4-BE49-F238E27FC236}">
                <a16:creationId xmlns:a16="http://schemas.microsoft.com/office/drawing/2014/main" id="{30946589-BC27-4943-9E0A-C45B2EF3D8FB}"/>
              </a:ext>
            </a:extLst>
          </p:cNvPr>
          <p:cNvCxnSpPr/>
          <p:nvPr/>
        </p:nvCxnSpPr>
        <p:spPr>
          <a:xfrm>
            <a:off x="3799332" y="6457424"/>
            <a:ext cx="1938337"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32F3A416-0B6F-480E-A4C1-1C12DBDF4BFE}"/>
              </a:ext>
            </a:extLst>
          </p:cNvPr>
          <p:cNvCxnSpPr/>
          <p:nvPr/>
        </p:nvCxnSpPr>
        <p:spPr>
          <a:xfrm>
            <a:off x="3766947" y="6858000"/>
            <a:ext cx="1936522" cy="0"/>
          </a:xfrm>
          <a:prstGeom prst="line">
            <a:avLst/>
          </a:prstGeom>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0CC98D08-4C8A-4E77-80F0-8B3DD9670FDD}"/>
              </a:ext>
            </a:extLst>
          </p:cNvPr>
          <p:cNvSpPr txBox="1"/>
          <p:nvPr/>
        </p:nvSpPr>
        <p:spPr>
          <a:xfrm>
            <a:off x="4088457" y="6359639"/>
            <a:ext cx="3580166" cy="584775"/>
          </a:xfrm>
          <a:prstGeom prst="rect">
            <a:avLst/>
          </a:prstGeom>
          <a:noFill/>
        </p:spPr>
        <p:txBody>
          <a:bodyPr wrap="square" rtlCol="0">
            <a:spAutoFit/>
          </a:bodyPr>
          <a:lstStyle/>
          <a:p>
            <a:r>
              <a:rPr lang="en-GB" sz="3200" dirty="0">
                <a:solidFill>
                  <a:srgbClr val="FF0000"/>
                </a:solidFill>
              </a:rPr>
              <a:t>2  5  6  2</a:t>
            </a:r>
          </a:p>
        </p:txBody>
      </p:sp>
      <p:sp>
        <p:nvSpPr>
          <p:cNvPr id="37" name="TextBox 36">
            <a:extLst>
              <a:ext uri="{FF2B5EF4-FFF2-40B4-BE49-F238E27FC236}">
                <a16:creationId xmlns:a16="http://schemas.microsoft.com/office/drawing/2014/main" id="{B44C32A6-517E-4E7A-A618-5B89973E2B95}"/>
              </a:ext>
            </a:extLst>
          </p:cNvPr>
          <p:cNvSpPr txBox="1"/>
          <p:nvPr/>
        </p:nvSpPr>
        <p:spPr>
          <a:xfrm>
            <a:off x="7244323" y="3728204"/>
            <a:ext cx="3580166" cy="584775"/>
          </a:xfrm>
          <a:prstGeom prst="rect">
            <a:avLst/>
          </a:prstGeom>
          <a:noFill/>
        </p:spPr>
        <p:txBody>
          <a:bodyPr wrap="square" rtlCol="0">
            <a:spAutoFit/>
          </a:bodyPr>
          <a:lstStyle/>
          <a:p>
            <a:r>
              <a:rPr lang="en-GB" sz="3200" dirty="0">
                <a:solidFill>
                  <a:srgbClr val="FF0000"/>
                </a:solidFill>
              </a:rPr>
              <a:t>2  5  6  2</a:t>
            </a:r>
          </a:p>
        </p:txBody>
      </p:sp>
      <p:sp>
        <p:nvSpPr>
          <p:cNvPr id="32" name="TextBox 31">
            <a:extLst>
              <a:ext uri="{FF2B5EF4-FFF2-40B4-BE49-F238E27FC236}">
                <a16:creationId xmlns:a16="http://schemas.microsoft.com/office/drawing/2014/main" id="{FEE37F25-2229-4880-BE26-C339490E3E32}"/>
              </a:ext>
            </a:extLst>
          </p:cNvPr>
          <p:cNvSpPr txBox="1"/>
          <p:nvPr/>
        </p:nvSpPr>
        <p:spPr>
          <a:xfrm>
            <a:off x="7679506" y="4300688"/>
            <a:ext cx="2169841" cy="400110"/>
          </a:xfrm>
          <a:prstGeom prst="rect">
            <a:avLst/>
          </a:prstGeom>
          <a:noFill/>
        </p:spPr>
        <p:txBody>
          <a:bodyPr wrap="square" rtlCol="0">
            <a:spAutoFit/>
          </a:bodyPr>
          <a:lstStyle/>
          <a:p>
            <a:r>
              <a:rPr lang="en-GB" sz="2000" dirty="0">
                <a:solidFill>
                  <a:srgbClr val="00B050"/>
                </a:solidFill>
              </a:rPr>
              <a:t>1    4</a:t>
            </a:r>
          </a:p>
        </p:txBody>
      </p:sp>
      <p:sp>
        <p:nvSpPr>
          <p:cNvPr id="39" name="TextBox 38">
            <a:extLst>
              <a:ext uri="{FF2B5EF4-FFF2-40B4-BE49-F238E27FC236}">
                <a16:creationId xmlns:a16="http://schemas.microsoft.com/office/drawing/2014/main" id="{3CB1AD9E-76C4-4BB4-B4FA-07156F76FBC3}"/>
              </a:ext>
            </a:extLst>
          </p:cNvPr>
          <p:cNvSpPr txBox="1"/>
          <p:nvPr/>
        </p:nvSpPr>
        <p:spPr>
          <a:xfrm>
            <a:off x="4598253" y="1405785"/>
            <a:ext cx="2560574" cy="461665"/>
          </a:xfrm>
          <a:prstGeom prst="rect">
            <a:avLst/>
          </a:prstGeom>
          <a:noFill/>
        </p:spPr>
        <p:txBody>
          <a:bodyPr wrap="square" rtlCol="0">
            <a:spAutoFit/>
          </a:bodyPr>
          <a:lstStyle/>
          <a:p>
            <a:r>
              <a:rPr lang="en-GB" sz="2400" dirty="0"/>
              <a:t>Single digit</a:t>
            </a:r>
          </a:p>
        </p:txBody>
      </p:sp>
      <p:sp>
        <p:nvSpPr>
          <p:cNvPr id="40" name="Oval 39">
            <a:extLst>
              <a:ext uri="{FF2B5EF4-FFF2-40B4-BE49-F238E27FC236}">
                <a16:creationId xmlns:a16="http://schemas.microsoft.com/office/drawing/2014/main" id="{D3A77C3E-1FF6-45BC-BFB4-3954BB076692}"/>
              </a:ext>
            </a:extLst>
          </p:cNvPr>
          <p:cNvSpPr/>
          <p:nvPr/>
        </p:nvSpPr>
        <p:spPr>
          <a:xfrm>
            <a:off x="4370070" y="1113319"/>
            <a:ext cx="1917243" cy="10909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7AFC583D-5552-4148-B962-AD25BEAF3A8E}"/>
              </a:ext>
            </a:extLst>
          </p:cNvPr>
          <p:cNvSpPr txBox="1"/>
          <p:nvPr/>
        </p:nvSpPr>
        <p:spPr>
          <a:xfrm>
            <a:off x="7305326" y="2947130"/>
            <a:ext cx="1898396" cy="954107"/>
          </a:xfrm>
          <a:prstGeom prst="rect">
            <a:avLst/>
          </a:prstGeom>
          <a:noFill/>
        </p:spPr>
        <p:txBody>
          <a:bodyPr wrap="square" rtlCol="0">
            <a:spAutoFit/>
          </a:bodyPr>
          <a:lstStyle/>
          <a:p>
            <a:r>
              <a:rPr lang="en-GB" sz="2800" dirty="0"/>
              <a:t>   4   2   7</a:t>
            </a:r>
          </a:p>
          <a:p>
            <a:r>
              <a:rPr lang="en-GB" sz="2800" dirty="0"/>
              <a:t>X           6</a:t>
            </a:r>
          </a:p>
        </p:txBody>
      </p:sp>
      <p:cxnSp>
        <p:nvCxnSpPr>
          <p:cNvPr id="27" name="Straight Connector 26">
            <a:extLst>
              <a:ext uri="{FF2B5EF4-FFF2-40B4-BE49-F238E27FC236}">
                <a16:creationId xmlns:a16="http://schemas.microsoft.com/office/drawing/2014/main" id="{AF15CE8D-5739-4AB3-B9B7-8E503E0E87F6}"/>
              </a:ext>
            </a:extLst>
          </p:cNvPr>
          <p:cNvCxnSpPr>
            <a:cxnSpLocks/>
          </p:cNvCxnSpPr>
          <p:nvPr/>
        </p:nvCxnSpPr>
        <p:spPr>
          <a:xfrm flipV="1">
            <a:off x="7232368" y="3810000"/>
            <a:ext cx="1532058" cy="22806"/>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6A2F34C4-2995-40AD-9751-E479FFA11D95}"/>
              </a:ext>
            </a:extLst>
          </p:cNvPr>
          <p:cNvCxnSpPr>
            <a:cxnSpLocks/>
          </p:cNvCxnSpPr>
          <p:nvPr/>
        </p:nvCxnSpPr>
        <p:spPr>
          <a:xfrm flipV="1">
            <a:off x="7244323" y="4234294"/>
            <a:ext cx="1532058" cy="2280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3966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1061</Words>
  <Application>Microsoft Office PowerPoint</Application>
  <PresentationFormat>Custom</PresentationFormat>
  <Paragraphs>109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Arial</vt:lpstr>
      <vt:lpstr>NTFPreCursive - 28</vt:lpstr>
      <vt:lpstr>NTFPreCursive</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Harrison</dc:creator>
  <cp:lastModifiedBy>Stuart Harrison</cp:lastModifiedBy>
  <cp:revision>29</cp:revision>
  <dcterms:created xsi:type="dcterms:W3CDTF">2020-09-23T15:39:29Z</dcterms:created>
  <dcterms:modified xsi:type="dcterms:W3CDTF">2022-10-02T16:00:50Z</dcterms:modified>
</cp:coreProperties>
</file>