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57" r:id="rId3"/>
    <p:sldId id="276" r:id="rId4"/>
    <p:sldId id="277" r:id="rId5"/>
    <p:sldId id="268" r:id="rId6"/>
    <p:sldId id="269" r:id="rId7"/>
    <p:sldId id="270" r:id="rId8"/>
    <p:sldId id="271" r:id="rId9"/>
    <p:sldId id="272" r:id="rId10"/>
    <p:sldId id="273" r:id="rId11"/>
    <p:sldId id="274" r:id="rId12"/>
  </p:sldIdLst>
  <p:sldSz cx="10160000" cy="7620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NTFPreCursive" panose="03000400000000000000" pitchFamily="66"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4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FB50-5A0A-4195-9F64-79A4A8FB128C}"/>
              </a:ext>
            </a:extLst>
          </p:cNvPr>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B20076F0-3FC3-4B6A-B723-B2B4B62A4CE9}"/>
              </a:ext>
            </a:extLst>
          </p:cNvPr>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2A6AC9-456B-43A4-9CC7-3611859B9DF1}"/>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5" name="Footer Placeholder 4">
            <a:extLst>
              <a:ext uri="{FF2B5EF4-FFF2-40B4-BE49-F238E27FC236}">
                <a16:creationId xmlns:a16="http://schemas.microsoft.com/office/drawing/2014/main" id="{9AA28E8E-B0CC-4D86-B0F1-45A1A22B0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5F0B7-4A03-4242-8D4C-A9BA063A3B6B}"/>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95986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9FB5-2C52-43A3-B7EF-4AE0670AC7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E7E58F-BD98-441D-878D-E0CE2F7E84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0EFC5-45E7-4A88-B15C-F5B94A929914}"/>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5" name="Footer Placeholder 4">
            <a:extLst>
              <a:ext uri="{FF2B5EF4-FFF2-40B4-BE49-F238E27FC236}">
                <a16:creationId xmlns:a16="http://schemas.microsoft.com/office/drawing/2014/main" id="{92566710-5E41-4544-AC5E-5C8107169F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F2441-6806-4883-A3F9-10B6B28EC526}"/>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140350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FF705-873C-40CA-B9D0-85717DB8689A}"/>
              </a:ext>
            </a:extLst>
          </p:cNvPr>
          <p:cNvSpPr>
            <a:spLocks noGrp="1"/>
          </p:cNvSpPr>
          <p:nvPr>
            <p:ph type="title" orient="vert"/>
          </p:nvPr>
        </p:nvSpPr>
        <p:spPr>
          <a:xfrm>
            <a:off x="7270750" y="405694"/>
            <a:ext cx="2190750" cy="645759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5CC7D-9E49-4331-A76A-AF870F9A2392}"/>
              </a:ext>
            </a:extLst>
          </p:cNvPr>
          <p:cNvSpPr>
            <a:spLocks noGrp="1"/>
          </p:cNvSpPr>
          <p:nvPr>
            <p:ph type="body" orient="vert" idx="1"/>
          </p:nvPr>
        </p:nvSpPr>
        <p:spPr>
          <a:xfrm>
            <a:off x="698500" y="405694"/>
            <a:ext cx="6445250" cy="64575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A7300-F7B6-47D8-A218-B6D5301D569A}"/>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5" name="Footer Placeholder 4">
            <a:extLst>
              <a:ext uri="{FF2B5EF4-FFF2-40B4-BE49-F238E27FC236}">
                <a16:creationId xmlns:a16="http://schemas.microsoft.com/office/drawing/2014/main" id="{2FA16860-C52E-4935-BDC2-4192AB189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B00E2-6FEB-4E85-8997-5F1C99204F31}"/>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144609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53A2-A2D7-469C-A081-6C009D3107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A98CEC-080C-4599-B6DC-0B81CF759E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E2FB68-658F-4442-893F-443C147E2118}"/>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5" name="Footer Placeholder 4">
            <a:extLst>
              <a:ext uri="{FF2B5EF4-FFF2-40B4-BE49-F238E27FC236}">
                <a16:creationId xmlns:a16="http://schemas.microsoft.com/office/drawing/2014/main" id="{76788DDB-09F3-44C3-AD14-4FCE2DDE6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17804-5BCE-4A15-846C-A76EE22B5606}"/>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300794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FB64-BB03-4A3B-80D3-609050FDB975}"/>
              </a:ext>
            </a:extLst>
          </p:cNvPr>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F44D91-2D84-4A5D-B263-4800BE362F0D}"/>
              </a:ext>
            </a:extLst>
          </p:cNvPr>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11BA5C-355D-4F0A-BA53-9FB91937F6DB}"/>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5" name="Footer Placeholder 4">
            <a:extLst>
              <a:ext uri="{FF2B5EF4-FFF2-40B4-BE49-F238E27FC236}">
                <a16:creationId xmlns:a16="http://schemas.microsoft.com/office/drawing/2014/main" id="{68563C98-5A7F-4BF0-A1F0-1A064B3CC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F2C94-C8DC-4C62-9E86-14A4E14F3655}"/>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16242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B056-3E98-4563-A417-D8D94EC10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193FDB-292B-455C-AEC0-FCED6966ACC0}"/>
              </a:ext>
            </a:extLst>
          </p:cNvPr>
          <p:cNvSpPr>
            <a:spLocks noGrp="1"/>
          </p:cNvSpPr>
          <p:nvPr>
            <p:ph sz="half" idx="1"/>
          </p:nvPr>
        </p:nvSpPr>
        <p:spPr>
          <a:xfrm>
            <a:off x="698500" y="2028472"/>
            <a:ext cx="4318000" cy="4834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C1B35E-370E-4F1A-9D2A-4391A361C1F2}"/>
              </a:ext>
            </a:extLst>
          </p:cNvPr>
          <p:cNvSpPr>
            <a:spLocks noGrp="1"/>
          </p:cNvSpPr>
          <p:nvPr>
            <p:ph sz="half" idx="2"/>
          </p:nvPr>
        </p:nvSpPr>
        <p:spPr>
          <a:xfrm>
            <a:off x="5143500" y="2028472"/>
            <a:ext cx="4318000" cy="4834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FC3D4D-682B-45DF-9B03-B155A5E4CAC1}"/>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6" name="Footer Placeholder 5">
            <a:extLst>
              <a:ext uri="{FF2B5EF4-FFF2-40B4-BE49-F238E27FC236}">
                <a16:creationId xmlns:a16="http://schemas.microsoft.com/office/drawing/2014/main" id="{CF9AB053-8671-4A70-95A4-6D84B78967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A1A37D-C6D6-4F30-94A1-BF7627EF34B8}"/>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41786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84D0-28A0-4B1E-B6B0-294F68DA5AED}"/>
              </a:ext>
            </a:extLst>
          </p:cNvPr>
          <p:cNvSpPr>
            <a:spLocks noGrp="1"/>
          </p:cNvSpPr>
          <p:nvPr>
            <p:ph type="title"/>
          </p:nvPr>
        </p:nvSpPr>
        <p:spPr>
          <a:xfrm>
            <a:off x="699823" y="405696"/>
            <a:ext cx="8763000" cy="147284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33D678-2AA1-4321-8DC5-F7840C2C8F06}"/>
              </a:ext>
            </a:extLst>
          </p:cNvPr>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a:extLst>
              <a:ext uri="{FF2B5EF4-FFF2-40B4-BE49-F238E27FC236}">
                <a16:creationId xmlns:a16="http://schemas.microsoft.com/office/drawing/2014/main" id="{D4535A6E-4380-4515-9A11-98D520E6C661}"/>
              </a:ext>
            </a:extLst>
          </p:cNvPr>
          <p:cNvSpPr>
            <a:spLocks noGrp="1"/>
          </p:cNvSpPr>
          <p:nvPr>
            <p:ph sz="half" idx="2"/>
          </p:nvPr>
        </p:nvSpPr>
        <p:spPr>
          <a:xfrm>
            <a:off x="699824" y="2783417"/>
            <a:ext cx="4298156" cy="4093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E333AE-17AC-477D-B1CF-A09F5B5EEADC}"/>
              </a:ext>
            </a:extLst>
          </p:cNvPr>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a:extLst>
              <a:ext uri="{FF2B5EF4-FFF2-40B4-BE49-F238E27FC236}">
                <a16:creationId xmlns:a16="http://schemas.microsoft.com/office/drawing/2014/main" id="{29647F3A-8939-40F7-8CE0-458D060BF94A}"/>
              </a:ext>
            </a:extLst>
          </p:cNvPr>
          <p:cNvSpPr>
            <a:spLocks noGrp="1"/>
          </p:cNvSpPr>
          <p:nvPr>
            <p:ph sz="quarter" idx="4"/>
          </p:nvPr>
        </p:nvSpPr>
        <p:spPr>
          <a:xfrm>
            <a:off x="5143501" y="2783417"/>
            <a:ext cx="4319323" cy="4093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C9BDD2-C987-4803-B340-8710540608DE}"/>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8" name="Footer Placeholder 7">
            <a:extLst>
              <a:ext uri="{FF2B5EF4-FFF2-40B4-BE49-F238E27FC236}">
                <a16:creationId xmlns:a16="http://schemas.microsoft.com/office/drawing/2014/main" id="{98BF2F3C-C3C8-468C-8432-0B1265DBC1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EBBF5B-EF31-4587-9E74-3FA794EB9CDB}"/>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136218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6838-F003-488C-9F63-838D7E3098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F489E2-5CF4-4625-B1B0-1321D02A29F7}"/>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4" name="Footer Placeholder 3">
            <a:extLst>
              <a:ext uri="{FF2B5EF4-FFF2-40B4-BE49-F238E27FC236}">
                <a16:creationId xmlns:a16="http://schemas.microsoft.com/office/drawing/2014/main" id="{4089723B-8FE9-4FD3-B645-C649A9AC43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42A145-5FF6-4FCB-AC83-B3A842E588F0}"/>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35819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0CB6D-C606-4862-A75C-74F72E44C9F3}"/>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3" name="Footer Placeholder 2">
            <a:extLst>
              <a:ext uri="{FF2B5EF4-FFF2-40B4-BE49-F238E27FC236}">
                <a16:creationId xmlns:a16="http://schemas.microsoft.com/office/drawing/2014/main" id="{066FAAEC-892C-4B39-B89E-BC4C197729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A3692A-9D69-4E9C-ABE2-E9308754823D}"/>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77815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6F27-977A-4A85-9708-226B8E040E4E}"/>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F3C9AA-E65D-4CEE-8C27-4702213EDF73}"/>
              </a:ext>
            </a:extLst>
          </p:cNvPr>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7A373F-258E-4D65-B2F1-C38EB1D749AC}"/>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F05F84F3-DF51-467D-ABEB-A317B5B07B47}"/>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6" name="Footer Placeholder 5">
            <a:extLst>
              <a:ext uri="{FF2B5EF4-FFF2-40B4-BE49-F238E27FC236}">
                <a16:creationId xmlns:a16="http://schemas.microsoft.com/office/drawing/2014/main" id="{1F79F74B-4C21-445C-AD92-022CE8E955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2E9E92-87BA-4462-A063-00EC970A7DB9}"/>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55714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7C8E-4C76-4EC9-8E76-DAC78C595586}"/>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F0C06-8591-4EE8-A7FD-859A97105C2F}"/>
              </a:ext>
            </a:extLst>
          </p:cNvPr>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a:extLst>
              <a:ext uri="{FF2B5EF4-FFF2-40B4-BE49-F238E27FC236}">
                <a16:creationId xmlns:a16="http://schemas.microsoft.com/office/drawing/2014/main" id="{DEE9F76F-A1AF-4824-8A4E-BDDD7CEC4C2D}"/>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13399FA4-4AEA-4614-B1A2-E39D51FCEA68}"/>
              </a:ext>
            </a:extLst>
          </p:cNvPr>
          <p:cNvSpPr>
            <a:spLocks noGrp="1"/>
          </p:cNvSpPr>
          <p:nvPr>
            <p:ph type="dt" sz="half" idx="10"/>
          </p:nvPr>
        </p:nvSpPr>
        <p:spPr/>
        <p:txBody>
          <a:bodyPr/>
          <a:lstStyle/>
          <a:p>
            <a:fld id="{79B1FE5D-8E1E-467C-A1B8-F99C5496C15A}" type="datetimeFigureOut">
              <a:rPr lang="en-GB" smtClean="0"/>
              <a:t>22/10/2020</a:t>
            </a:fld>
            <a:endParaRPr lang="en-GB"/>
          </a:p>
        </p:txBody>
      </p:sp>
      <p:sp>
        <p:nvSpPr>
          <p:cNvPr id="6" name="Footer Placeholder 5">
            <a:extLst>
              <a:ext uri="{FF2B5EF4-FFF2-40B4-BE49-F238E27FC236}">
                <a16:creationId xmlns:a16="http://schemas.microsoft.com/office/drawing/2014/main" id="{04921FD5-ED0F-449D-BAA5-56D3F5118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9089B-8F40-4B02-9B43-320934947618}"/>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48402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5F1AA-BF35-4BC3-8B48-226B0F3207FB}"/>
              </a:ext>
            </a:extLst>
          </p:cNvPr>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F53B57-7D14-448F-A08D-F92CC3FCEE45}"/>
              </a:ext>
            </a:extLst>
          </p:cNvPr>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62022-F271-441F-B6CC-7C04072501B2}"/>
              </a:ext>
            </a:extLst>
          </p:cNvPr>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79B1FE5D-8E1E-467C-A1B8-F99C5496C15A}" type="datetimeFigureOut">
              <a:rPr lang="en-GB" smtClean="0"/>
              <a:t>22/10/2020</a:t>
            </a:fld>
            <a:endParaRPr lang="en-GB"/>
          </a:p>
        </p:txBody>
      </p:sp>
      <p:sp>
        <p:nvSpPr>
          <p:cNvPr id="5" name="Footer Placeholder 4">
            <a:extLst>
              <a:ext uri="{FF2B5EF4-FFF2-40B4-BE49-F238E27FC236}">
                <a16:creationId xmlns:a16="http://schemas.microsoft.com/office/drawing/2014/main" id="{DF624661-C0F1-4487-9DCE-D4D1AE4B5A0D}"/>
              </a:ext>
            </a:extLst>
          </p:cNvPr>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550CF5-D839-49ED-8CD2-F9AC99B7368D}"/>
              </a:ext>
            </a:extLst>
          </p:cNvPr>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E9B3D357-B448-428F-BF64-18442B0EF1BD}" type="slidenum">
              <a:rPr lang="en-GB" smtClean="0"/>
              <a:t>‹#›</a:t>
            </a:fld>
            <a:endParaRPr lang="en-GB"/>
          </a:p>
        </p:txBody>
      </p:sp>
    </p:spTree>
    <p:extLst>
      <p:ext uri="{BB962C8B-B14F-4D97-AF65-F5344CB8AC3E}">
        <p14:creationId xmlns:p14="http://schemas.microsoft.com/office/powerpoint/2010/main" val="88838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C97A5E-653C-401A-BA4B-C16F7ED25E6B}"/>
              </a:ext>
            </a:extLst>
          </p:cNvPr>
          <p:cNvSpPr txBox="1"/>
          <p:nvPr/>
        </p:nvSpPr>
        <p:spPr>
          <a:xfrm>
            <a:off x="1104900" y="215900"/>
            <a:ext cx="7714615" cy="2123658"/>
          </a:xfrm>
          <a:prstGeom prst="rect">
            <a:avLst/>
          </a:prstGeom>
          <a:noFill/>
        </p:spPr>
        <p:txBody>
          <a:bodyPr vert="horz" rtlCol="0">
            <a:spAutoFit/>
          </a:bodyPr>
          <a:lstStyle/>
          <a:p>
            <a:pPr algn="ctr"/>
            <a:r>
              <a:rPr lang="en-GB" sz="6600" dirty="0">
                <a:solidFill>
                  <a:srgbClr val="000000"/>
                </a:solidFill>
              </a:rPr>
              <a:t>Calculation Methods </a:t>
            </a:r>
          </a:p>
          <a:p>
            <a:pPr algn="ctr"/>
            <a:r>
              <a:rPr lang="en-GB" sz="6600" dirty="0">
                <a:solidFill>
                  <a:srgbClr val="000000"/>
                </a:solidFill>
              </a:rPr>
              <a:t>for Year 6</a:t>
            </a:r>
            <a:endParaRPr lang="en-GB" sz="2800" dirty="0">
              <a:solidFill>
                <a:srgbClr val="000000"/>
              </a:solidFill>
            </a:endParaRPr>
          </a:p>
        </p:txBody>
      </p:sp>
      <p:pic>
        <p:nvPicPr>
          <p:cNvPr id="4" name="Picture 3">
            <a:extLst>
              <a:ext uri="{FF2B5EF4-FFF2-40B4-BE49-F238E27FC236}">
                <a16:creationId xmlns:a16="http://schemas.microsoft.com/office/drawing/2014/main" id="{FF425EBF-040D-43BB-AD95-F51E139789B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7083" y="2770445"/>
            <a:ext cx="3333872" cy="4061691"/>
          </a:xfrm>
          <a:prstGeom prst="rect">
            <a:avLst/>
          </a:prstGeom>
          <a:solidFill>
            <a:scrgbClr r="0" g="0" b="0">
              <a:alpha val="0"/>
            </a:scrgbClr>
          </a:solidFill>
        </p:spPr>
      </p:pic>
      <p:pic>
        <p:nvPicPr>
          <p:cNvPr id="6" name="Picture 5">
            <a:extLst>
              <a:ext uri="{FF2B5EF4-FFF2-40B4-BE49-F238E27FC236}">
                <a16:creationId xmlns:a16="http://schemas.microsoft.com/office/drawing/2014/main" id="{CF9E33CE-838F-4672-97AE-4EE2FBF2E97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68129" y="2849417"/>
            <a:ext cx="5786161" cy="3811155"/>
          </a:xfrm>
          <a:prstGeom prst="rect">
            <a:avLst/>
          </a:prstGeom>
          <a:solidFill>
            <a:scrgbClr r="0" g="0" b="0">
              <a:alpha val="0"/>
            </a:scrgbClr>
          </a:solidFill>
        </p:spPr>
      </p:pic>
    </p:spTree>
    <p:extLst>
      <p:ext uri="{BB962C8B-B14F-4D97-AF65-F5344CB8AC3E}">
        <p14:creationId xmlns:p14="http://schemas.microsoft.com/office/powerpoint/2010/main" val="243135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26889-E0EB-4526-99DC-9E9FE06655AF}"/>
              </a:ext>
            </a:extLst>
          </p:cNvPr>
          <p:cNvSpPr txBox="1"/>
          <p:nvPr/>
        </p:nvSpPr>
        <p:spPr>
          <a:xfrm>
            <a:off x="25400" y="38100"/>
            <a:ext cx="9702800" cy="954107"/>
          </a:xfrm>
          <a:prstGeom prst="rect">
            <a:avLst/>
          </a:prstGeom>
          <a:noFill/>
        </p:spPr>
        <p:txBody>
          <a:bodyPr vert="horz" rtlCol="0">
            <a:spAutoFit/>
          </a:bodyPr>
          <a:lstStyle/>
          <a:p>
            <a:r>
              <a:rPr lang="en-GB" sz="2800" dirty="0">
                <a:solidFill>
                  <a:srgbClr val="000000"/>
                </a:solidFill>
              </a:rPr>
              <a:t>Multiplication: Short and long multiplication involving both whole and decimal numbers</a:t>
            </a:r>
          </a:p>
        </p:txBody>
      </p:sp>
      <p:sp>
        <p:nvSpPr>
          <p:cNvPr id="23" name="TextBox 22">
            <a:extLst>
              <a:ext uri="{FF2B5EF4-FFF2-40B4-BE49-F238E27FC236}">
                <a16:creationId xmlns:a16="http://schemas.microsoft.com/office/drawing/2014/main" id="{15011EC7-AA4F-43F6-ACF0-3AE3999328E9}"/>
              </a:ext>
            </a:extLst>
          </p:cNvPr>
          <p:cNvSpPr txBox="1"/>
          <p:nvPr/>
        </p:nvSpPr>
        <p:spPr>
          <a:xfrm>
            <a:off x="1143000" y="1103390"/>
            <a:ext cx="3803073" cy="892552"/>
          </a:xfrm>
          <a:prstGeom prst="rect">
            <a:avLst/>
          </a:prstGeom>
          <a:noFill/>
        </p:spPr>
        <p:txBody>
          <a:bodyPr wrap="square" rtlCol="0">
            <a:spAutoFit/>
          </a:bodyPr>
          <a:lstStyle/>
          <a:p>
            <a:r>
              <a:rPr lang="en-GB" sz="2600" dirty="0"/>
              <a:t>     4    .   2   9</a:t>
            </a:r>
          </a:p>
          <a:p>
            <a:r>
              <a:rPr lang="en-GB" sz="2600" dirty="0"/>
              <a:t>X                  7</a:t>
            </a:r>
          </a:p>
        </p:txBody>
      </p:sp>
      <p:cxnSp>
        <p:nvCxnSpPr>
          <p:cNvPr id="25" name="Straight Connector 24">
            <a:extLst>
              <a:ext uri="{FF2B5EF4-FFF2-40B4-BE49-F238E27FC236}">
                <a16:creationId xmlns:a16="http://schemas.microsoft.com/office/drawing/2014/main" id="{92A267E7-9944-4E9D-B7A7-DBC414754222}"/>
              </a:ext>
            </a:extLst>
          </p:cNvPr>
          <p:cNvCxnSpPr/>
          <p:nvPr/>
        </p:nvCxnSpPr>
        <p:spPr>
          <a:xfrm>
            <a:off x="1143000" y="1922318"/>
            <a:ext cx="1901536"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D192A66-5C42-4D1E-B826-554A775D5899}"/>
              </a:ext>
            </a:extLst>
          </p:cNvPr>
          <p:cNvCxnSpPr/>
          <p:nvPr/>
        </p:nvCxnSpPr>
        <p:spPr>
          <a:xfrm>
            <a:off x="1143000" y="2272145"/>
            <a:ext cx="1901536" cy="0"/>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B555B28D-9C28-4AAF-BA8F-53DA90790E87}"/>
              </a:ext>
            </a:extLst>
          </p:cNvPr>
          <p:cNvSpPr txBox="1"/>
          <p:nvPr/>
        </p:nvSpPr>
        <p:spPr>
          <a:xfrm>
            <a:off x="1131671" y="1861462"/>
            <a:ext cx="3562289" cy="492443"/>
          </a:xfrm>
          <a:prstGeom prst="rect">
            <a:avLst/>
          </a:prstGeom>
          <a:noFill/>
        </p:spPr>
        <p:txBody>
          <a:bodyPr wrap="square" rtlCol="0">
            <a:spAutoFit/>
          </a:bodyPr>
          <a:lstStyle/>
          <a:p>
            <a:r>
              <a:rPr lang="en-GB" sz="2600" dirty="0">
                <a:solidFill>
                  <a:srgbClr val="FF0000"/>
                </a:solidFill>
              </a:rPr>
              <a:t>3   0    .   0   3</a:t>
            </a:r>
          </a:p>
        </p:txBody>
      </p:sp>
      <p:sp>
        <p:nvSpPr>
          <p:cNvPr id="28" name="TextBox 27">
            <a:extLst>
              <a:ext uri="{FF2B5EF4-FFF2-40B4-BE49-F238E27FC236}">
                <a16:creationId xmlns:a16="http://schemas.microsoft.com/office/drawing/2014/main" id="{25BE74EC-45AF-4BCE-B0D9-852697C0A32D}"/>
              </a:ext>
            </a:extLst>
          </p:cNvPr>
          <p:cNvSpPr txBox="1"/>
          <p:nvPr/>
        </p:nvSpPr>
        <p:spPr>
          <a:xfrm>
            <a:off x="7235855" y="1861462"/>
            <a:ext cx="3562289" cy="492443"/>
          </a:xfrm>
          <a:prstGeom prst="rect">
            <a:avLst/>
          </a:prstGeom>
          <a:noFill/>
        </p:spPr>
        <p:txBody>
          <a:bodyPr wrap="square" rtlCol="0">
            <a:spAutoFit/>
          </a:bodyPr>
          <a:lstStyle/>
          <a:p>
            <a:r>
              <a:rPr lang="en-GB" sz="2600" dirty="0">
                <a:solidFill>
                  <a:srgbClr val="FF0000"/>
                </a:solidFill>
              </a:rPr>
              <a:t>2    .   2   8</a:t>
            </a:r>
          </a:p>
        </p:txBody>
      </p:sp>
      <p:sp>
        <p:nvSpPr>
          <p:cNvPr id="29" name="TextBox 28">
            <a:extLst>
              <a:ext uri="{FF2B5EF4-FFF2-40B4-BE49-F238E27FC236}">
                <a16:creationId xmlns:a16="http://schemas.microsoft.com/office/drawing/2014/main" id="{FA6760AE-ACD4-46A5-BFBA-ABF83D99DCC1}"/>
              </a:ext>
            </a:extLst>
          </p:cNvPr>
          <p:cNvSpPr txBox="1"/>
          <p:nvPr/>
        </p:nvSpPr>
        <p:spPr>
          <a:xfrm>
            <a:off x="6833172" y="1112124"/>
            <a:ext cx="3803073" cy="892552"/>
          </a:xfrm>
          <a:prstGeom prst="rect">
            <a:avLst/>
          </a:prstGeom>
          <a:noFill/>
        </p:spPr>
        <p:txBody>
          <a:bodyPr wrap="square" rtlCol="0">
            <a:spAutoFit/>
          </a:bodyPr>
          <a:lstStyle/>
          <a:p>
            <a:r>
              <a:rPr lang="en-GB" sz="2600" dirty="0"/>
              <a:t>     5    .   7 </a:t>
            </a:r>
          </a:p>
          <a:p>
            <a:r>
              <a:rPr lang="en-GB" sz="2600" dirty="0"/>
              <a:t>X   7    .   4</a:t>
            </a:r>
          </a:p>
        </p:txBody>
      </p:sp>
      <p:cxnSp>
        <p:nvCxnSpPr>
          <p:cNvPr id="31" name="Straight Connector 30">
            <a:extLst>
              <a:ext uri="{FF2B5EF4-FFF2-40B4-BE49-F238E27FC236}">
                <a16:creationId xmlns:a16="http://schemas.microsoft.com/office/drawing/2014/main" id="{ECB1572A-2137-49C6-9A74-AA9471B7EDDB}"/>
              </a:ext>
            </a:extLst>
          </p:cNvPr>
          <p:cNvCxnSpPr>
            <a:cxnSpLocks/>
          </p:cNvCxnSpPr>
          <p:nvPr/>
        </p:nvCxnSpPr>
        <p:spPr>
          <a:xfrm>
            <a:off x="6833172" y="1922318"/>
            <a:ext cx="1901536"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DE02876-4C0B-483B-8333-B0BDFB261922}"/>
              </a:ext>
            </a:extLst>
          </p:cNvPr>
          <p:cNvCxnSpPr>
            <a:cxnSpLocks/>
          </p:cNvCxnSpPr>
          <p:nvPr/>
        </p:nvCxnSpPr>
        <p:spPr>
          <a:xfrm>
            <a:off x="6833172" y="2646218"/>
            <a:ext cx="190153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408F789-F0E4-4937-9054-CFFA1D094A19}"/>
              </a:ext>
            </a:extLst>
          </p:cNvPr>
          <p:cNvCxnSpPr>
            <a:cxnSpLocks/>
          </p:cNvCxnSpPr>
          <p:nvPr/>
        </p:nvCxnSpPr>
        <p:spPr>
          <a:xfrm>
            <a:off x="6833172" y="3048000"/>
            <a:ext cx="1901536" cy="0"/>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2CBAA180-2628-44E5-AF3D-DA1F27EF97E7}"/>
              </a:ext>
            </a:extLst>
          </p:cNvPr>
          <p:cNvSpPr txBox="1"/>
          <p:nvPr/>
        </p:nvSpPr>
        <p:spPr>
          <a:xfrm>
            <a:off x="6833172" y="2208509"/>
            <a:ext cx="3562289" cy="492443"/>
          </a:xfrm>
          <a:prstGeom prst="rect">
            <a:avLst/>
          </a:prstGeom>
          <a:noFill/>
        </p:spPr>
        <p:txBody>
          <a:bodyPr wrap="square" rtlCol="0">
            <a:spAutoFit/>
          </a:bodyPr>
          <a:lstStyle/>
          <a:p>
            <a:r>
              <a:rPr lang="en-GB" sz="2600" dirty="0">
                <a:solidFill>
                  <a:srgbClr val="FF0000"/>
                </a:solidFill>
              </a:rPr>
              <a:t>1   7    .   1   0</a:t>
            </a:r>
          </a:p>
        </p:txBody>
      </p:sp>
      <p:sp>
        <p:nvSpPr>
          <p:cNvPr id="38" name="TextBox 37">
            <a:extLst>
              <a:ext uri="{FF2B5EF4-FFF2-40B4-BE49-F238E27FC236}">
                <a16:creationId xmlns:a16="http://schemas.microsoft.com/office/drawing/2014/main" id="{3DB388E4-733B-40FF-A271-31FFC3B56255}"/>
              </a:ext>
            </a:extLst>
          </p:cNvPr>
          <p:cNvSpPr txBox="1"/>
          <p:nvPr/>
        </p:nvSpPr>
        <p:spPr>
          <a:xfrm>
            <a:off x="6833171" y="2628255"/>
            <a:ext cx="3562289" cy="492443"/>
          </a:xfrm>
          <a:prstGeom prst="rect">
            <a:avLst/>
          </a:prstGeom>
          <a:noFill/>
        </p:spPr>
        <p:txBody>
          <a:bodyPr wrap="square" rtlCol="0">
            <a:spAutoFit/>
          </a:bodyPr>
          <a:lstStyle/>
          <a:p>
            <a:r>
              <a:rPr lang="en-GB" sz="2600" dirty="0">
                <a:solidFill>
                  <a:srgbClr val="FF0000"/>
                </a:solidFill>
              </a:rPr>
              <a:t>1   9    .   3   8</a:t>
            </a:r>
          </a:p>
        </p:txBody>
      </p:sp>
      <p:sp>
        <p:nvSpPr>
          <p:cNvPr id="39" name="TextBox 38">
            <a:extLst>
              <a:ext uri="{FF2B5EF4-FFF2-40B4-BE49-F238E27FC236}">
                <a16:creationId xmlns:a16="http://schemas.microsoft.com/office/drawing/2014/main" id="{BF1BB108-FF4F-4822-89BE-83C52A322CF7}"/>
              </a:ext>
            </a:extLst>
          </p:cNvPr>
          <p:cNvSpPr txBox="1"/>
          <p:nvPr/>
        </p:nvSpPr>
        <p:spPr>
          <a:xfrm>
            <a:off x="415090" y="3190841"/>
            <a:ext cx="4710294" cy="1569660"/>
          </a:xfrm>
          <a:prstGeom prst="rect">
            <a:avLst/>
          </a:prstGeom>
          <a:noFill/>
        </p:spPr>
        <p:txBody>
          <a:bodyPr wrap="square" rtlCol="0">
            <a:spAutoFit/>
          </a:bodyPr>
          <a:lstStyle/>
          <a:p>
            <a:r>
              <a:rPr lang="en-GB" sz="2400" dirty="0"/>
              <a:t>In Year 6, both short and long multiplication methods are regularly used to practise multiplying a range of decimal numbers.</a:t>
            </a:r>
          </a:p>
        </p:txBody>
      </p:sp>
      <p:sp>
        <p:nvSpPr>
          <p:cNvPr id="40" name="TextBox 39">
            <a:extLst>
              <a:ext uri="{FF2B5EF4-FFF2-40B4-BE49-F238E27FC236}">
                <a16:creationId xmlns:a16="http://schemas.microsoft.com/office/drawing/2014/main" id="{53A9E9C2-CA4D-4FB4-95D2-D0722300E6F4}"/>
              </a:ext>
            </a:extLst>
          </p:cNvPr>
          <p:cNvSpPr txBox="1"/>
          <p:nvPr/>
        </p:nvSpPr>
        <p:spPr>
          <a:xfrm>
            <a:off x="1549038" y="2263321"/>
            <a:ext cx="4209481" cy="369332"/>
          </a:xfrm>
          <a:prstGeom prst="rect">
            <a:avLst/>
          </a:prstGeom>
          <a:noFill/>
        </p:spPr>
        <p:txBody>
          <a:bodyPr wrap="square" rtlCol="0">
            <a:spAutoFit/>
          </a:bodyPr>
          <a:lstStyle/>
          <a:p>
            <a:r>
              <a:rPr lang="en-GB" dirty="0">
                <a:solidFill>
                  <a:srgbClr val="00B050"/>
                </a:solidFill>
              </a:rPr>
              <a:t>2</a:t>
            </a:r>
          </a:p>
        </p:txBody>
      </p:sp>
      <p:sp>
        <p:nvSpPr>
          <p:cNvPr id="41" name="TextBox 40">
            <a:extLst>
              <a:ext uri="{FF2B5EF4-FFF2-40B4-BE49-F238E27FC236}">
                <a16:creationId xmlns:a16="http://schemas.microsoft.com/office/drawing/2014/main" id="{7EEE2326-19CD-4973-AE24-809E0F0DACB7}"/>
              </a:ext>
            </a:extLst>
          </p:cNvPr>
          <p:cNvSpPr txBox="1"/>
          <p:nvPr/>
        </p:nvSpPr>
        <p:spPr>
          <a:xfrm>
            <a:off x="6912258" y="897225"/>
            <a:ext cx="4209481" cy="369332"/>
          </a:xfrm>
          <a:prstGeom prst="rect">
            <a:avLst/>
          </a:prstGeom>
          <a:noFill/>
        </p:spPr>
        <p:txBody>
          <a:bodyPr wrap="square" rtlCol="0">
            <a:spAutoFit/>
          </a:bodyPr>
          <a:lstStyle/>
          <a:p>
            <a:r>
              <a:rPr lang="en-GB" dirty="0">
                <a:solidFill>
                  <a:srgbClr val="00B050"/>
                </a:solidFill>
              </a:rPr>
              <a:t>2  2</a:t>
            </a:r>
          </a:p>
        </p:txBody>
      </p:sp>
      <p:cxnSp>
        <p:nvCxnSpPr>
          <p:cNvPr id="43" name="Straight Connector 42">
            <a:extLst>
              <a:ext uri="{FF2B5EF4-FFF2-40B4-BE49-F238E27FC236}">
                <a16:creationId xmlns:a16="http://schemas.microsoft.com/office/drawing/2014/main" id="{E606B677-FFB4-40E0-895A-5CD15ADB11EA}"/>
              </a:ext>
            </a:extLst>
          </p:cNvPr>
          <p:cNvCxnSpPr/>
          <p:nvPr/>
        </p:nvCxnSpPr>
        <p:spPr>
          <a:xfrm>
            <a:off x="7235855" y="944716"/>
            <a:ext cx="120909" cy="26110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418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E64C99-B127-4C8D-83B9-1DF0A4FF21C1}"/>
              </a:ext>
            </a:extLst>
          </p:cNvPr>
          <p:cNvSpPr txBox="1"/>
          <p:nvPr/>
        </p:nvSpPr>
        <p:spPr>
          <a:xfrm>
            <a:off x="356176" y="4149962"/>
            <a:ext cx="5410765" cy="1446550"/>
          </a:xfrm>
          <a:prstGeom prst="rect">
            <a:avLst/>
          </a:prstGeom>
          <a:noFill/>
        </p:spPr>
        <p:txBody>
          <a:bodyPr vert="horz" wrap="square" rtlCol="0">
            <a:spAutoFit/>
          </a:bodyPr>
          <a:lstStyle/>
          <a:p>
            <a:r>
              <a:rPr lang="en-GB" sz="2200" dirty="0">
                <a:solidFill>
                  <a:srgbClr val="000000"/>
                </a:solidFill>
              </a:rPr>
              <a:t>In year 6, children are encouraged to show remainders as decimals. In the example above, a decimal point and 2 zeroes have been placed at end of 7468.</a:t>
            </a:r>
          </a:p>
        </p:txBody>
      </p:sp>
      <p:sp>
        <p:nvSpPr>
          <p:cNvPr id="20" name="TextBox 19">
            <a:extLst>
              <a:ext uri="{FF2B5EF4-FFF2-40B4-BE49-F238E27FC236}">
                <a16:creationId xmlns:a16="http://schemas.microsoft.com/office/drawing/2014/main" id="{038440DE-BF1E-44CE-9022-2FCE64B330CE}"/>
              </a:ext>
            </a:extLst>
          </p:cNvPr>
          <p:cNvSpPr txBox="1"/>
          <p:nvPr/>
        </p:nvSpPr>
        <p:spPr>
          <a:xfrm>
            <a:off x="0" y="38100"/>
            <a:ext cx="9969500" cy="1384995"/>
          </a:xfrm>
          <a:prstGeom prst="rect">
            <a:avLst/>
          </a:prstGeom>
          <a:noFill/>
        </p:spPr>
        <p:txBody>
          <a:bodyPr vert="horz" rtlCol="0">
            <a:spAutoFit/>
          </a:bodyPr>
          <a:lstStyle/>
          <a:p>
            <a:r>
              <a:rPr lang="en-GB" sz="2800" dirty="0">
                <a:solidFill>
                  <a:srgbClr val="000000"/>
                </a:solidFill>
              </a:rPr>
              <a:t>Division: Divide numbers with up to 4 digits by 1-digit and 2-digit numbers, including decimal ​numbers (short method then the ‘drop down’ method when divisor is greater than 10)</a:t>
            </a:r>
          </a:p>
        </p:txBody>
      </p:sp>
      <p:sp>
        <p:nvSpPr>
          <p:cNvPr id="21" name="TextBox 20">
            <a:extLst>
              <a:ext uri="{FF2B5EF4-FFF2-40B4-BE49-F238E27FC236}">
                <a16:creationId xmlns:a16="http://schemas.microsoft.com/office/drawing/2014/main" id="{D4CAB0EA-AF04-4DB6-979B-EB4D88FDCD67}"/>
              </a:ext>
            </a:extLst>
          </p:cNvPr>
          <p:cNvSpPr txBox="1"/>
          <p:nvPr/>
        </p:nvSpPr>
        <p:spPr>
          <a:xfrm>
            <a:off x="798122" y="2254321"/>
            <a:ext cx="3803073" cy="492443"/>
          </a:xfrm>
          <a:prstGeom prst="rect">
            <a:avLst/>
          </a:prstGeom>
          <a:noFill/>
        </p:spPr>
        <p:txBody>
          <a:bodyPr wrap="square" rtlCol="0">
            <a:spAutoFit/>
          </a:bodyPr>
          <a:lstStyle/>
          <a:p>
            <a:r>
              <a:rPr lang="en-GB" sz="2600" dirty="0"/>
              <a:t>3   7   4   6   8   .   </a:t>
            </a:r>
            <a:r>
              <a:rPr lang="en-GB" sz="2600" dirty="0">
                <a:solidFill>
                  <a:srgbClr val="00B050"/>
                </a:solidFill>
              </a:rPr>
              <a:t>0   0</a:t>
            </a:r>
          </a:p>
        </p:txBody>
      </p:sp>
      <p:cxnSp>
        <p:nvCxnSpPr>
          <p:cNvPr id="23" name="Straight Connector 22">
            <a:extLst>
              <a:ext uri="{FF2B5EF4-FFF2-40B4-BE49-F238E27FC236}">
                <a16:creationId xmlns:a16="http://schemas.microsoft.com/office/drawing/2014/main" id="{F521A5D8-CCBC-462B-99C5-73BFCE285260}"/>
              </a:ext>
            </a:extLst>
          </p:cNvPr>
          <p:cNvCxnSpPr/>
          <p:nvPr/>
        </p:nvCxnSpPr>
        <p:spPr>
          <a:xfrm>
            <a:off x="1172254" y="2305167"/>
            <a:ext cx="2672382"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82903B0-E8A6-4AA5-AC33-F066476DE320}"/>
              </a:ext>
            </a:extLst>
          </p:cNvPr>
          <p:cNvCxnSpPr/>
          <p:nvPr/>
        </p:nvCxnSpPr>
        <p:spPr>
          <a:xfrm flipV="1">
            <a:off x="1172254" y="2305167"/>
            <a:ext cx="0" cy="441597"/>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CC873FFC-2B63-4665-8F7A-37C34F072B8E}"/>
              </a:ext>
            </a:extLst>
          </p:cNvPr>
          <p:cNvSpPr txBox="1"/>
          <p:nvPr/>
        </p:nvSpPr>
        <p:spPr>
          <a:xfrm>
            <a:off x="1189522" y="1874279"/>
            <a:ext cx="3562289" cy="492443"/>
          </a:xfrm>
          <a:prstGeom prst="rect">
            <a:avLst/>
          </a:prstGeom>
          <a:noFill/>
        </p:spPr>
        <p:txBody>
          <a:bodyPr wrap="square" rtlCol="0">
            <a:spAutoFit/>
          </a:bodyPr>
          <a:lstStyle/>
          <a:p>
            <a:r>
              <a:rPr lang="en-GB" sz="2600" dirty="0">
                <a:solidFill>
                  <a:srgbClr val="FF0000"/>
                </a:solidFill>
              </a:rPr>
              <a:t>2   4    8  9   .   3   3</a:t>
            </a:r>
          </a:p>
        </p:txBody>
      </p:sp>
      <p:sp>
        <p:nvSpPr>
          <p:cNvPr id="27" name="TextBox 26">
            <a:extLst>
              <a:ext uri="{FF2B5EF4-FFF2-40B4-BE49-F238E27FC236}">
                <a16:creationId xmlns:a16="http://schemas.microsoft.com/office/drawing/2014/main" id="{532AA7AD-323C-47E0-AFA1-2C48ACDC6A71}"/>
              </a:ext>
            </a:extLst>
          </p:cNvPr>
          <p:cNvSpPr txBox="1"/>
          <p:nvPr/>
        </p:nvSpPr>
        <p:spPr>
          <a:xfrm>
            <a:off x="1476890" y="2214778"/>
            <a:ext cx="4209481" cy="369332"/>
          </a:xfrm>
          <a:prstGeom prst="rect">
            <a:avLst/>
          </a:prstGeom>
          <a:noFill/>
        </p:spPr>
        <p:txBody>
          <a:bodyPr wrap="square" rtlCol="0">
            <a:spAutoFit/>
          </a:bodyPr>
          <a:lstStyle/>
          <a:p>
            <a:r>
              <a:rPr lang="en-GB" dirty="0">
                <a:solidFill>
                  <a:srgbClr val="00B050"/>
                </a:solidFill>
              </a:rPr>
              <a:t>1     2     2           1      1</a:t>
            </a:r>
          </a:p>
        </p:txBody>
      </p:sp>
      <p:sp>
        <p:nvSpPr>
          <p:cNvPr id="29" name="TextBox 28">
            <a:extLst>
              <a:ext uri="{FF2B5EF4-FFF2-40B4-BE49-F238E27FC236}">
                <a16:creationId xmlns:a16="http://schemas.microsoft.com/office/drawing/2014/main" id="{27740D75-79E7-46BD-961D-5FDA59DD5F48}"/>
              </a:ext>
            </a:extLst>
          </p:cNvPr>
          <p:cNvSpPr txBox="1"/>
          <p:nvPr/>
        </p:nvSpPr>
        <p:spPr>
          <a:xfrm>
            <a:off x="6539502" y="2232972"/>
            <a:ext cx="3803073" cy="492443"/>
          </a:xfrm>
          <a:prstGeom prst="rect">
            <a:avLst/>
          </a:prstGeom>
          <a:noFill/>
        </p:spPr>
        <p:txBody>
          <a:bodyPr wrap="square" rtlCol="0">
            <a:spAutoFit/>
          </a:bodyPr>
          <a:lstStyle/>
          <a:p>
            <a:r>
              <a:rPr lang="en-GB" sz="2600" dirty="0"/>
              <a:t>1   5   6   7   2   .   </a:t>
            </a:r>
            <a:r>
              <a:rPr lang="en-GB" sz="2600" dirty="0">
                <a:solidFill>
                  <a:srgbClr val="00B050"/>
                </a:solidFill>
              </a:rPr>
              <a:t>0   0</a:t>
            </a:r>
          </a:p>
        </p:txBody>
      </p:sp>
      <p:sp>
        <p:nvSpPr>
          <p:cNvPr id="34" name="TextBox 33">
            <a:extLst>
              <a:ext uri="{FF2B5EF4-FFF2-40B4-BE49-F238E27FC236}">
                <a16:creationId xmlns:a16="http://schemas.microsoft.com/office/drawing/2014/main" id="{68B34C34-9A72-44AD-A15B-30EE0EFEF5E5}"/>
              </a:ext>
            </a:extLst>
          </p:cNvPr>
          <p:cNvSpPr txBox="1"/>
          <p:nvPr/>
        </p:nvSpPr>
        <p:spPr>
          <a:xfrm>
            <a:off x="6956136" y="2636207"/>
            <a:ext cx="3803073" cy="492443"/>
          </a:xfrm>
          <a:prstGeom prst="rect">
            <a:avLst/>
          </a:prstGeom>
          <a:noFill/>
        </p:spPr>
        <p:txBody>
          <a:bodyPr wrap="square" rtlCol="0">
            <a:spAutoFit/>
          </a:bodyPr>
          <a:lstStyle/>
          <a:p>
            <a:r>
              <a:rPr lang="en-GB" sz="2600" dirty="0">
                <a:solidFill>
                  <a:srgbClr val="00B050"/>
                </a:solidFill>
              </a:rPr>
              <a:t>-   6   0</a:t>
            </a:r>
          </a:p>
        </p:txBody>
      </p:sp>
      <p:sp>
        <p:nvSpPr>
          <p:cNvPr id="37" name="TextBox 36">
            <a:extLst>
              <a:ext uri="{FF2B5EF4-FFF2-40B4-BE49-F238E27FC236}">
                <a16:creationId xmlns:a16="http://schemas.microsoft.com/office/drawing/2014/main" id="{581E65AC-3FAE-4EBD-B199-92DC32ECCBAF}"/>
              </a:ext>
            </a:extLst>
          </p:cNvPr>
          <p:cNvSpPr txBox="1"/>
          <p:nvPr/>
        </p:nvSpPr>
        <p:spPr>
          <a:xfrm>
            <a:off x="7637318" y="3002654"/>
            <a:ext cx="3803073" cy="492443"/>
          </a:xfrm>
          <a:prstGeom prst="rect">
            <a:avLst/>
          </a:prstGeom>
          <a:noFill/>
        </p:spPr>
        <p:txBody>
          <a:bodyPr wrap="square" rtlCol="0">
            <a:spAutoFit/>
          </a:bodyPr>
          <a:lstStyle/>
          <a:p>
            <a:r>
              <a:rPr lang="en-GB" sz="2600" dirty="0">
                <a:solidFill>
                  <a:srgbClr val="00B050"/>
                </a:solidFill>
              </a:rPr>
              <a:t>7   2</a:t>
            </a:r>
          </a:p>
        </p:txBody>
      </p:sp>
      <p:sp>
        <p:nvSpPr>
          <p:cNvPr id="40" name="TextBox 39">
            <a:extLst>
              <a:ext uri="{FF2B5EF4-FFF2-40B4-BE49-F238E27FC236}">
                <a16:creationId xmlns:a16="http://schemas.microsoft.com/office/drawing/2014/main" id="{62E89A1A-DF77-4DBC-87CE-2FEC493E87C9}"/>
              </a:ext>
            </a:extLst>
          </p:cNvPr>
          <p:cNvSpPr txBox="1"/>
          <p:nvPr/>
        </p:nvSpPr>
        <p:spPr>
          <a:xfrm>
            <a:off x="7316354" y="3381628"/>
            <a:ext cx="3803073" cy="492443"/>
          </a:xfrm>
          <a:prstGeom prst="rect">
            <a:avLst/>
          </a:prstGeom>
          <a:noFill/>
        </p:spPr>
        <p:txBody>
          <a:bodyPr wrap="square" rtlCol="0">
            <a:spAutoFit/>
          </a:bodyPr>
          <a:lstStyle/>
          <a:p>
            <a:r>
              <a:rPr lang="en-GB" sz="2600" dirty="0">
                <a:solidFill>
                  <a:srgbClr val="00B050"/>
                </a:solidFill>
              </a:rPr>
              <a:t>-   6   0</a:t>
            </a:r>
          </a:p>
        </p:txBody>
      </p:sp>
      <p:sp>
        <p:nvSpPr>
          <p:cNvPr id="42" name="TextBox 41">
            <a:extLst>
              <a:ext uri="{FF2B5EF4-FFF2-40B4-BE49-F238E27FC236}">
                <a16:creationId xmlns:a16="http://schemas.microsoft.com/office/drawing/2014/main" id="{9CD23D37-F2E7-4441-BEAE-5990C5799D4B}"/>
              </a:ext>
            </a:extLst>
          </p:cNvPr>
          <p:cNvSpPr txBox="1"/>
          <p:nvPr/>
        </p:nvSpPr>
        <p:spPr>
          <a:xfrm>
            <a:off x="7637317" y="3823855"/>
            <a:ext cx="3803073" cy="492443"/>
          </a:xfrm>
          <a:prstGeom prst="rect">
            <a:avLst/>
          </a:prstGeom>
          <a:noFill/>
        </p:spPr>
        <p:txBody>
          <a:bodyPr wrap="square" rtlCol="0">
            <a:spAutoFit/>
          </a:bodyPr>
          <a:lstStyle/>
          <a:p>
            <a:r>
              <a:rPr lang="en-GB" sz="2600" dirty="0">
                <a:solidFill>
                  <a:srgbClr val="00B050"/>
                </a:solidFill>
              </a:rPr>
              <a:t>1   2    0</a:t>
            </a:r>
          </a:p>
        </p:txBody>
      </p:sp>
      <p:grpSp>
        <p:nvGrpSpPr>
          <p:cNvPr id="47" name="Group 46">
            <a:extLst>
              <a:ext uri="{FF2B5EF4-FFF2-40B4-BE49-F238E27FC236}">
                <a16:creationId xmlns:a16="http://schemas.microsoft.com/office/drawing/2014/main" id="{EC735294-80DC-4CF6-9F38-53B4D0C410BD}"/>
              </a:ext>
            </a:extLst>
          </p:cNvPr>
          <p:cNvGrpSpPr/>
          <p:nvPr/>
        </p:nvGrpSpPr>
        <p:grpSpPr>
          <a:xfrm>
            <a:off x="7201176" y="2269760"/>
            <a:ext cx="2337679" cy="1604311"/>
            <a:chOff x="7201176" y="2269760"/>
            <a:chExt cx="2337679" cy="1604311"/>
          </a:xfrm>
        </p:grpSpPr>
        <p:cxnSp>
          <p:nvCxnSpPr>
            <p:cNvPr id="31" name="Straight Connector 30">
              <a:extLst>
                <a:ext uri="{FF2B5EF4-FFF2-40B4-BE49-F238E27FC236}">
                  <a16:creationId xmlns:a16="http://schemas.microsoft.com/office/drawing/2014/main" id="{8ECB54B8-C491-4E21-A183-581FC68E65B5}"/>
                </a:ext>
              </a:extLst>
            </p:cNvPr>
            <p:cNvCxnSpPr/>
            <p:nvPr/>
          </p:nvCxnSpPr>
          <p:spPr>
            <a:xfrm flipV="1">
              <a:off x="7201176" y="2269760"/>
              <a:ext cx="0" cy="42024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9179164-5FBF-4557-8A68-97966DFAA812}"/>
                </a:ext>
              </a:extLst>
            </p:cNvPr>
            <p:cNvCxnSpPr/>
            <p:nvPr/>
          </p:nvCxnSpPr>
          <p:spPr>
            <a:xfrm flipH="1">
              <a:off x="7201176" y="2305167"/>
              <a:ext cx="2337679"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286D3B1-A096-4F5F-AD04-629B88F3988D}"/>
                </a:ext>
              </a:extLst>
            </p:cNvPr>
            <p:cNvCxnSpPr/>
            <p:nvPr/>
          </p:nvCxnSpPr>
          <p:spPr>
            <a:xfrm>
              <a:off x="7201176" y="3075709"/>
              <a:ext cx="820606"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14E6FB63-E643-4BE1-B8B3-BF0FCACAEAD6}"/>
                </a:ext>
              </a:extLst>
            </p:cNvPr>
            <p:cNvCxnSpPr/>
            <p:nvPr/>
          </p:nvCxnSpPr>
          <p:spPr>
            <a:xfrm>
              <a:off x="8266822" y="2671615"/>
              <a:ext cx="0" cy="384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D3795F3-B3A7-4C4F-980B-D2898B30DD3C}"/>
                </a:ext>
              </a:extLst>
            </p:cNvPr>
            <p:cNvCxnSpPr/>
            <p:nvPr/>
          </p:nvCxnSpPr>
          <p:spPr>
            <a:xfrm>
              <a:off x="7549409" y="3796145"/>
              <a:ext cx="820606"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3FF3D893-A4CF-4ECB-9288-E85C9C4E4CD8}"/>
                </a:ext>
              </a:extLst>
            </p:cNvPr>
            <p:cNvCxnSpPr>
              <a:cxnSpLocks/>
            </p:cNvCxnSpPr>
            <p:nvPr/>
          </p:nvCxnSpPr>
          <p:spPr>
            <a:xfrm>
              <a:off x="8841509" y="2636207"/>
              <a:ext cx="0" cy="123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D61F5C2F-CEEB-4E9C-8797-8EDF9E8819E3}"/>
              </a:ext>
            </a:extLst>
          </p:cNvPr>
          <p:cNvSpPr txBox="1"/>
          <p:nvPr/>
        </p:nvSpPr>
        <p:spPr>
          <a:xfrm>
            <a:off x="7757711" y="1849184"/>
            <a:ext cx="3562289" cy="492443"/>
          </a:xfrm>
          <a:prstGeom prst="rect">
            <a:avLst/>
          </a:prstGeom>
          <a:noFill/>
        </p:spPr>
        <p:txBody>
          <a:bodyPr wrap="square" rtlCol="0">
            <a:spAutoFit/>
          </a:bodyPr>
          <a:lstStyle/>
          <a:p>
            <a:r>
              <a:rPr lang="en-GB" sz="2600" dirty="0">
                <a:solidFill>
                  <a:srgbClr val="FF0000"/>
                </a:solidFill>
              </a:rPr>
              <a:t>4  4   .   8</a:t>
            </a:r>
          </a:p>
        </p:txBody>
      </p:sp>
      <p:sp>
        <p:nvSpPr>
          <p:cNvPr id="48" name="TextBox 47">
            <a:extLst>
              <a:ext uri="{FF2B5EF4-FFF2-40B4-BE49-F238E27FC236}">
                <a16:creationId xmlns:a16="http://schemas.microsoft.com/office/drawing/2014/main" id="{D62CC8C7-EF31-4801-B10C-237FDD40E7DC}"/>
              </a:ext>
            </a:extLst>
          </p:cNvPr>
          <p:cNvSpPr txBox="1"/>
          <p:nvPr/>
        </p:nvSpPr>
        <p:spPr>
          <a:xfrm>
            <a:off x="6087904" y="4288588"/>
            <a:ext cx="3803074" cy="2585323"/>
          </a:xfrm>
          <a:prstGeom prst="rect">
            <a:avLst/>
          </a:prstGeom>
          <a:noFill/>
        </p:spPr>
        <p:txBody>
          <a:bodyPr vert="horz" wrap="square" rtlCol="0">
            <a:spAutoFit/>
          </a:bodyPr>
          <a:lstStyle/>
          <a:p>
            <a:r>
              <a:rPr lang="en-GB" dirty="0">
                <a:solidFill>
                  <a:srgbClr val="000000"/>
                </a:solidFill>
              </a:rPr>
              <a:t>When dividing by a 2-digit number, we use the ‘drop down’ method. Here, we see how many times 15 will divide into 6 which is too small. So then we look at 67. 4 times leaving 7. We then drop down the 2 and divide 72 by 15. Once children grasp this method, it enables them to efficiently divide any large number by any 2-digit number.</a:t>
            </a:r>
          </a:p>
        </p:txBody>
      </p:sp>
    </p:spTree>
    <p:extLst>
      <p:ext uri="{BB962C8B-B14F-4D97-AF65-F5344CB8AC3E}">
        <p14:creationId xmlns:p14="http://schemas.microsoft.com/office/powerpoint/2010/main" val="164391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B8A997-8B79-4B14-9052-FF32D2E2B3E5}"/>
              </a:ext>
            </a:extLst>
          </p:cNvPr>
          <p:cNvSpPr/>
          <p:nvPr/>
        </p:nvSpPr>
        <p:spPr>
          <a:xfrm>
            <a:off x="9926" y="0"/>
            <a:ext cx="9422950" cy="8494633"/>
          </a:xfrm>
          <a:prstGeom prst="rect">
            <a:avLst/>
          </a:prstGeom>
        </p:spPr>
        <p:txBody>
          <a:bodyPr wrap="square">
            <a:spAutoFit/>
          </a:bodyPr>
          <a:lstStyle/>
          <a:p>
            <a:r>
              <a:rPr lang="en-GB" sz="2400" dirty="0">
                <a:solidFill>
                  <a:srgbClr val="000000"/>
                </a:solidFill>
              </a:rPr>
              <a:t>At Homefields, we use ‘</a:t>
            </a:r>
            <a:r>
              <a:rPr lang="en-GB" sz="2400" dirty="0"/>
              <a:t>Concrete, Pictorial, Abstract’ (CPA) which is a highly effective approach to teaching that develops a deep and sustainable understanding of maths in pupils. </a:t>
            </a:r>
            <a:r>
              <a:rPr lang="en-GB" sz="2200" dirty="0"/>
              <a:t> </a:t>
            </a:r>
          </a:p>
          <a:p>
            <a:r>
              <a:rPr lang="en-GB" sz="2200" dirty="0">
                <a:solidFill>
                  <a:srgbClr val="000000"/>
                </a:solidFill>
              </a:rPr>
              <a:t> </a:t>
            </a:r>
          </a:p>
          <a:p>
            <a:endParaRPr lang="en-GB" sz="2200" b="1" dirty="0"/>
          </a:p>
          <a:p>
            <a:endParaRPr lang="en-GB" sz="2200" b="1" dirty="0"/>
          </a:p>
          <a:p>
            <a:endParaRPr lang="en-GB" sz="2200" b="1" dirty="0"/>
          </a:p>
          <a:p>
            <a:endParaRPr lang="en-GB" sz="2200" b="1" dirty="0"/>
          </a:p>
          <a:p>
            <a:endParaRPr lang="en-GB" sz="2200" b="1" dirty="0"/>
          </a:p>
          <a:p>
            <a:endParaRPr lang="en-GB" sz="2200" b="1" dirty="0"/>
          </a:p>
          <a:p>
            <a:endParaRPr lang="en-GB" sz="2200" b="1" dirty="0"/>
          </a:p>
          <a:p>
            <a:endParaRPr lang="en-GB" sz="2200" b="1" dirty="0"/>
          </a:p>
          <a:p>
            <a:r>
              <a:rPr lang="en-GB" sz="2200" b="1" dirty="0"/>
              <a:t>Concrete step of CPA</a:t>
            </a:r>
          </a:p>
          <a:p>
            <a:r>
              <a:rPr lang="en-GB" sz="2200" dirty="0"/>
              <a:t>Concrete is the “doing” stage. During this stage, students use concrete objects to model problems. Unlike traditional maths teaching methods where teachers demonstrate how to solve a problem, the CPA approach brings concepts to life by allowing children to experience and handle physical (concrete) objects. With the CPA framework, every abstract concept is first introduced using physical, interactive concrete materials.</a:t>
            </a:r>
          </a:p>
          <a:p>
            <a:r>
              <a:rPr lang="en-GB" sz="2200" dirty="0"/>
              <a:t>For example, if a problem involves adding pieces of fruit, children can first handle actual fruit. From there, they can progress to handling abstract counters or cubes which represent the fruit.</a:t>
            </a:r>
          </a:p>
          <a:p>
            <a:endParaRPr lang="en-GB" sz="2400" dirty="0">
              <a:latin typeface="NTFPreCursive" panose="03000400000000000000" pitchFamily="66" charset="0"/>
            </a:endParaRPr>
          </a:p>
          <a:p>
            <a:endParaRPr lang="en-GB" sz="3200" dirty="0"/>
          </a:p>
        </p:txBody>
      </p:sp>
      <p:grpSp>
        <p:nvGrpSpPr>
          <p:cNvPr id="19" name="Group 18">
            <a:extLst>
              <a:ext uri="{FF2B5EF4-FFF2-40B4-BE49-F238E27FC236}">
                <a16:creationId xmlns:a16="http://schemas.microsoft.com/office/drawing/2014/main" id="{8575E2E0-7E7D-4D6F-9C52-81FFA4A475BD}"/>
              </a:ext>
            </a:extLst>
          </p:cNvPr>
          <p:cNvGrpSpPr/>
          <p:nvPr/>
        </p:nvGrpSpPr>
        <p:grpSpPr>
          <a:xfrm>
            <a:off x="1712191" y="1131202"/>
            <a:ext cx="7936078" cy="466298"/>
            <a:chOff x="901700" y="381000"/>
            <a:chExt cx="7936078" cy="466298"/>
          </a:xfrm>
        </p:grpSpPr>
        <p:sp>
          <p:nvSpPr>
            <p:cNvPr id="20" name="TextBox 19">
              <a:extLst>
                <a:ext uri="{FF2B5EF4-FFF2-40B4-BE49-F238E27FC236}">
                  <a16:creationId xmlns:a16="http://schemas.microsoft.com/office/drawing/2014/main" id="{695EBEB1-28FB-484C-91D0-C31BCD2F7674}"/>
                </a:ext>
              </a:extLst>
            </p:cNvPr>
            <p:cNvSpPr txBox="1"/>
            <p:nvPr/>
          </p:nvSpPr>
          <p:spPr>
            <a:xfrm>
              <a:off x="901700" y="381000"/>
              <a:ext cx="1454709" cy="415498"/>
            </a:xfrm>
            <a:prstGeom prst="rect">
              <a:avLst/>
            </a:prstGeom>
            <a:noFill/>
          </p:spPr>
          <p:txBody>
            <a:bodyPr vert="horz" rtlCol="0">
              <a:spAutoFit/>
            </a:bodyPr>
            <a:lstStyle/>
            <a:p>
              <a:r>
                <a:rPr lang="en-GB" sz="2100" dirty="0">
                  <a:solidFill>
                    <a:srgbClr val="000000"/>
                  </a:solidFill>
                </a:rPr>
                <a:t>Concrete</a:t>
              </a:r>
            </a:p>
          </p:txBody>
        </p:sp>
        <p:sp>
          <p:nvSpPr>
            <p:cNvPr id="21" name="TextBox 20">
              <a:extLst>
                <a:ext uri="{FF2B5EF4-FFF2-40B4-BE49-F238E27FC236}">
                  <a16:creationId xmlns:a16="http://schemas.microsoft.com/office/drawing/2014/main" id="{E7A41053-53C2-4CCD-9649-3D775917521C}"/>
                </a:ext>
              </a:extLst>
            </p:cNvPr>
            <p:cNvSpPr txBox="1"/>
            <p:nvPr/>
          </p:nvSpPr>
          <p:spPr>
            <a:xfrm>
              <a:off x="4178300" y="406400"/>
              <a:ext cx="1416761" cy="415498"/>
            </a:xfrm>
            <a:prstGeom prst="rect">
              <a:avLst/>
            </a:prstGeom>
            <a:noFill/>
          </p:spPr>
          <p:txBody>
            <a:bodyPr vert="horz" rtlCol="0">
              <a:spAutoFit/>
            </a:bodyPr>
            <a:lstStyle/>
            <a:p>
              <a:r>
                <a:rPr lang="en-GB" sz="2100" dirty="0">
                  <a:solidFill>
                    <a:srgbClr val="000000"/>
                  </a:solidFill>
                </a:rPr>
                <a:t>Pictorial</a:t>
              </a:r>
            </a:p>
          </p:txBody>
        </p:sp>
        <p:sp>
          <p:nvSpPr>
            <p:cNvPr id="22" name="TextBox 21">
              <a:extLst>
                <a:ext uri="{FF2B5EF4-FFF2-40B4-BE49-F238E27FC236}">
                  <a16:creationId xmlns:a16="http://schemas.microsoft.com/office/drawing/2014/main" id="{B3B3223A-9592-46ED-A2BD-DB33D8D139C9}"/>
                </a:ext>
              </a:extLst>
            </p:cNvPr>
            <p:cNvSpPr txBox="1"/>
            <p:nvPr/>
          </p:nvSpPr>
          <p:spPr>
            <a:xfrm>
              <a:off x="7404100" y="431800"/>
              <a:ext cx="1433678" cy="415498"/>
            </a:xfrm>
            <a:prstGeom prst="rect">
              <a:avLst/>
            </a:prstGeom>
            <a:noFill/>
          </p:spPr>
          <p:txBody>
            <a:bodyPr vert="horz" rtlCol="0">
              <a:spAutoFit/>
            </a:bodyPr>
            <a:lstStyle/>
            <a:p>
              <a:r>
                <a:rPr lang="en-GB" sz="2100" dirty="0">
                  <a:solidFill>
                    <a:srgbClr val="000000"/>
                  </a:solidFill>
                </a:rPr>
                <a:t>Abstract</a:t>
              </a:r>
            </a:p>
          </p:txBody>
        </p:sp>
        <p:cxnSp>
          <p:nvCxnSpPr>
            <p:cNvPr id="23" name="Straight Connector 22">
              <a:extLst>
                <a:ext uri="{FF2B5EF4-FFF2-40B4-BE49-F238E27FC236}">
                  <a16:creationId xmlns:a16="http://schemas.microsoft.com/office/drawing/2014/main" id="{B68A5485-091C-4887-B03C-992BB9417C9B}"/>
                </a:ext>
              </a:extLst>
            </p:cNvPr>
            <p:cNvCxnSpPr/>
            <p:nvPr/>
          </p:nvCxnSpPr>
          <p:spPr>
            <a:xfrm>
              <a:off x="2670302" y="625856"/>
              <a:ext cx="123101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1F172F-83DA-4D63-B26C-6DF7B27D2E72}"/>
                </a:ext>
              </a:extLst>
            </p:cNvPr>
            <p:cNvCxnSpPr/>
            <p:nvPr/>
          </p:nvCxnSpPr>
          <p:spPr>
            <a:xfrm>
              <a:off x="5832602" y="604012"/>
              <a:ext cx="1116203"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95C593BB-EBF0-4F10-BA0B-6ED70F1DA3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0864" y="2141995"/>
            <a:ext cx="2918079" cy="751967"/>
          </a:xfrm>
          <a:prstGeom prst="rect">
            <a:avLst/>
          </a:prstGeom>
          <a:solidFill>
            <a:scrgbClr r="0" g="0" b="0">
              <a:alpha val="0"/>
            </a:scrgbClr>
          </a:solidFill>
        </p:spPr>
      </p:pic>
      <p:pic>
        <p:nvPicPr>
          <p:cNvPr id="26" name="Picture 25">
            <a:extLst>
              <a:ext uri="{FF2B5EF4-FFF2-40B4-BE49-F238E27FC236}">
                <a16:creationId xmlns:a16="http://schemas.microsoft.com/office/drawing/2014/main" id="{03F5F5EA-B230-4EA4-9CFB-E30E47AF215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087091" y="2045602"/>
            <a:ext cx="2885186" cy="848360"/>
          </a:xfrm>
          <a:prstGeom prst="rect">
            <a:avLst/>
          </a:prstGeom>
          <a:solidFill>
            <a:scrgbClr r="0" g="0" b="0">
              <a:alpha val="0"/>
            </a:scrgbClr>
          </a:solidFill>
        </p:spPr>
      </p:pic>
      <p:sp>
        <p:nvSpPr>
          <p:cNvPr id="27" name="TextBox 26">
            <a:extLst>
              <a:ext uri="{FF2B5EF4-FFF2-40B4-BE49-F238E27FC236}">
                <a16:creationId xmlns:a16="http://schemas.microsoft.com/office/drawing/2014/main" id="{7CE7CECE-C504-423A-92BB-E17482D0D2FB}"/>
              </a:ext>
            </a:extLst>
          </p:cNvPr>
          <p:cNvSpPr txBox="1"/>
          <p:nvPr/>
        </p:nvSpPr>
        <p:spPr>
          <a:xfrm>
            <a:off x="8201891" y="1956702"/>
            <a:ext cx="1681249" cy="477054"/>
          </a:xfrm>
          <a:prstGeom prst="rect">
            <a:avLst/>
          </a:prstGeom>
          <a:noFill/>
        </p:spPr>
        <p:txBody>
          <a:bodyPr vert="horz" rtlCol="0">
            <a:spAutoFit/>
          </a:bodyPr>
          <a:lstStyle/>
          <a:p>
            <a:r>
              <a:rPr lang="en-GB" sz="2500" dirty="0">
                <a:solidFill>
                  <a:srgbClr val="000000"/>
                </a:solidFill>
              </a:rPr>
              <a:t>4 + 3 =</a:t>
            </a:r>
          </a:p>
        </p:txBody>
      </p:sp>
      <p:grpSp>
        <p:nvGrpSpPr>
          <p:cNvPr id="28" name="Group 27">
            <a:extLst>
              <a:ext uri="{FF2B5EF4-FFF2-40B4-BE49-F238E27FC236}">
                <a16:creationId xmlns:a16="http://schemas.microsoft.com/office/drawing/2014/main" id="{A4FAFE3B-6D9A-42F5-87B3-B947888459F2}"/>
              </a:ext>
            </a:extLst>
          </p:cNvPr>
          <p:cNvGrpSpPr/>
          <p:nvPr/>
        </p:nvGrpSpPr>
        <p:grpSpPr>
          <a:xfrm>
            <a:off x="8697191" y="3048902"/>
            <a:ext cx="876300" cy="1302512"/>
            <a:chOff x="7886700" y="2298700"/>
            <a:chExt cx="876300" cy="1302512"/>
          </a:xfrm>
        </p:grpSpPr>
        <p:sp>
          <p:nvSpPr>
            <p:cNvPr id="29" name="TextBox 28">
              <a:extLst>
                <a:ext uri="{FF2B5EF4-FFF2-40B4-BE49-F238E27FC236}">
                  <a16:creationId xmlns:a16="http://schemas.microsoft.com/office/drawing/2014/main" id="{D9523914-582F-4A1C-87EF-DBFE3747FE1C}"/>
                </a:ext>
              </a:extLst>
            </p:cNvPr>
            <p:cNvSpPr txBox="1"/>
            <p:nvPr/>
          </p:nvSpPr>
          <p:spPr>
            <a:xfrm>
              <a:off x="8267700" y="2298700"/>
              <a:ext cx="354685" cy="415498"/>
            </a:xfrm>
            <a:prstGeom prst="rect">
              <a:avLst/>
            </a:prstGeom>
            <a:noFill/>
          </p:spPr>
          <p:txBody>
            <a:bodyPr vert="horz" rtlCol="0">
              <a:spAutoFit/>
            </a:bodyPr>
            <a:lstStyle/>
            <a:p>
              <a:r>
                <a:rPr lang="en-GB" sz="2100" dirty="0">
                  <a:solidFill>
                    <a:srgbClr val="000000"/>
                  </a:solidFill>
                </a:rPr>
                <a:t>4</a:t>
              </a:r>
            </a:p>
          </p:txBody>
        </p:sp>
        <p:sp>
          <p:nvSpPr>
            <p:cNvPr id="30" name="TextBox 29">
              <a:extLst>
                <a:ext uri="{FF2B5EF4-FFF2-40B4-BE49-F238E27FC236}">
                  <a16:creationId xmlns:a16="http://schemas.microsoft.com/office/drawing/2014/main" id="{49D89805-DAE1-4DD3-B8AD-730CA7F0DB6F}"/>
                </a:ext>
              </a:extLst>
            </p:cNvPr>
            <p:cNvSpPr txBox="1"/>
            <p:nvPr/>
          </p:nvSpPr>
          <p:spPr>
            <a:xfrm>
              <a:off x="8255000" y="2794000"/>
              <a:ext cx="354685" cy="415498"/>
            </a:xfrm>
            <a:prstGeom prst="rect">
              <a:avLst/>
            </a:prstGeom>
            <a:noFill/>
          </p:spPr>
          <p:txBody>
            <a:bodyPr vert="horz" rtlCol="0">
              <a:spAutoFit/>
            </a:bodyPr>
            <a:lstStyle/>
            <a:p>
              <a:r>
                <a:rPr lang="en-GB" sz="2100" dirty="0">
                  <a:solidFill>
                    <a:srgbClr val="000000"/>
                  </a:solidFill>
                </a:rPr>
                <a:t>3</a:t>
              </a:r>
            </a:p>
          </p:txBody>
        </p:sp>
        <p:cxnSp>
          <p:nvCxnSpPr>
            <p:cNvPr id="31" name="Straight Connector 30">
              <a:extLst>
                <a:ext uri="{FF2B5EF4-FFF2-40B4-BE49-F238E27FC236}">
                  <a16:creationId xmlns:a16="http://schemas.microsoft.com/office/drawing/2014/main" id="{E72A0C00-942C-456B-90F1-82AD458831C6}"/>
                </a:ext>
              </a:extLst>
            </p:cNvPr>
            <p:cNvCxnSpPr/>
            <p:nvPr/>
          </p:nvCxnSpPr>
          <p:spPr>
            <a:xfrm>
              <a:off x="7937881" y="3256534"/>
              <a:ext cx="82511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E60842-976F-4F8E-AEF8-621328CB8405}"/>
                </a:ext>
              </a:extLst>
            </p:cNvPr>
            <p:cNvCxnSpPr/>
            <p:nvPr/>
          </p:nvCxnSpPr>
          <p:spPr>
            <a:xfrm>
              <a:off x="7926959" y="3601212"/>
              <a:ext cx="83604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9A742D6-BD58-456B-8CBD-653EA4BAB9A4}"/>
                </a:ext>
              </a:extLst>
            </p:cNvPr>
            <p:cNvSpPr txBox="1"/>
            <p:nvPr/>
          </p:nvSpPr>
          <p:spPr>
            <a:xfrm>
              <a:off x="7886700" y="2768600"/>
              <a:ext cx="335026" cy="415498"/>
            </a:xfrm>
            <a:prstGeom prst="rect">
              <a:avLst/>
            </a:prstGeom>
            <a:noFill/>
          </p:spPr>
          <p:txBody>
            <a:bodyPr vert="horz" rtlCol="0">
              <a:spAutoFit/>
            </a:bodyPr>
            <a:lstStyle/>
            <a:p>
              <a:r>
                <a:rPr lang="en-GB" sz="2100" dirty="0">
                  <a:solidFill>
                    <a:srgbClr val="000000"/>
                  </a:solidFill>
                </a:rPr>
                <a:t>+</a:t>
              </a:r>
            </a:p>
          </p:txBody>
        </p:sp>
      </p:grpSp>
    </p:spTree>
    <p:extLst>
      <p:ext uri="{BB962C8B-B14F-4D97-AF65-F5344CB8AC3E}">
        <p14:creationId xmlns:p14="http://schemas.microsoft.com/office/powerpoint/2010/main" val="157494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5F14CEE-3E2F-4E07-AE15-015CBF12CE1F}"/>
              </a:ext>
            </a:extLst>
          </p:cNvPr>
          <p:cNvGrpSpPr/>
          <p:nvPr/>
        </p:nvGrpSpPr>
        <p:grpSpPr>
          <a:xfrm>
            <a:off x="1535545" y="3749711"/>
            <a:ext cx="7936078" cy="466298"/>
            <a:chOff x="901700" y="381000"/>
            <a:chExt cx="7936078" cy="466298"/>
          </a:xfrm>
        </p:grpSpPr>
        <p:sp>
          <p:nvSpPr>
            <p:cNvPr id="2" name="TextBox 1">
              <a:extLst>
                <a:ext uri="{FF2B5EF4-FFF2-40B4-BE49-F238E27FC236}">
                  <a16:creationId xmlns:a16="http://schemas.microsoft.com/office/drawing/2014/main" id="{D66EAE9B-19AE-4831-81F3-D4FE56558740}"/>
                </a:ext>
              </a:extLst>
            </p:cNvPr>
            <p:cNvSpPr txBox="1"/>
            <p:nvPr/>
          </p:nvSpPr>
          <p:spPr>
            <a:xfrm>
              <a:off x="901700" y="381000"/>
              <a:ext cx="1454709" cy="415498"/>
            </a:xfrm>
            <a:prstGeom prst="rect">
              <a:avLst/>
            </a:prstGeom>
            <a:noFill/>
          </p:spPr>
          <p:txBody>
            <a:bodyPr vert="horz" rtlCol="0">
              <a:spAutoFit/>
            </a:bodyPr>
            <a:lstStyle/>
            <a:p>
              <a:r>
                <a:rPr lang="en-GB" sz="2100" dirty="0">
                  <a:solidFill>
                    <a:srgbClr val="000000"/>
                  </a:solidFill>
                </a:rPr>
                <a:t>Concrete</a:t>
              </a:r>
            </a:p>
          </p:txBody>
        </p:sp>
        <p:sp>
          <p:nvSpPr>
            <p:cNvPr id="3" name="TextBox 2">
              <a:extLst>
                <a:ext uri="{FF2B5EF4-FFF2-40B4-BE49-F238E27FC236}">
                  <a16:creationId xmlns:a16="http://schemas.microsoft.com/office/drawing/2014/main" id="{2F799890-6FE7-4A5C-8753-BB7E92FBF846}"/>
                </a:ext>
              </a:extLst>
            </p:cNvPr>
            <p:cNvSpPr txBox="1"/>
            <p:nvPr/>
          </p:nvSpPr>
          <p:spPr>
            <a:xfrm>
              <a:off x="4178300" y="406400"/>
              <a:ext cx="1416761" cy="415498"/>
            </a:xfrm>
            <a:prstGeom prst="rect">
              <a:avLst/>
            </a:prstGeom>
            <a:noFill/>
          </p:spPr>
          <p:txBody>
            <a:bodyPr vert="horz" rtlCol="0">
              <a:spAutoFit/>
            </a:bodyPr>
            <a:lstStyle/>
            <a:p>
              <a:r>
                <a:rPr lang="en-GB" sz="2100" dirty="0">
                  <a:solidFill>
                    <a:srgbClr val="000000"/>
                  </a:solidFill>
                </a:rPr>
                <a:t>Pictorial</a:t>
              </a:r>
            </a:p>
          </p:txBody>
        </p:sp>
        <p:sp>
          <p:nvSpPr>
            <p:cNvPr id="4" name="TextBox 3">
              <a:extLst>
                <a:ext uri="{FF2B5EF4-FFF2-40B4-BE49-F238E27FC236}">
                  <a16:creationId xmlns:a16="http://schemas.microsoft.com/office/drawing/2014/main" id="{96AF5314-EAED-4C78-8FBC-402913F5F686}"/>
                </a:ext>
              </a:extLst>
            </p:cNvPr>
            <p:cNvSpPr txBox="1"/>
            <p:nvPr/>
          </p:nvSpPr>
          <p:spPr>
            <a:xfrm>
              <a:off x="7404100" y="431800"/>
              <a:ext cx="1433678" cy="415498"/>
            </a:xfrm>
            <a:prstGeom prst="rect">
              <a:avLst/>
            </a:prstGeom>
            <a:noFill/>
          </p:spPr>
          <p:txBody>
            <a:bodyPr vert="horz" rtlCol="0">
              <a:spAutoFit/>
            </a:bodyPr>
            <a:lstStyle/>
            <a:p>
              <a:r>
                <a:rPr lang="en-GB" sz="2100" dirty="0">
                  <a:solidFill>
                    <a:srgbClr val="000000"/>
                  </a:solidFill>
                </a:rPr>
                <a:t>Abstract</a:t>
              </a:r>
            </a:p>
          </p:txBody>
        </p:sp>
        <p:cxnSp>
          <p:nvCxnSpPr>
            <p:cNvPr id="5" name="Straight Connector 4">
              <a:extLst>
                <a:ext uri="{FF2B5EF4-FFF2-40B4-BE49-F238E27FC236}">
                  <a16:creationId xmlns:a16="http://schemas.microsoft.com/office/drawing/2014/main" id="{C47C1E85-514A-42E0-A662-9EBBBC015AB5}"/>
                </a:ext>
              </a:extLst>
            </p:cNvPr>
            <p:cNvCxnSpPr/>
            <p:nvPr/>
          </p:nvCxnSpPr>
          <p:spPr>
            <a:xfrm>
              <a:off x="2670302" y="625856"/>
              <a:ext cx="123101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2CEC1B-1743-476D-89BF-4D9DF081CC39}"/>
                </a:ext>
              </a:extLst>
            </p:cNvPr>
            <p:cNvCxnSpPr/>
            <p:nvPr/>
          </p:nvCxnSpPr>
          <p:spPr>
            <a:xfrm>
              <a:off x="5832602" y="604012"/>
              <a:ext cx="1116203"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E4EAECFF-FEBE-41E0-9A2B-5830E7C356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14218" y="4760504"/>
            <a:ext cx="2918079" cy="751967"/>
          </a:xfrm>
          <a:prstGeom prst="rect">
            <a:avLst/>
          </a:prstGeom>
          <a:solidFill>
            <a:scrgbClr r="0" g="0" b="0">
              <a:alpha val="0"/>
            </a:scrgbClr>
          </a:solidFill>
        </p:spPr>
      </p:pic>
      <p:pic>
        <p:nvPicPr>
          <p:cNvPr id="11" name="Picture 10">
            <a:extLst>
              <a:ext uri="{FF2B5EF4-FFF2-40B4-BE49-F238E27FC236}">
                <a16:creationId xmlns:a16="http://schemas.microsoft.com/office/drawing/2014/main" id="{DF057BDB-BCCB-43BA-8993-AA17AA1E187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910445" y="4664111"/>
            <a:ext cx="2885186" cy="848360"/>
          </a:xfrm>
          <a:prstGeom prst="rect">
            <a:avLst/>
          </a:prstGeom>
          <a:solidFill>
            <a:scrgbClr r="0" g="0" b="0">
              <a:alpha val="0"/>
            </a:scrgbClr>
          </a:solidFill>
        </p:spPr>
      </p:pic>
      <p:sp>
        <p:nvSpPr>
          <p:cNvPr id="12" name="TextBox 11">
            <a:extLst>
              <a:ext uri="{FF2B5EF4-FFF2-40B4-BE49-F238E27FC236}">
                <a16:creationId xmlns:a16="http://schemas.microsoft.com/office/drawing/2014/main" id="{8B24CFC6-EE8E-483E-8FCB-144739386874}"/>
              </a:ext>
            </a:extLst>
          </p:cNvPr>
          <p:cNvSpPr txBox="1"/>
          <p:nvPr/>
        </p:nvSpPr>
        <p:spPr>
          <a:xfrm>
            <a:off x="8025245" y="4575211"/>
            <a:ext cx="1681249" cy="477054"/>
          </a:xfrm>
          <a:prstGeom prst="rect">
            <a:avLst/>
          </a:prstGeom>
          <a:noFill/>
        </p:spPr>
        <p:txBody>
          <a:bodyPr vert="horz" rtlCol="0">
            <a:spAutoFit/>
          </a:bodyPr>
          <a:lstStyle/>
          <a:p>
            <a:r>
              <a:rPr lang="en-GB" sz="2500" dirty="0">
                <a:solidFill>
                  <a:srgbClr val="000000"/>
                </a:solidFill>
              </a:rPr>
              <a:t>4 + 3 =</a:t>
            </a:r>
          </a:p>
        </p:txBody>
      </p:sp>
      <p:grpSp>
        <p:nvGrpSpPr>
          <p:cNvPr id="18" name="Group 17">
            <a:extLst>
              <a:ext uri="{FF2B5EF4-FFF2-40B4-BE49-F238E27FC236}">
                <a16:creationId xmlns:a16="http://schemas.microsoft.com/office/drawing/2014/main" id="{48E8BEC8-BC2D-495D-A5B9-FD32F3B6E060}"/>
              </a:ext>
            </a:extLst>
          </p:cNvPr>
          <p:cNvGrpSpPr/>
          <p:nvPr/>
        </p:nvGrpSpPr>
        <p:grpSpPr>
          <a:xfrm>
            <a:off x="8520545" y="5667411"/>
            <a:ext cx="876300" cy="1302512"/>
            <a:chOff x="7886700" y="2298700"/>
            <a:chExt cx="876300" cy="1302512"/>
          </a:xfrm>
        </p:grpSpPr>
        <p:sp>
          <p:nvSpPr>
            <p:cNvPr id="13" name="TextBox 12">
              <a:extLst>
                <a:ext uri="{FF2B5EF4-FFF2-40B4-BE49-F238E27FC236}">
                  <a16:creationId xmlns:a16="http://schemas.microsoft.com/office/drawing/2014/main" id="{C990E272-E387-49AE-A278-B56F798EEABA}"/>
                </a:ext>
              </a:extLst>
            </p:cNvPr>
            <p:cNvSpPr txBox="1"/>
            <p:nvPr/>
          </p:nvSpPr>
          <p:spPr>
            <a:xfrm>
              <a:off x="8267700" y="2298700"/>
              <a:ext cx="354685" cy="415498"/>
            </a:xfrm>
            <a:prstGeom prst="rect">
              <a:avLst/>
            </a:prstGeom>
            <a:noFill/>
          </p:spPr>
          <p:txBody>
            <a:bodyPr vert="horz" rtlCol="0">
              <a:spAutoFit/>
            </a:bodyPr>
            <a:lstStyle/>
            <a:p>
              <a:r>
                <a:rPr lang="en-GB" sz="2100" dirty="0">
                  <a:solidFill>
                    <a:srgbClr val="000000"/>
                  </a:solidFill>
                </a:rPr>
                <a:t>4</a:t>
              </a:r>
            </a:p>
          </p:txBody>
        </p:sp>
        <p:sp>
          <p:nvSpPr>
            <p:cNvPr id="14" name="TextBox 13">
              <a:extLst>
                <a:ext uri="{FF2B5EF4-FFF2-40B4-BE49-F238E27FC236}">
                  <a16:creationId xmlns:a16="http://schemas.microsoft.com/office/drawing/2014/main" id="{193AA67F-D338-4440-AFEB-848E0DF33BE0}"/>
                </a:ext>
              </a:extLst>
            </p:cNvPr>
            <p:cNvSpPr txBox="1"/>
            <p:nvPr/>
          </p:nvSpPr>
          <p:spPr>
            <a:xfrm>
              <a:off x="8255000" y="2794000"/>
              <a:ext cx="354685" cy="415498"/>
            </a:xfrm>
            <a:prstGeom prst="rect">
              <a:avLst/>
            </a:prstGeom>
            <a:noFill/>
          </p:spPr>
          <p:txBody>
            <a:bodyPr vert="horz" rtlCol="0">
              <a:spAutoFit/>
            </a:bodyPr>
            <a:lstStyle/>
            <a:p>
              <a:r>
                <a:rPr lang="en-GB" sz="2100" dirty="0">
                  <a:solidFill>
                    <a:srgbClr val="000000"/>
                  </a:solidFill>
                </a:rPr>
                <a:t>3</a:t>
              </a:r>
            </a:p>
          </p:txBody>
        </p:sp>
        <p:cxnSp>
          <p:nvCxnSpPr>
            <p:cNvPr id="15" name="Straight Connector 14">
              <a:extLst>
                <a:ext uri="{FF2B5EF4-FFF2-40B4-BE49-F238E27FC236}">
                  <a16:creationId xmlns:a16="http://schemas.microsoft.com/office/drawing/2014/main" id="{536B637E-830C-466A-AB7E-3A0C81386B80}"/>
                </a:ext>
              </a:extLst>
            </p:cNvPr>
            <p:cNvCxnSpPr/>
            <p:nvPr/>
          </p:nvCxnSpPr>
          <p:spPr>
            <a:xfrm>
              <a:off x="7937881" y="3256534"/>
              <a:ext cx="82511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67B1F4-B7C8-4B32-B117-684E826B4C07}"/>
                </a:ext>
              </a:extLst>
            </p:cNvPr>
            <p:cNvCxnSpPr/>
            <p:nvPr/>
          </p:nvCxnSpPr>
          <p:spPr>
            <a:xfrm>
              <a:off x="7926959" y="3601212"/>
              <a:ext cx="83604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8E99FE-0292-4E24-A2E9-A0606069DDA2}"/>
                </a:ext>
              </a:extLst>
            </p:cNvPr>
            <p:cNvSpPr txBox="1"/>
            <p:nvPr/>
          </p:nvSpPr>
          <p:spPr>
            <a:xfrm>
              <a:off x="7886700" y="2768600"/>
              <a:ext cx="335026" cy="415498"/>
            </a:xfrm>
            <a:prstGeom prst="rect">
              <a:avLst/>
            </a:prstGeom>
            <a:noFill/>
          </p:spPr>
          <p:txBody>
            <a:bodyPr vert="horz" rtlCol="0">
              <a:spAutoFit/>
            </a:bodyPr>
            <a:lstStyle/>
            <a:p>
              <a:r>
                <a:rPr lang="en-GB" sz="2100" dirty="0">
                  <a:solidFill>
                    <a:srgbClr val="000000"/>
                  </a:solidFill>
                </a:rPr>
                <a:t>+</a:t>
              </a:r>
            </a:p>
          </p:txBody>
        </p:sp>
      </p:grpSp>
      <p:sp>
        <p:nvSpPr>
          <p:cNvPr id="8" name="Rectangle 7">
            <a:extLst>
              <a:ext uri="{FF2B5EF4-FFF2-40B4-BE49-F238E27FC236}">
                <a16:creationId xmlns:a16="http://schemas.microsoft.com/office/drawing/2014/main" id="{F6B8A997-8B79-4B14-9052-FF32D2E2B3E5}"/>
              </a:ext>
            </a:extLst>
          </p:cNvPr>
          <p:cNvSpPr/>
          <p:nvPr/>
        </p:nvSpPr>
        <p:spPr>
          <a:xfrm>
            <a:off x="614218" y="-10115"/>
            <a:ext cx="9422950" cy="3662541"/>
          </a:xfrm>
          <a:prstGeom prst="rect">
            <a:avLst/>
          </a:prstGeom>
        </p:spPr>
        <p:txBody>
          <a:bodyPr wrap="square">
            <a:spAutoFit/>
          </a:bodyPr>
          <a:lstStyle/>
          <a:p>
            <a:endParaRPr lang="en-GB" sz="2400" dirty="0">
              <a:latin typeface="NTFPreCursive" panose="03000400000000000000" pitchFamily="66" charset="0"/>
            </a:endParaRPr>
          </a:p>
          <a:p>
            <a:r>
              <a:rPr lang="en-GB" sz="2200" b="1" dirty="0"/>
              <a:t>Pictorial step of CPA</a:t>
            </a:r>
          </a:p>
          <a:p>
            <a:r>
              <a:rPr lang="en-GB" sz="2200" dirty="0"/>
              <a:t>Pictorial is the “seeing” stage. Here, visual representations of concrete objects are used to model problems. This stage encourages children to make a mental connection between the physical object they just handled and the abstract pictures, diagrams or models that represent the objects from the problem.</a:t>
            </a:r>
          </a:p>
          <a:p>
            <a:r>
              <a:rPr lang="en-GB" sz="2200" dirty="0"/>
              <a:t>Building or drawing a model makes it easier for children to grasp difficult abstract concepts (for example, fractions). Simply put, it helps students visualise abstract problems and make them more accessible.</a:t>
            </a:r>
          </a:p>
          <a:p>
            <a:endParaRPr lang="en-GB" sz="3200" dirty="0"/>
          </a:p>
        </p:txBody>
      </p:sp>
    </p:spTree>
    <p:extLst>
      <p:ext uri="{BB962C8B-B14F-4D97-AF65-F5344CB8AC3E}">
        <p14:creationId xmlns:p14="http://schemas.microsoft.com/office/powerpoint/2010/main" val="16403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B8A997-8B79-4B14-9052-FF32D2E2B3E5}"/>
              </a:ext>
            </a:extLst>
          </p:cNvPr>
          <p:cNvSpPr/>
          <p:nvPr/>
        </p:nvSpPr>
        <p:spPr>
          <a:xfrm>
            <a:off x="368525" y="300636"/>
            <a:ext cx="9422950" cy="3293209"/>
          </a:xfrm>
          <a:prstGeom prst="rect">
            <a:avLst/>
          </a:prstGeom>
        </p:spPr>
        <p:txBody>
          <a:bodyPr wrap="square">
            <a:spAutoFit/>
          </a:bodyPr>
          <a:lstStyle/>
          <a:p>
            <a:r>
              <a:rPr lang="en-GB" sz="2200" b="1" dirty="0"/>
              <a:t>Abstract step of CPA</a:t>
            </a:r>
          </a:p>
          <a:p>
            <a:r>
              <a:rPr lang="en-GB" sz="2200" dirty="0"/>
              <a:t>Abstract is the “symbolic” stage, where children use abstract symbols to model problems. Students will not progress to this stage until they have demonstrated that they have a solid understanding of the concrete and pictorial stages of the problem. The abstract stage involves the teacher introducing abstract concepts (for example, mathematical symbols). Children are introduced to the concept at a symbolic level, using only numbers, notation, and mathematical symbols (for example, +, –, x, /) to indicate addition, multiplication or division.</a:t>
            </a:r>
          </a:p>
          <a:p>
            <a:endParaRPr lang="en-GB" sz="3200" dirty="0"/>
          </a:p>
        </p:txBody>
      </p:sp>
      <p:grpSp>
        <p:nvGrpSpPr>
          <p:cNvPr id="19" name="Group 18">
            <a:extLst>
              <a:ext uri="{FF2B5EF4-FFF2-40B4-BE49-F238E27FC236}">
                <a16:creationId xmlns:a16="http://schemas.microsoft.com/office/drawing/2014/main" id="{AB863D0E-1166-4C16-8469-4F00389A462F}"/>
              </a:ext>
            </a:extLst>
          </p:cNvPr>
          <p:cNvGrpSpPr/>
          <p:nvPr/>
        </p:nvGrpSpPr>
        <p:grpSpPr>
          <a:xfrm>
            <a:off x="1535545" y="3749711"/>
            <a:ext cx="7936078" cy="466298"/>
            <a:chOff x="901700" y="381000"/>
            <a:chExt cx="7936078" cy="466298"/>
          </a:xfrm>
        </p:grpSpPr>
        <p:sp>
          <p:nvSpPr>
            <p:cNvPr id="20" name="TextBox 19">
              <a:extLst>
                <a:ext uri="{FF2B5EF4-FFF2-40B4-BE49-F238E27FC236}">
                  <a16:creationId xmlns:a16="http://schemas.microsoft.com/office/drawing/2014/main" id="{80C73F03-23A1-418F-AADA-7C6FC88F5698}"/>
                </a:ext>
              </a:extLst>
            </p:cNvPr>
            <p:cNvSpPr txBox="1"/>
            <p:nvPr/>
          </p:nvSpPr>
          <p:spPr>
            <a:xfrm>
              <a:off x="901700" y="381000"/>
              <a:ext cx="1454709" cy="415498"/>
            </a:xfrm>
            <a:prstGeom prst="rect">
              <a:avLst/>
            </a:prstGeom>
            <a:noFill/>
          </p:spPr>
          <p:txBody>
            <a:bodyPr vert="horz" rtlCol="0">
              <a:spAutoFit/>
            </a:bodyPr>
            <a:lstStyle/>
            <a:p>
              <a:r>
                <a:rPr lang="en-GB" sz="2100" dirty="0">
                  <a:solidFill>
                    <a:srgbClr val="000000"/>
                  </a:solidFill>
                </a:rPr>
                <a:t>Concrete</a:t>
              </a:r>
            </a:p>
          </p:txBody>
        </p:sp>
        <p:sp>
          <p:nvSpPr>
            <p:cNvPr id="21" name="TextBox 20">
              <a:extLst>
                <a:ext uri="{FF2B5EF4-FFF2-40B4-BE49-F238E27FC236}">
                  <a16:creationId xmlns:a16="http://schemas.microsoft.com/office/drawing/2014/main" id="{627DD8EB-69EF-42F1-9ADF-E80DE943C6AE}"/>
                </a:ext>
              </a:extLst>
            </p:cNvPr>
            <p:cNvSpPr txBox="1"/>
            <p:nvPr/>
          </p:nvSpPr>
          <p:spPr>
            <a:xfrm>
              <a:off x="4178300" y="406400"/>
              <a:ext cx="1416761" cy="415498"/>
            </a:xfrm>
            <a:prstGeom prst="rect">
              <a:avLst/>
            </a:prstGeom>
            <a:noFill/>
          </p:spPr>
          <p:txBody>
            <a:bodyPr vert="horz" rtlCol="0">
              <a:spAutoFit/>
            </a:bodyPr>
            <a:lstStyle/>
            <a:p>
              <a:r>
                <a:rPr lang="en-GB" sz="2100" dirty="0">
                  <a:solidFill>
                    <a:srgbClr val="000000"/>
                  </a:solidFill>
                </a:rPr>
                <a:t>Pictorial</a:t>
              </a:r>
            </a:p>
          </p:txBody>
        </p:sp>
        <p:sp>
          <p:nvSpPr>
            <p:cNvPr id="22" name="TextBox 21">
              <a:extLst>
                <a:ext uri="{FF2B5EF4-FFF2-40B4-BE49-F238E27FC236}">
                  <a16:creationId xmlns:a16="http://schemas.microsoft.com/office/drawing/2014/main" id="{91E09F0B-8999-440A-9F95-49329D87C124}"/>
                </a:ext>
              </a:extLst>
            </p:cNvPr>
            <p:cNvSpPr txBox="1"/>
            <p:nvPr/>
          </p:nvSpPr>
          <p:spPr>
            <a:xfrm>
              <a:off x="7404100" y="431800"/>
              <a:ext cx="1433678" cy="415498"/>
            </a:xfrm>
            <a:prstGeom prst="rect">
              <a:avLst/>
            </a:prstGeom>
            <a:noFill/>
          </p:spPr>
          <p:txBody>
            <a:bodyPr vert="horz" rtlCol="0">
              <a:spAutoFit/>
            </a:bodyPr>
            <a:lstStyle/>
            <a:p>
              <a:r>
                <a:rPr lang="en-GB" sz="2100" dirty="0">
                  <a:solidFill>
                    <a:srgbClr val="000000"/>
                  </a:solidFill>
                </a:rPr>
                <a:t>Abstract</a:t>
              </a:r>
            </a:p>
          </p:txBody>
        </p:sp>
        <p:cxnSp>
          <p:nvCxnSpPr>
            <p:cNvPr id="23" name="Straight Connector 22">
              <a:extLst>
                <a:ext uri="{FF2B5EF4-FFF2-40B4-BE49-F238E27FC236}">
                  <a16:creationId xmlns:a16="http://schemas.microsoft.com/office/drawing/2014/main" id="{24792B5A-451C-4317-A440-998E6CF65228}"/>
                </a:ext>
              </a:extLst>
            </p:cNvPr>
            <p:cNvCxnSpPr/>
            <p:nvPr/>
          </p:nvCxnSpPr>
          <p:spPr>
            <a:xfrm>
              <a:off x="2670302" y="625856"/>
              <a:ext cx="123101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29F8999-EAF7-4F34-A067-89F82C2B77C6}"/>
                </a:ext>
              </a:extLst>
            </p:cNvPr>
            <p:cNvCxnSpPr/>
            <p:nvPr/>
          </p:nvCxnSpPr>
          <p:spPr>
            <a:xfrm>
              <a:off x="5832602" y="604012"/>
              <a:ext cx="1116203"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0482B7F2-4ECF-4C7D-9D0B-371613D76E9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14218" y="4760504"/>
            <a:ext cx="2918079" cy="751967"/>
          </a:xfrm>
          <a:prstGeom prst="rect">
            <a:avLst/>
          </a:prstGeom>
          <a:solidFill>
            <a:scrgbClr r="0" g="0" b="0">
              <a:alpha val="0"/>
            </a:scrgbClr>
          </a:solidFill>
        </p:spPr>
      </p:pic>
      <p:pic>
        <p:nvPicPr>
          <p:cNvPr id="26" name="Picture 25">
            <a:extLst>
              <a:ext uri="{FF2B5EF4-FFF2-40B4-BE49-F238E27FC236}">
                <a16:creationId xmlns:a16="http://schemas.microsoft.com/office/drawing/2014/main" id="{FF897310-FA31-4472-A341-1EFDE221443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910445" y="4664111"/>
            <a:ext cx="2885186" cy="848360"/>
          </a:xfrm>
          <a:prstGeom prst="rect">
            <a:avLst/>
          </a:prstGeom>
          <a:solidFill>
            <a:scrgbClr r="0" g="0" b="0">
              <a:alpha val="0"/>
            </a:scrgbClr>
          </a:solidFill>
        </p:spPr>
      </p:pic>
      <p:sp>
        <p:nvSpPr>
          <p:cNvPr id="27" name="TextBox 26">
            <a:extLst>
              <a:ext uri="{FF2B5EF4-FFF2-40B4-BE49-F238E27FC236}">
                <a16:creationId xmlns:a16="http://schemas.microsoft.com/office/drawing/2014/main" id="{38361D03-BC59-43B7-B904-E63BAD99B294}"/>
              </a:ext>
            </a:extLst>
          </p:cNvPr>
          <p:cNvSpPr txBox="1"/>
          <p:nvPr/>
        </p:nvSpPr>
        <p:spPr>
          <a:xfrm>
            <a:off x="7995607" y="4688535"/>
            <a:ext cx="1681249" cy="477054"/>
          </a:xfrm>
          <a:prstGeom prst="rect">
            <a:avLst/>
          </a:prstGeom>
          <a:noFill/>
        </p:spPr>
        <p:txBody>
          <a:bodyPr vert="horz" rtlCol="0">
            <a:spAutoFit/>
          </a:bodyPr>
          <a:lstStyle/>
          <a:p>
            <a:r>
              <a:rPr lang="en-GB" sz="2500" dirty="0">
                <a:solidFill>
                  <a:srgbClr val="000000"/>
                </a:solidFill>
              </a:rPr>
              <a:t>4 + 3 =</a:t>
            </a:r>
          </a:p>
        </p:txBody>
      </p:sp>
      <p:grpSp>
        <p:nvGrpSpPr>
          <p:cNvPr id="28" name="Group 27">
            <a:extLst>
              <a:ext uri="{FF2B5EF4-FFF2-40B4-BE49-F238E27FC236}">
                <a16:creationId xmlns:a16="http://schemas.microsoft.com/office/drawing/2014/main" id="{12722FAC-6E55-4B3B-ADFF-DA57F1958DDF}"/>
              </a:ext>
            </a:extLst>
          </p:cNvPr>
          <p:cNvGrpSpPr/>
          <p:nvPr/>
        </p:nvGrpSpPr>
        <p:grpSpPr>
          <a:xfrm>
            <a:off x="8520545" y="5667411"/>
            <a:ext cx="876300" cy="1302512"/>
            <a:chOff x="7886700" y="2298700"/>
            <a:chExt cx="876300" cy="1302512"/>
          </a:xfrm>
        </p:grpSpPr>
        <p:sp>
          <p:nvSpPr>
            <p:cNvPr id="29" name="TextBox 28">
              <a:extLst>
                <a:ext uri="{FF2B5EF4-FFF2-40B4-BE49-F238E27FC236}">
                  <a16:creationId xmlns:a16="http://schemas.microsoft.com/office/drawing/2014/main" id="{89E704CE-5725-4CDD-9FE0-6088E983C483}"/>
                </a:ext>
              </a:extLst>
            </p:cNvPr>
            <p:cNvSpPr txBox="1"/>
            <p:nvPr/>
          </p:nvSpPr>
          <p:spPr>
            <a:xfrm>
              <a:off x="8267700" y="2298700"/>
              <a:ext cx="354685" cy="415498"/>
            </a:xfrm>
            <a:prstGeom prst="rect">
              <a:avLst/>
            </a:prstGeom>
            <a:noFill/>
          </p:spPr>
          <p:txBody>
            <a:bodyPr vert="horz" rtlCol="0">
              <a:spAutoFit/>
            </a:bodyPr>
            <a:lstStyle/>
            <a:p>
              <a:r>
                <a:rPr lang="en-GB" sz="2100" dirty="0">
                  <a:solidFill>
                    <a:srgbClr val="000000"/>
                  </a:solidFill>
                </a:rPr>
                <a:t>4</a:t>
              </a:r>
            </a:p>
          </p:txBody>
        </p:sp>
        <p:sp>
          <p:nvSpPr>
            <p:cNvPr id="30" name="TextBox 29">
              <a:extLst>
                <a:ext uri="{FF2B5EF4-FFF2-40B4-BE49-F238E27FC236}">
                  <a16:creationId xmlns:a16="http://schemas.microsoft.com/office/drawing/2014/main" id="{BFED8F66-F4D1-44D5-9E5A-991CDBC40DBF}"/>
                </a:ext>
              </a:extLst>
            </p:cNvPr>
            <p:cNvSpPr txBox="1"/>
            <p:nvPr/>
          </p:nvSpPr>
          <p:spPr>
            <a:xfrm>
              <a:off x="8255000" y="2794000"/>
              <a:ext cx="354685" cy="415498"/>
            </a:xfrm>
            <a:prstGeom prst="rect">
              <a:avLst/>
            </a:prstGeom>
            <a:noFill/>
          </p:spPr>
          <p:txBody>
            <a:bodyPr vert="horz" rtlCol="0">
              <a:spAutoFit/>
            </a:bodyPr>
            <a:lstStyle/>
            <a:p>
              <a:r>
                <a:rPr lang="en-GB" sz="2100" dirty="0">
                  <a:solidFill>
                    <a:srgbClr val="000000"/>
                  </a:solidFill>
                </a:rPr>
                <a:t>3</a:t>
              </a:r>
            </a:p>
          </p:txBody>
        </p:sp>
        <p:cxnSp>
          <p:nvCxnSpPr>
            <p:cNvPr id="31" name="Straight Connector 30">
              <a:extLst>
                <a:ext uri="{FF2B5EF4-FFF2-40B4-BE49-F238E27FC236}">
                  <a16:creationId xmlns:a16="http://schemas.microsoft.com/office/drawing/2014/main" id="{1966B1DB-3EE5-4AF9-828F-97A069C5944B}"/>
                </a:ext>
              </a:extLst>
            </p:cNvPr>
            <p:cNvCxnSpPr/>
            <p:nvPr/>
          </p:nvCxnSpPr>
          <p:spPr>
            <a:xfrm>
              <a:off x="7937881" y="3256534"/>
              <a:ext cx="82511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8C9578-35E0-4154-A324-2B28A7CE2812}"/>
                </a:ext>
              </a:extLst>
            </p:cNvPr>
            <p:cNvCxnSpPr/>
            <p:nvPr/>
          </p:nvCxnSpPr>
          <p:spPr>
            <a:xfrm>
              <a:off x="7926959" y="3601212"/>
              <a:ext cx="83604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043E5B7-C378-47EC-BDDC-AA03DB4537B6}"/>
                </a:ext>
              </a:extLst>
            </p:cNvPr>
            <p:cNvSpPr txBox="1"/>
            <p:nvPr/>
          </p:nvSpPr>
          <p:spPr>
            <a:xfrm>
              <a:off x="7886700" y="2768600"/>
              <a:ext cx="335026" cy="415498"/>
            </a:xfrm>
            <a:prstGeom prst="rect">
              <a:avLst/>
            </a:prstGeom>
            <a:noFill/>
          </p:spPr>
          <p:txBody>
            <a:bodyPr vert="horz" rtlCol="0">
              <a:spAutoFit/>
            </a:bodyPr>
            <a:lstStyle/>
            <a:p>
              <a:r>
                <a:rPr lang="en-GB" sz="2100" dirty="0">
                  <a:solidFill>
                    <a:srgbClr val="000000"/>
                  </a:solidFill>
                </a:rPr>
                <a:t>+</a:t>
              </a:r>
            </a:p>
          </p:txBody>
        </p:sp>
      </p:grpSp>
    </p:spTree>
    <p:extLst>
      <p:ext uri="{BB962C8B-B14F-4D97-AF65-F5344CB8AC3E}">
        <p14:creationId xmlns:p14="http://schemas.microsoft.com/office/powerpoint/2010/main" val="192532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B05802-242B-4598-B83B-B0173657FB35}"/>
              </a:ext>
            </a:extLst>
          </p:cNvPr>
          <p:cNvSpPr txBox="1"/>
          <p:nvPr/>
        </p:nvSpPr>
        <p:spPr>
          <a:xfrm>
            <a:off x="127000" y="88900"/>
            <a:ext cx="9702800" cy="6186309"/>
          </a:xfrm>
          <a:prstGeom prst="rect">
            <a:avLst/>
          </a:prstGeom>
          <a:noFill/>
        </p:spPr>
        <p:txBody>
          <a:bodyPr vert="horz" rtlCol="0">
            <a:spAutoFit/>
          </a:bodyPr>
          <a:lstStyle/>
          <a:p>
            <a:r>
              <a:rPr lang="en-GB" sz="3600" b="1" u="sng" dirty="0">
                <a:solidFill>
                  <a:srgbClr val="000000"/>
                </a:solidFill>
              </a:rPr>
              <a:t>Expectations in Year 6</a:t>
            </a:r>
          </a:p>
          <a:p>
            <a:r>
              <a:rPr lang="en-GB" sz="3600" b="1" u="sng" dirty="0">
                <a:solidFill>
                  <a:srgbClr val="000000"/>
                </a:solidFill>
              </a:rPr>
              <a:t>Addition</a:t>
            </a:r>
            <a:r>
              <a:rPr lang="en-GB" sz="3600" dirty="0">
                <a:solidFill>
                  <a:srgbClr val="000000"/>
                </a:solidFill>
              </a:rPr>
              <a:t>: Add several numbers of increasing complexity (whole numbers and decimals)</a:t>
            </a:r>
          </a:p>
          <a:p>
            <a:r>
              <a:rPr lang="en-GB" sz="3600" b="1" u="sng" dirty="0">
                <a:solidFill>
                  <a:srgbClr val="000000"/>
                </a:solidFill>
              </a:rPr>
              <a:t>Subtraction</a:t>
            </a:r>
            <a:r>
              <a:rPr lang="en-GB" sz="3600" dirty="0">
                <a:solidFill>
                  <a:srgbClr val="000000"/>
                </a:solidFill>
              </a:rPr>
              <a:t>: Subtract with increasingly large and complex numbers and decimal values (including money and measures)</a:t>
            </a:r>
          </a:p>
          <a:p>
            <a:r>
              <a:rPr lang="en-GB" sz="3600" b="1" u="sng" dirty="0">
                <a:solidFill>
                  <a:srgbClr val="000000"/>
                </a:solidFill>
              </a:rPr>
              <a:t>Multiplication</a:t>
            </a:r>
            <a:r>
              <a:rPr lang="en-GB" sz="3600" dirty="0">
                <a:solidFill>
                  <a:srgbClr val="000000"/>
                </a:solidFill>
              </a:rPr>
              <a:t>: Short and long multiplication involving both whole and decimal numbers</a:t>
            </a:r>
          </a:p>
          <a:p>
            <a:r>
              <a:rPr lang="en-GB" sz="3600" b="1" u="sng" dirty="0">
                <a:solidFill>
                  <a:srgbClr val="000000"/>
                </a:solidFill>
              </a:rPr>
              <a:t>Division</a:t>
            </a:r>
            <a:r>
              <a:rPr lang="en-GB" sz="3600" dirty="0">
                <a:solidFill>
                  <a:srgbClr val="000000"/>
                </a:solidFill>
              </a:rPr>
              <a:t>: Divide numbers with up to 4 digits by 1-digit and 2-digit numbers, including decimal numbers</a:t>
            </a:r>
          </a:p>
        </p:txBody>
      </p:sp>
    </p:spTree>
    <p:extLst>
      <p:ext uri="{BB962C8B-B14F-4D97-AF65-F5344CB8AC3E}">
        <p14:creationId xmlns:p14="http://schemas.microsoft.com/office/powerpoint/2010/main" val="24667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4B7CB-6993-4828-B3EC-6E2ED3368AD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54000" y="88900"/>
            <a:ext cx="9616821" cy="4632325"/>
          </a:xfrm>
          <a:prstGeom prst="rect">
            <a:avLst/>
          </a:prstGeom>
          <a:solidFill>
            <a:scrgbClr r="0" g="0" b="0">
              <a:alpha val="0"/>
            </a:scrgbClr>
          </a:solidFill>
        </p:spPr>
      </p:pic>
    </p:spTree>
    <p:extLst>
      <p:ext uri="{BB962C8B-B14F-4D97-AF65-F5344CB8AC3E}">
        <p14:creationId xmlns:p14="http://schemas.microsoft.com/office/powerpoint/2010/main" val="291683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645B6B-4189-499D-93B7-9827AFC2E5E1}"/>
              </a:ext>
            </a:extLst>
          </p:cNvPr>
          <p:cNvSpPr txBox="1"/>
          <p:nvPr/>
        </p:nvSpPr>
        <p:spPr>
          <a:xfrm>
            <a:off x="282557" y="1079136"/>
            <a:ext cx="6262278" cy="646331"/>
          </a:xfrm>
          <a:prstGeom prst="rect">
            <a:avLst/>
          </a:prstGeom>
          <a:noFill/>
        </p:spPr>
        <p:txBody>
          <a:bodyPr vert="horz" wrap="square" rtlCol="0">
            <a:spAutoFit/>
          </a:bodyPr>
          <a:lstStyle/>
          <a:p>
            <a:r>
              <a:rPr lang="en-GB" sz="3600" dirty="0">
                <a:solidFill>
                  <a:srgbClr val="000000"/>
                </a:solidFill>
              </a:rPr>
              <a:t>35.438 + 4.07 + 48.66 + 2.4 =</a:t>
            </a:r>
          </a:p>
        </p:txBody>
      </p:sp>
      <p:sp>
        <p:nvSpPr>
          <p:cNvPr id="3" name="TextBox 2">
            <a:extLst>
              <a:ext uri="{FF2B5EF4-FFF2-40B4-BE49-F238E27FC236}">
                <a16:creationId xmlns:a16="http://schemas.microsoft.com/office/drawing/2014/main" id="{CD939E1E-6CB1-4F32-9C17-5A9AB9F5509E}"/>
              </a:ext>
            </a:extLst>
          </p:cNvPr>
          <p:cNvSpPr txBox="1"/>
          <p:nvPr/>
        </p:nvSpPr>
        <p:spPr>
          <a:xfrm>
            <a:off x="114300" y="177800"/>
            <a:ext cx="9525000" cy="830997"/>
          </a:xfrm>
          <a:prstGeom prst="rect">
            <a:avLst/>
          </a:prstGeom>
          <a:noFill/>
        </p:spPr>
        <p:txBody>
          <a:bodyPr vert="horz" rtlCol="0">
            <a:spAutoFit/>
          </a:bodyPr>
          <a:lstStyle/>
          <a:p>
            <a:r>
              <a:rPr lang="en-GB" sz="2400" dirty="0">
                <a:solidFill>
                  <a:srgbClr val="000000"/>
                </a:solidFill>
              </a:rPr>
              <a:t>Addition: Add several numbers of increasing complexity (whole numbers and decimals)</a:t>
            </a:r>
          </a:p>
        </p:txBody>
      </p:sp>
      <p:sp>
        <p:nvSpPr>
          <p:cNvPr id="4" name="TextBox 3">
            <a:extLst>
              <a:ext uri="{FF2B5EF4-FFF2-40B4-BE49-F238E27FC236}">
                <a16:creationId xmlns:a16="http://schemas.microsoft.com/office/drawing/2014/main" id="{AD849450-AC95-4256-81C1-5E95D5D0BEF2}"/>
              </a:ext>
            </a:extLst>
          </p:cNvPr>
          <p:cNvSpPr txBox="1"/>
          <p:nvPr/>
        </p:nvSpPr>
        <p:spPr>
          <a:xfrm>
            <a:off x="7734300" y="774700"/>
            <a:ext cx="2067306" cy="707886"/>
          </a:xfrm>
          <a:prstGeom prst="rect">
            <a:avLst/>
          </a:prstGeom>
          <a:noFill/>
        </p:spPr>
        <p:txBody>
          <a:bodyPr vert="horz" rtlCol="0">
            <a:spAutoFit/>
          </a:bodyPr>
          <a:lstStyle/>
          <a:p>
            <a:pPr algn="ctr"/>
            <a:r>
              <a:rPr lang="en-GB" sz="2000" dirty="0">
                <a:solidFill>
                  <a:srgbClr val="8B0000"/>
                </a:solidFill>
              </a:rPr>
              <a:t>Different number of decimal places</a:t>
            </a:r>
          </a:p>
        </p:txBody>
      </p:sp>
      <p:cxnSp>
        <p:nvCxnSpPr>
          <p:cNvPr id="5" name="Straight Connector 4">
            <a:extLst>
              <a:ext uri="{FF2B5EF4-FFF2-40B4-BE49-F238E27FC236}">
                <a16:creationId xmlns:a16="http://schemas.microsoft.com/office/drawing/2014/main" id="{9D1D8A23-69F8-4685-9464-58DBEE702B6C}"/>
              </a:ext>
            </a:extLst>
          </p:cNvPr>
          <p:cNvCxnSpPr>
            <a:cxnSpLocks/>
          </p:cNvCxnSpPr>
          <p:nvPr/>
        </p:nvCxnSpPr>
        <p:spPr>
          <a:xfrm flipH="1">
            <a:off x="5977075" y="1053527"/>
            <a:ext cx="1861630" cy="307682"/>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CE8D7CF-EE50-499A-A60D-EA6295394E26}"/>
              </a:ext>
            </a:extLst>
          </p:cNvPr>
          <p:cNvSpPr txBox="1"/>
          <p:nvPr/>
        </p:nvSpPr>
        <p:spPr>
          <a:xfrm>
            <a:off x="748145" y="2265218"/>
            <a:ext cx="4209481" cy="1692771"/>
          </a:xfrm>
          <a:prstGeom prst="rect">
            <a:avLst/>
          </a:prstGeom>
          <a:noFill/>
        </p:spPr>
        <p:txBody>
          <a:bodyPr wrap="square" rtlCol="0">
            <a:spAutoFit/>
          </a:bodyPr>
          <a:lstStyle/>
          <a:p>
            <a:pPr marL="514350" indent="-514350">
              <a:buAutoNum type="arabicPlain" startAt="3"/>
            </a:pPr>
            <a:r>
              <a:rPr lang="en-GB" sz="2600" dirty="0"/>
              <a:t>4   .   4  3   8</a:t>
            </a:r>
          </a:p>
          <a:p>
            <a:pPr marL="514350" indent="-514350">
              <a:buAutoNum type="arabicPlain" startAt="4"/>
            </a:pPr>
            <a:r>
              <a:rPr lang="en-GB" sz="2600" dirty="0"/>
              <a:t>8   .   6   6  </a:t>
            </a:r>
            <a:r>
              <a:rPr lang="en-GB" sz="2600" dirty="0">
                <a:solidFill>
                  <a:srgbClr val="00B050"/>
                </a:solidFill>
              </a:rPr>
              <a:t>0</a:t>
            </a:r>
          </a:p>
          <a:p>
            <a:r>
              <a:rPr lang="en-GB" sz="2600" dirty="0"/>
              <a:t>      4   .   0   7   </a:t>
            </a:r>
            <a:r>
              <a:rPr lang="en-GB" sz="2600" dirty="0">
                <a:solidFill>
                  <a:srgbClr val="00B050"/>
                </a:solidFill>
              </a:rPr>
              <a:t>0</a:t>
            </a:r>
          </a:p>
          <a:p>
            <a:r>
              <a:rPr lang="en-GB" sz="2600" dirty="0"/>
              <a:t>+    2   .   4   </a:t>
            </a:r>
            <a:r>
              <a:rPr lang="en-GB" sz="2600" dirty="0">
                <a:solidFill>
                  <a:srgbClr val="00B050"/>
                </a:solidFill>
              </a:rPr>
              <a:t>0   0</a:t>
            </a:r>
          </a:p>
        </p:txBody>
      </p:sp>
      <p:cxnSp>
        <p:nvCxnSpPr>
          <p:cNvPr id="30" name="Straight Connector 29">
            <a:extLst>
              <a:ext uri="{FF2B5EF4-FFF2-40B4-BE49-F238E27FC236}">
                <a16:creationId xmlns:a16="http://schemas.microsoft.com/office/drawing/2014/main" id="{DC9528F8-E777-4A4E-8242-52CF29FE0A97}"/>
              </a:ext>
            </a:extLst>
          </p:cNvPr>
          <p:cNvCxnSpPr/>
          <p:nvPr/>
        </p:nvCxnSpPr>
        <p:spPr>
          <a:xfrm>
            <a:off x="374073" y="3810000"/>
            <a:ext cx="2680854"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7CB2DCA-10F1-4CA5-B7C5-6EF99C716EA6}"/>
              </a:ext>
            </a:extLst>
          </p:cNvPr>
          <p:cNvCxnSpPr/>
          <p:nvPr/>
        </p:nvCxnSpPr>
        <p:spPr>
          <a:xfrm>
            <a:off x="374073" y="4185423"/>
            <a:ext cx="2680854"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0B2D3F3-73A6-466F-BF14-DA08EE0CDA4C}"/>
              </a:ext>
            </a:extLst>
          </p:cNvPr>
          <p:cNvCxnSpPr>
            <a:cxnSpLocks/>
          </p:cNvCxnSpPr>
          <p:nvPr/>
        </p:nvCxnSpPr>
        <p:spPr>
          <a:xfrm flipH="1">
            <a:off x="3095996" y="2726981"/>
            <a:ext cx="1861630" cy="307682"/>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9D56D49-7657-403A-8FA0-1CF7A0BCF30D}"/>
              </a:ext>
            </a:extLst>
          </p:cNvPr>
          <p:cNvSpPr txBox="1"/>
          <p:nvPr/>
        </p:nvSpPr>
        <p:spPr>
          <a:xfrm>
            <a:off x="5080000" y="2480712"/>
            <a:ext cx="3079459" cy="400110"/>
          </a:xfrm>
          <a:prstGeom prst="rect">
            <a:avLst/>
          </a:prstGeom>
          <a:noFill/>
        </p:spPr>
        <p:txBody>
          <a:bodyPr wrap="square" rtlCol="0">
            <a:spAutoFit/>
          </a:bodyPr>
          <a:lstStyle/>
          <a:p>
            <a:r>
              <a:rPr lang="en-GB" sz="2000" dirty="0"/>
              <a:t>Insert zeroes to here</a:t>
            </a:r>
          </a:p>
        </p:txBody>
      </p:sp>
      <p:sp>
        <p:nvSpPr>
          <p:cNvPr id="35" name="TextBox 34">
            <a:extLst>
              <a:ext uri="{FF2B5EF4-FFF2-40B4-BE49-F238E27FC236}">
                <a16:creationId xmlns:a16="http://schemas.microsoft.com/office/drawing/2014/main" id="{7810DD21-1374-4BC8-A82C-3EB861147F51}"/>
              </a:ext>
            </a:extLst>
          </p:cNvPr>
          <p:cNvSpPr txBox="1"/>
          <p:nvPr/>
        </p:nvSpPr>
        <p:spPr>
          <a:xfrm>
            <a:off x="809332" y="3767750"/>
            <a:ext cx="4209481" cy="892552"/>
          </a:xfrm>
          <a:prstGeom prst="rect">
            <a:avLst/>
          </a:prstGeom>
          <a:noFill/>
        </p:spPr>
        <p:txBody>
          <a:bodyPr wrap="square" rtlCol="0">
            <a:spAutoFit/>
          </a:bodyPr>
          <a:lstStyle/>
          <a:p>
            <a:r>
              <a:rPr lang="en-GB" sz="2600" dirty="0">
                <a:solidFill>
                  <a:srgbClr val="FF0000"/>
                </a:solidFill>
              </a:rPr>
              <a:t>8   9   .   5   6   8</a:t>
            </a:r>
          </a:p>
          <a:p>
            <a:endParaRPr lang="en-GB" sz="2600" dirty="0">
              <a:solidFill>
                <a:srgbClr val="00B050"/>
              </a:solidFill>
            </a:endParaRPr>
          </a:p>
        </p:txBody>
      </p:sp>
      <p:sp>
        <p:nvSpPr>
          <p:cNvPr id="51" name="TextBox 50">
            <a:extLst>
              <a:ext uri="{FF2B5EF4-FFF2-40B4-BE49-F238E27FC236}">
                <a16:creationId xmlns:a16="http://schemas.microsoft.com/office/drawing/2014/main" id="{BD6CF799-F9FF-489C-9E7D-402ADF091C20}"/>
              </a:ext>
            </a:extLst>
          </p:cNvPr>
          <p:cNvSpPr txBox="1"/>
          <p:nvPr/>
        </p:nvSpPr>
        <p:spPr>
          <a:xfrm>
            <a:off x="809331" y="4146390"/>
            <a:ext cx="4209481" cy="369332"/>
          </a:xfrm>
          <a:prstGeom prst="rect">
            <a:avLst/>
          </a:prstGeom>
          <a:noFill/>
        </p:spPr>
        <p:txBody>
          <a:bodyPr wrap="square" rtlCol="0">
            <a:spAutoFit/>
          </a:bodyPr>
          <a:lstStyle/>
          <a:p>
            <a:r>
              <a:rPr lang="en-GB" dirty="0">
                <a:solidFill>
                  <a:srgbClr val="00B050"/>
                </a:solidFill>
              </a:rPr>
              <a:t>1     1            1</a:t>
            </a:r>
          </a:p>
        </p:txBody>
      </p:sp>
      <p:sp>
        <p:nvSpPr>
          <p:cNvPr id="52" name="TextBox 51">
            <a:extLst>
              <a:ext uri="{FF2B5EF4-FFF2-40B4-BE49-F238E27FC236}">
                <a16:creationId xmlns:a16="http://schemas.microsoft.com/office/drawing/2014/main" id="{0F2F5614-3B7B-4EC2-B814-0E40F303F61F}"/>
              </a:ext>
            </a:extLst>
          </p:cNvPr>
          <p:cNvSpPr txBox="1"/>
          <p:nvPr/>
        </p:nvSpPr>
        <p:spPr>
          <a:xfrm>
            <a:off x="496449" y="4925291"/>
            <a:ext cx="4583551" cy="1477328"/>
          </a:xfrm>
          <a:prstGeom prst="rect">
            <a:avLst/>
          </a:prstGeom>
          <a:noFill/>
        </p:spPr>
        <p:txBody>
          <a:bodyPr wrap="square" rtlCol="0">
            <a:spAutoFit/>
          </a:bodyPr>
          <a:lstStyle/>
          <a:p>
            <a:r>
              <a:rPr lang="en-GB" dirty="0"/>
              <a:t>This is the same method as used in Year 5 but with a greater focus on decimal numbers and those with different numbers of decimal places. The decimal point should be placed in the answer row first.</a:t>
            </a:r>
          </a:p>
        </p:txBody>
      </p:sp>
    </p:spTree>
    <p:extLst>
      <p:ext uri="{BB962C8B-B14F-4D97-AF65-F5344CB8AC3E}">
        <p14:creationId xmlns:p14="http://schemas.microsoft.com/office/powerpoint/2010/main" val="310147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36A27-8E10-4F58-9CE9-0D41DDFF8386}"/>
              </a:ext>
            </a:extLst>
          </p:cNvPr>
          <p:cNvSpPr txBox="1"/>
          <p:nvPr/>
        </p:nvSpPr>
        <p:spPr>
          <a:xfrm>
            <a:off x="25400" y="12700"/>
            <a:ext cx="9664700" cy="830997"/>
          </a:xfrm>
          <a:prstGeom prst="rect">
            <a:avLst/>
          </a:prstGeom>
          <a:noFill/>
        </p:spPr>
        <p:txBody>
          <a:bodyPr vert="horz" rtlCol="0">
            <a:spAutoFit/>
          </a:bodyPr>
          <a:lstStyle/>
          <a:p>
            <a:r>
              <a:rPr lang="en-GB" sz="2400" dirty="0">
                <a:solidFill>
                  <a:srgbClr val="000000"/>
                </a:solidFill>
              </a:rPr>
              <a:t>Subtraction: Subtract with increasingly large and complex numbers and decimal values (including money and measures)</a:t>
            </a:r>
          </a:p>
        </p:txBody>
      </p:sp>
      <p:sp>
        <p:nvSpPr>
          <p:cNvPr id="34" name="TextBox 33">
            <a:extLst>
              <a:ext uri="{FF2B5EF4-FFF2-40B4-BE49-F238E27FC236}">
                <a16:creationId xmlns:a16="http://schemas.microsoft.com/office/drawing/2014/main" id="{77BF7322-80C5-4732-A9E9-935BBAF3BD9B}"/>
              </a:ext>
            </a:extLst>
          </p:cNvPr>
          <p:cNvSpPr txBox="1"/>
          <p:nvPr/>
        </p:nvSpPr>
        <p:spPr>
          <a:xfrm>
            <a:off x="388886" y="3551411"/>
            <a:ext cx="5688445" cy="1200329"/>
          </a:xfrm>
          <a:prstGeom prst="rect">
            <a:avLst/>
          </a:prstGeom>
          <a:noFill/>
        </p:spPr>
        <p:txBody>
          <a:bodyPr wrap="square" rtlCol="0">
            <a:spAutoFit/>
          </a:bodyPr>
          <a:lstStyle/>
          <a:p>
            <a:r>
              <a:rPr lang="en-GB" sz="2400" dirty="0"/>
              <a:t>The subtraction method used in Year 6 is the same as for Year 5 with but with a focus on larger numbers and decimal numbers.</a:t>
            </a:r>
          </a:p>
        </p:txBody>
      </p:sp>
      <p:sp>
        <p:nvSpPr>
          <p:cNvPr id="35" name="TextBox 34">
            <a:extLst>
              <a:ext uri="{FF2B5EF4-FFF2-40B4-BE49-F238E27FC236}">
                <a16:creationId xmlns:a16="http://schemas.microsoft.com/office/drawing/2014/main" id="{8550F33A-901C-4ABC-83C3-5C521F4B4471}"/>
              </a:ext>
            </a:extLst>
          </p:cNvPr>
          <p:cNvSpPr txBox="1"/>
          <p:nvPr/>
        </p:nvSpPr>
        <p:spPr>
          <a:xfrm>
            <a:off x="779318" y="1080564"/>
            <a:ext cx="3803073" cy="892552"/>
          </a:xfrm>
          <a:prstGeom prst="rect">
            <a:avLst/>
          </a:prstGeom>
          <a:noFill/>
        </p:spPr>
        <p:txBody>
          <a:bodyPr wrap="square" rtlCol="0">
            <a:spAutoFit/>
          </a:bodyPr>
          <a:lstStyle/>
          <a:p>
            <a:r>
              <a:rPr lang="en-GB" sz="2600" dirty="0"/>
              <a:t>1   6   0   5   9   8</a:t>
            </a:r>
          </a:p>
          <a:p>
            <a:r>
              <a:rPr lang="en-GB" sz="2600" dirty="0"/>
              <a:t>-    7   9   8   3   8</a:t>
            </a:r>
          </a:p>
        </p:txBody>
      </p:sp>
      <p:cxnSp>
        <p:nvCxnSpPr>
          <p:cNvPr id="37" name="Straight Connector 36">
            <a:extLst>
              <a:ext uri="{FF2B5EF4-FFF2-40B4-BE49-F238E27FC236}">
                <a16:creationId xmlns:a16="http://schemas.microsoft.com/office/drawing/2014/main" id="{BD3F182D-8275-4F09-BB04-30A734FE207D}"/>
              </a:ext>
            </a:extLst>
          </p:cNvPr>
          <p:cNvCxnSpPr/>
          <p:nvPr/>
        </p:nvCxnSpPr>
        <p:spPr>
          <a:xfrm>
            <a:off x="388886" y="1910209"/>
            <a:ext cx="2700121"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DCACF71-68FE-43E2-B0B7-962FD2126D3F}"/>
              </a:ext>
            </a:extLst>
          </p:cNvPr>
          <p:cNvCxnSpPr/>
          <p:nvPr/>
        </p:nvCxnSpPr>
        <p:spPr>
          <a:xfrm>
            <a:off x="395813" y="2296107"/>
            <a:ext cx="2700121" cy="0"/>
          </a:xfrm>
          <a:prstGeom prst="line">
            <a:avLst/>
          </a:prstGeom>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6753404A-5618-4134-8C29-B774A0452762}"/>
              </a:ext>
            </a:extLst>
          </p:cNvPr>
          <p:cNvSpPr txBox="1"/>
          <p:nvPr/>
        </p:nvSpPr>
        <p:spPr>
          <a:xfrm>
            <a:off x="1131671" y="1861462"/>
            <a:ext cx="3562289" cy="492443"/>
          </a:xfrm>
          <a:prstGeom prst="rect">
            <a:avLst/>
          </a:prstGeom>
          <a:noFill/>
        </p:spPr>
        <p:txBody>
          <a:bodyPr wrap="square" rtlCol="0">
            <a:spAutoFit/>
          </a:bodyPr>
          <a:lstStyle/>
          <a:p>
            <a:r>
              <a:rPr lang="en-GB" sz="2600" dirty="0">
                <a:solidFill>
                  <a:srgbClr val="FF0000"/>
                </a:solidFill>
              </a:rPr>
              <a:t>8   0   7   6   0</a:t>
            </a:r>
          </a:p>
        </p:txBody>
      </p:sp>
      <p:sp>
        <p:nvSpPr>
          <p:cNvPr id="44" name="TextBox 43">
            <a:extLst>
              <a:ext uri="{FF2B5EF4-FFF2-40B4-BE49-F238E27FC236}">
                <a16:creationId xmlns:a16="http://schemas.microsoft.com/office/drawing/2014/main" id="{76E9368D-16AA-4A83-A4CC-0366A0653A10}"/>
              </a:ext>
            </a:extLst>
          </p:cNvPr>
          <p:cNvSpPr txBox="1"/>
          <p:nvPr/>
        </p:nvSpPr>
        <p:spPr>
          <a:xfrm>
            <a:off x="5950519" y="946539"/>
            <a:ext cx="4209481" cy="369332"/>
          </a:xfrm>
          <a:prstGeom prst="rect">
            <a:avLst/>
          </a:prstGeom>
          <a:noFill/>
        </p:spPr>
        <p:txBody>
          <a:bodyPr wrap="square" rtlCol="0">
            <a:spAutoFit/>
          </a:bodyPr>
          <a:lstStyle/>
          <a:p>
            <a:r>
              <a:rPr lang="en-GB" dirty="0">
                <a:solidFill>
                  <a:srgbClr val="00B050"/>
                </a:solidFill>
              </a:rPr>
              <a:t>1    1 9    1           4       1</a:t>
            </a:r>
          </a:p>
        </p:txBody>
      </p:sp>
      <p:sp>
        <p:nvSpPr>
          <p:cNvPr id="45" name="TextBox 44">
            <a:extLst>
              <a:ext uri="{FF2B5EF4-FFF2-40B4-BE49-F238E27FC236}">
                <a16:creationId xmlns:a16="http://schemas.microsoft.com/office/drawing/2014/main" id="{472EF4C9-542F-43DC-BFF5-37056B1CE358}"/>
              </a:ext>
            </a:extLst>
          </p:cNvPr>
          <p:cNvSpPr txBox="1"/>
          <p:nvPr/>
        </p:nvSpPr>
        <p:spPr>
          <a:xfrm>
            <a:off x="721408" y="946539"/>
            <a:ext cx="4209481" cy="369332"/>
          </a:xfrm>
          <a:prstGeom prst="rect">
            <a:avLst/>
          </a:prstGeom>
          <a:noFill/>
        </p:spPr>
        <p:txBody>
          <a:bodyPr wrap="square" rtlCol="0">
            <a:spAutoFit/>
          </a:bodyPr>
          <a:lstStyle/>
          <a:p>
            <a:r>
              <a:rPr lang="en-GB" dirty="0">
                <a:solidFill>
                  <a:srgbClr val="00B050"/>
                </a:solidFill>
              </a:rPr>
              <a:t>0   1 5   9</a:t>
            </a:r>
          </a:p>
        </p:txBody>
      </p:sp>
      <p:cxnSp>
        <p:nvCxnSpPr>
          <p:cNvPr id="47" name="Straight Connector 46">
            <a:extLst>
              <a:ext uri="{FF2B5EF4-FFF2-40B4-BE49-F238E27FC236}">
                <a16:creationId xmlns:a16="http://schemas.microsoft.com/office/drawing/2014/main" id="{6D2E8C4B-BE53-49A9-9909-A1E25ADD6940}"/>
              </a:ext>
            </a:extLst>
          </p:cNvPr>
          <p:cNvCxnSpPr/>
          <p:nvPr/>
        </p:nvCxnSpPr>
        <p:spPr>
          <a:xfrm flipH="1" flipV="1">
            <a:off x="882712" y="1315871"/>
            <a:ext cx="248959" cy="210969"/>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938AF80-7739-4A3A-A4AA-E46E218580E5}"/>
              </a:ext>
            </a:extLst>
          </p:cNvPr>
          <p:cNvCxnSpPr/>
          <p:nvPr/>
        </p:nvCxnSpPr>
        <p:spPr>
          <a:xfrm flipH="1" flipV="1">
            <a:off x="1222476" y="1260328"/>
            <a:ext cx="248959" cy="210969"/>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Straight Connector 48">
            <a:extLst>
              <a:ext uri="{FF2B5EF4-FFF2-40B4-BE49-F238E27FC236}">
                <a16:creationId xmlns:a16="http://schemas.microsoft.com/office/drawing/2014/main" id="{7ADB9595-3303-4294-A3E2-38E189889980}"/>
              </a:ext>
            </a:extLst>
          </p:cNvPr>
          <p:cNvCxnSpPr/>
          <p:nvPr/>
        </p:nvCxnSpPr>
        <p:spPr>
          <a:xfrm flipH="1" flipV="1">
            <a:off x="1583942" y="1235805"/>
            <a:ext cx="248959" cy="210969"/>
          </a:xfrm>
          <a:prstGeom prst="line">
            <a:avLst/>
          </a:prstGeom>
        </p:spPr>
        <p:style>
          <a:lnRef idx="1">
            <a:schemeClr val="accent6"/>
          </a:lnRef>
          <a:fillRef idx="0">
            <a:schemeClr val="accent6"/>
          </a:fillRef>
          <a:effectRef idx="0">
            <a:schemeClr val="accent6"/>
          </a:effectRef>
          <a:fontRef idx="minor">
            <a:schemeClr val="tx1"/>
          </a:fontRef>
        </p:style>
      </p:cxnSp>
      <p:sp>
        <p:nvSpPr>
          <p:cNvPr id="50" name="TextBox 49">
            <a:extLst>
              <a:ext uri="{FF2B5EF4-FFF2-40B4-BE49-F238E27FC236}">
                <a16:creationId xmlns:a16="http://schemas.microsoft.com/office/drawing/2014/main" id="{EC512DC7-1AAA-4A95-8379-6DC8F44665AC}"/>
              </a:ext>
            </a:extLst>
          </p:cNvPr>
          <p:cNvSpPr txBox="1"/>
          <p:nvPr/>
        </p:nvSpPr>
        <p:spPr>
          <a:xfrm>
            <a:off x="6086206" y="1080564"/>
            <a:ext cx="3803073" cy="892552"/>
          </a:xfrm>
          <a:prstGeom prst="rect">
            <a:avLst/>
          </a:prstGeom>
          <a:noFill/>
        </p:spPr>
        <p:txBody>
          <a:bodyPr wrap="square" rtlCol="0">
            <a:spAutoFit/>
          </a:bodyPr>
          <a:lstStyle/>
          <a:p>
            <a:r>
              <a:rPr lang="en-GB" sz="2600" dirty="0"/>
              <a:t>2   0   6   .   5    1   7</a:t>
            </a:r>
          </a:p>
          <a:p>
            <a:r>
              <a:rPr lang="en-GB" sz="2600" dirty="0"/>
              <a:t>-    4   8   .   0   6</a:t>
            </a:r>
          </a:p>
        </p:txBody>
      </p:sp>
      <p:cxnSp>
        <p:nvCxnSpPr>
          <p:cNvPr id="52" name="Straight Connector 51">
            <a:extLst>
              <a:ext uri="{FF2B5EF4-FFF2-40B4-BE49-F238E27FC236}">
                <a16:creationId xmlns:a16="http://schemas.microsoft.com/office/drawing/2014/main" id="{A552F205-E927-45FE-A733-BC0927A60DF7}"/>
              </a:ext>
            </a:extLst>
          </p:cNvPr>
          <p:cNvCxnSpPr/>
          <p:nvPr/>
        </p:nvCxnSpPr>
        <p:spPr>
          <a:xfrm>
            <a:off x="6086206" y="1910209"/>
            <a:ext cx="2694752"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8D98B94-8C9C-41B1-ABC8-B82AA775EA78}"/>
              </a:ext>
            </a:extLst>
          </p:cNvPr>
          <p:cNvCxnSpPr/>
          <p:nvPr/>
        </p:nvCxnSpPr>
        <p:spPr>
          <a:xfrm>
            <a:off x="6086206" y="2296107"/>
            <a:ext cx="2694752" cy="0"/>
          </a:xfrm>
          <a:prstGeom prst="line">
            <a:avLst/>
          </a:prstGeom>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81413EA8-5926-43B6-8EDE-8F8D722CD718}"/>
              </a:ext>
            </a:extLst>
          </p:cNvPr>
          <p:cNvSpPr txBox="1"/>
          <p:nvPr/>
        </p:nvSpPr>
        <p:spPr>
          <a:xfrm>
            <a:off x="6097794" y="1848716"/>
            <a:ext cx="3562289" cy="492443"/>
          </a:xfrm>
          <a:prstGeom prst="rect">
            <a:avLst/>
          </a:prstGeom>
          <a:noFill/>
        </p:spPr>
        <p:txBody>
          <a:bodyPr wrap="square" rtlCol="0">
            <a:spAutoFit/>
          </a:bodyPr>
          <a:lstStyle/>
          <a:p>
            <a:r>
              <a:rPr lang="en-GB" sz="2600" dirty="0">
                <a:solidFill>
                  <a:srgbClr val="FF0000"/>
                </a:solidFill>
              </a:rPr>
              <a:t>1   5   8   .   4   5   7</a:t>
            </a:r>
          </a:p>
        </p:txBody>
      </p:sp>
    </p:spTree>
    <p:extLst>
      <p:ext uri="{BB962C8B-B14F-4D97-AF65-F5344CB8AC3E}">
        <p14:creationId xmlns:p14="http://schemas.microsoft.com/office/powerpoint/2010/main" val="55197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1C1EB-945F-4A4E-8C87-754A75A0F2F5}"/>
              </a:ext>
            </a:extLst>
          </p:cNvPr>
          <p:cNvSpPr txBox="1"/>
          <p:nvPr/>
        </p:nvSpPr>
        <p:spPr>
          <a:xfrm>
            <a:off x="0" y="49037"/>
            <a:ext cx="9702800" cy="954107"/>
          </a:xfrm>
          <a:prstGeom prst="rect">
            <a:avLst/>
          </a:prstGeom>
          <a:noFill/>
        </p:spPr>
        <p:txBody>
          <a:bodyPr vert="horz" rtlCol="0">
            <a:spAutoFit/>
          </a:bodyPr>
          <a:lstStyle/>
          <a:p>
            <a:r>
              <a:rPr lang="en-GB" sz="2800" dirty="0">
                <a:solidFill>
                  <a:srgbClr val="000000"/>
                </a:solidFill>
              </a:rPr>
              <a:t>Multiplication: Short and long multiplication involving both whole and decimal ​numbers</a:t>
            </a:r>
          </a:p>
        </p:txBody>
      </p:sp>
      <p:sp>
        <p:nvSpPr>
          <p:cNvPr id="23" name="TextBox 22">
            <a:extLst>
              <a:ext uri="{FF2B5EF4-FFF2-40B4-BE49-F238E27FC236}">
                <a16:creationId xmlns:a16="http://schemas.microsoft.com/office/drawing/2014/main" id="{69938018-DCC4-49BA-BC8E-9F458BD06847}"/>
              </a:ext>
            </a:extLst>
          </p:cNvPr>
          <p:cNvSpPr txBox="1"/>
          <p:nvPr/>
        </p:nvSpPr>
        <p:spPr>
          <a:xfrm>
            <a:off x="1143000" y="1103390"/>
            <a:ext cx="3803073" cy="892552"/>
          </a:xfrm>
          <a:prstGeom prst="rect">
            <a:avLst/>
          </a:prstGeom>
          <a:noFill/>
        </p:spPr>
        <p:txBody>
          <a:bodyPr wrap="square" rtlCol="0">
            <a:spAutoFit/>
          </a:bodyPr>
          <a:lstStyle/>
          <a:p>
            <a:r>
              <a:rPr lang="en-GB" sz="2600" dirty="0"/>
              <a:t>     4   5   7   3</a:t>
            </a:r>
          </a:p>
          <a:p>
            <a:r>
              <a:rPr lang="en-GB" sz="2600" dirty="0"/>
              <a:t>X                  6</a:t>
            </a:r>
          </a:p>
        </p:txBody>
      </p:sp>
      <p:cxnSp>
        <p:nvCxnSpPr>
          <p:cNvPr id="28" name="Straight Connector 27">
            <a:extLst>
              <a:ext uri="{FF2B5EF4-FFF2-40B4-BE49-F238E27FC236}">
                <a16:creationId xmlns:a16="http://schemas.microsoft.com/office/drawing/2014/main" id="{0F133E3C-898F-42D8-AFC2-F1399750698C}"/>
              </a:ext>
            </a:extLst>
          </p:cNvPr>
          <p:cNvCxnSpPr/>
          <p:nvPr/>
        </p:nvCxnSpPr>
        <p:spPr>
          <a:xfrm>
            <a:off x="1143000" y="1891145"/>
            <a:ext cx="1901536"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CC604C0-2B67-4804-BD1D-DFDF2C81D345}"/>
              </a:ext>
            </a:extLst>
          </p:cNvPr>
          <p:cNvCxnSpPr/>
          <p:nvPr/>
        </p:nvCxnSpPr>
        <p:spPr>
          <a:xfrm>
            <a:off x="1165513" y="2282536"/>
            <a:ext cx="1901536" cy="0"/>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B08AC33D-4EAB-4FDC-9CE1-B39E86775962}"/>
              </a:ext>
            </a:extLst>
          </p:cNvPr>
          <p:cNvSpPr txBox="1"/>
          <p:nvPr/>
        </p:nvSpPr>
        <p:spPr>
          <a:xfrm>
            <a:off x="1131671" y="1861462"/>
            <a:ext cx="3562289" cy="492443"/>
          </a:xfrm>
          <a:prstGeom prst="rect">
            <a:avLst/>
          </a:prstGeom>
          <a:noFill/>
        </p:spPr>
        <p:txBody>
          <a:bodyPr wrap="square" rtlCol="0">
            <a:spAutoFit/>
          </a:bodyPr>
          <a:lstStyle/>
          <a:p>
            <a:r>
              <a:rPr lang="en-GB" sz="2600" dirty="0">
                <a:solidFill>
                  <a:srgbClr val="FF0000"/>
                </a:solidFill>
              </a:rPr>
              <a:t>2   7   4   3   8</a:t>
            </a:r>
          </a:p>
        </p:txBody>
      </p:sp>
      <p:sp>
        <p:nvSpPr>
          <p:cNvPr id="31" name="TextBox 30">
            <a:extLst>
              <a:ext uri="{FF2B5EF4-FFF2-40B4-BE49-F238E27FC236}">
                <a16:creationId xmlns:a16="http://schemas.microsoft.com/office/drawing/2014/main" id="{73CC69C6-9D20-4666-A434-7291DE103744}"/>
              </a:ext>
            </a:extLst>
          </p:cNvPr>
          <p:cNvSpPr txBox="1"/>
          <p:nvPr/>
        </p:nvSpPr>
        <p:spPr>
          <a:xfrm>
            <a:off x="1549038" y="2263321"/>
            <a:ext cx="4209481" cy="369332"/>
          </a:xfrm>
          <a:prstGeom prst="rect">
            <a:avLst/>
          </a:prstGeom>
          <a:noFill/>
        </p:spPr>
        <p:txBody>
          <a:bodyPr wrap="square" rtlCol="0">
            <a:spAutoFit/>
          </a:bodyPr>
          <a:lstStyle/>
          <a:p>
            <a:r>
              <a:rPr lang="en-GB" dirty="0">
                <a:solidFill>
                  <a:srgbClr val="00B050"/>
                </a:solidFill>
              </a:rPr>
              <a:t>3      4     1</a:t>
            </a:r>
          </a:p>
        </p:txBody>
      </p:sp>
      <p:sp>
        <p:nvSpPr>
          <p:cNvPr id="32" name="TextBox 31">
            <a:extLst>
              <a:ext uri="{FF2B5EF4-FFF2-40B4-BE49-F238E27FC236}">
                <a16:creationId xmlns:a16="http://schemas.microsoft.com/office/drawing/2014/main" id="{C1351A56-14A1-4509-9E42-574D49D30637}"/>
              </a:ext>
            </a:extLst>
          </p:cNvPr>
          <p:cNvSpPr txBox="1"/>
          <p:nvPr/>
        </p:nvSpPr>
        <p:spPr>
          <a:xfrm>
            <a:off x="6531264" y="1151972"/>
            <a:ext cx="3803073" cy="892552"/>
          </a:xfrm>
          <a:prstGeom prst="rect">
            <a:avLst/>
          </a:prstGeom>
          <a:noFill/>
        </p:spPr>
        <p:txBody>
          <a:bodyPr wrap="square" rtlCol="0">
            <a:spAutoFit/>
          </a:bodyPr>
          <a:lstStyle/>
          <a:p>
            <a:r>
              <a:rPr lang="en-GB" sz="2600" dirty="0"/>
              <a:t>     2   4   6   8</a:t>
            </a:r>
          </a:p>
          <a:p>
            <a:r>
              <a:rPr lang="en-GB" sz="2600" dirty="0"/>
              <a:t>X             2   3</a:t>
            </a:r>
          </a:p>
        </p:txBody>
      </p:sp>
      <p:sp>
        <p:nvSpPr>
          <p:cNvPr id="33" name="TextBox 32">
            <a:extLst>
              <a:ext uri="{FF2B5EF4-FFF2-40B4-BE49-F238E27FC236}">
                <a16:creationId xmlns:a16="http://schemas.microsoft.com/office/drawing/2014/main" id="{CFFCB69D-09BC-4D9D-8C31-913E3DCE4836}"/>
              </a:ext>
            </a:extLst>
          </p:cNvPr>
          <p:cNvSpPr txBox="1"/>
          <p:nvPr/>
        </p:nvSpPr>
        <p:spPr>
          <a:xfrm>
            <a:off x="6906524" y="1850433"/>
            <a:ext cx="3562289" cy="492443"/>
          </a:xfrm>
          <a:prstGeom prst="rect">
            <a:avLst/>
          </a:prstGeom>
          <a:noFill/>
        </p:spPr>
        <p:txBody>
          <a:bodyPr wrap="square" rtlCol="0">
            <a:spAutoFit/>
          </a:bodyPr>
          <a:lstStyle/>
          <a:p>
            <a:r>
              <a:rPr lang="en-GB" sz="2600" dirty="0">
                <a:solidFill>
                  <a:srgbClr val="FF0000"/>
                </a:solidFill>
              </a:rPr>
              <a:t>7   4   0   4</a:t>
            </a:r>
          </a:p>
        </p:txBody>
      </p:sp>
      <p:sp>
        <p:nvSpPr>
          <p:cNvPr id="34" name="TextBox 33">
            <a:extLst>
              <a:ext uri="{FF2B5EF4-FFF2-40B4-BE49-F238E27FC236}">
                <a16:creationId xmlns:a16="http://schemas.microsoft.com/office/drawing/2014/main" id="{BF0CBD8B-9679-487A-8819-745C14105D1B}"/>
              </a:ext>
            </a:extLst>
          </p:cNvPr>
          <p:cNvSpPr txBox="1"/>
          <p:nvPr/>
        </p:nvSpPr>
        <p:spPr>
          <a:xfrm>
            <a:off x="6142044" y="2220049"/>
            <a:ext cx="3562289" cy="492443"/>
          </a:xfrm>
          <a:prstGeom prst="rect">
            <a:avLst/>
          </a:prstGeom>
          <a:noFill/>
        </p:spPr>
        <p:txBody>
          <a:bodyPr wrap="square" rtlCol="0">
            <a:spAutoFit/>
          </a:bodyPr>
          <a:lstStyle/>
          <a:p>
            <a:r>
              <a:rPr lang="en-GB" sz="2600" dirty="0"/>
              <a:t>+</a:t>
            </a:r>
            <a:r>
              <a:rPr lang="en-GB" sz="2600" dirty="0">
                <a:solidFill>
                  <a:srgbClr val="FF0000"/>
                </a:solidFill>
              </a:rPr>
              <a:t>   4   9   3   6   </a:t>
            </a:r>
            <a:r>
              <a:rPr lang="en-GB" sz="2600" dirty="0">
                <a:solidFill>
                  <a:srgbClr val="00B050"/>
                </a:solidFill>
              </a:rPr>
              <a:t>0</a:t>
            </a:r>
          </a:p>
        </p:txBody>
      </p:sp>
      <p:cxnSp>
        <p:nvCxnSpPr>
          <p:cNvPr id="36" name="Straight Connector 35">
            <a:extLst>
              <a:ext uri="{FF2B5EF4-FFF2-40B4-BE49-F238E27FC236}">
                <a16:creationId xmlns:a16="http://schemas.microsoft.com/office/drawing/2014/main" id="{860F58F9-5AC7-4789-A2AC-2C7BA10A16E3}"/>
              </a:ext>
            </a:extLst>
          </p:cNvPr>
          <p:cNvCxnSpPr/>
          <p:nvPr/>
        </p:nvCxnSpPr>
        <p:spPr>
          <a:xfrm>
            <a:off x="6520181" y="1891145"/>
            <a:ext cx="1912619"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BFFB978-F55E-48DA-842D-B533A1C50FDB}"/>
              </a:ext>
            </a:extLst>
          </p:cNvPr>
          <p:cNvCxnSpPr/>
          <p:nvPr/>
        </p:nvCxnSpPr>
        <p:spPr>
          <a:xfrm>
            <a:off x="6528263" y="3041072"/>
            <a:ext cx="1912619"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F270535-EFDD-418B-9166-D7ADC801F62C}"/>
              </a:ext>
            </a:extLst>
          </p:cNvPr>
          <p:cNvCxnSpPr/>
          <p:nvPr/>
        </p:nvCxnSpPr>
        <p:spPr>
          <a:xfrm>
            <a:off x="6520180" y="2686813"/>
            <a:ext cx="1912619" cy="0"/>
          </a:xfrm>
          <a:prstGeom prst="line">
            <a:avLst/>
          </a:prstGeom>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05580A9C-946A-435D-8A08-3F7690593CF3}"/>
              </a:ext>
            </a:extLst>
          </p:cNvPr>
          <p:cNvSpPr txBox="1"/>
          <p:nvPr/>
        </p:nvSpPr>
        <p:spPr>
          <a:xfrm>
            <a:off x="6520180" y="2651658"/>
            <a:ext cx="3562289" cy="492443"/>
          </a:xfrm>
          <a:prstGeom prst="rect">
            <a:avLst/>
          </a:prstGeom>
          <a:noFill/>
        </p:spPr>
        <p:txBody>
          <a:bodyPr wrap="square" rtlCol="0">
            <a:spAutoFit/>
          </a:bodyPr>
          <a:lstStyle/>
          <a:p>
            <a:r>
              <a:rPr lang="en-GB" sz="2600" dirty="0">
                <a:solidFill>
                  <a:srgbClr val="FF0000"/>
                </a:solidFill>
              </a:rPr>
              <a:t>5   7   7   6   4</a:t>
            </a:r>
          </a:p>
        </p:txBody>
      </p:sp>
      <p:sp>
        <p:nvSpPr>
          <p:cNvPr id="40" name="TextBox 39">
            <a:extLst>
              <a:ext uri="{FF2B5EF4-FFF2-40B4-BE49-F238E27FC236}">
                <a16:creationId xmlns:a16="http://schemas.microsoft.com/office/drawing/2014/main" id="{1BB62781-F4FB-4B57-8BDE-E1827B532FF3}"/>
              </a:ext>
            </a:extLst>
          </p:cNvPr>
          <p:cNvSpPr txBox="1"/>
          <p:nvPr/>
        </p:nvSpPr>
        <p:spPr>
          <a:xfrm>
            <a:off x="5262669" y="4660385"/>
            <a:ext cx="4710294" cy="2677656"/>
          </a:xfrm>
          <a:prstGeom prst="rect">
            <a:avLst/>
          </a:prstGeom>
          <a:noFill/>
        </p:spPr>
        <p:txBody>
          <a:bodyPr wrap="square" rtlCol="0">
            <a:spAutoFit/>
          </a:bodyPr>
          <a:lstStyle/>
          <a:p>
            <a:r>
              <a:rPr lang="en-GB" sz="2400" dirty="0"/>
              <a:t>When multiplying a number by two digits (long multiplication), a slightly different method is used. See the example opposite. The number 2468 is multiplied by 3 and then 20. These two products are then added together to reach the final answer.</a:t>
            </a:r>
          </a:p>
        </p:txBody>
      </p:sp>
      <p:sp>
        <p:nvSpPr>
          <p:cNvPr id="41" name="TextBox 40">
            <a:extLst>
              <a:ext uri="{FF2B5EF4-FFF2-40B4-BE49-F238E27FC236}">
                <a16:creationId xmlns:a16="http://schemas.microsoft.com/office/drawing/2014/main" id="{55005EAF-890F-41CE-AF25-B057826E3133}"/>
              </a:ext>
            </a:extLst>
          </p:cNvPr>
          <p:cNvSpPr txBox="1"/>
          <p:nvPr/>
        </p:nvSpPr>
        <p:spPr>
          <a:xfrm>
            <a:off x="7293749" y="3360310"/>
            <a:ext cx="2787837" cy="1323439"/>
          </a:xfrm>
          <a:prstGeom prst="rect">
            <a:avLst/>
          </a:prstGeom>
          <a:noFill/>
        </p:spPr>
        <p:txBody>
          <a:bodyPr wrap="square" rtlCol="0">
            <a:spAutoFit/>
          </a:bodyPr>
          <a:lstStyle/>
          <a:p>
            <a:pPr algn="ctr"/>
            <a:r>
              <a:rPr lang="en-GB" sz="2000" dirty="0"/>
              <a:t>A zero (place holder) is placed here because 2468 is actually being multiplied by 10.</a:t>
            </a:r>
          </a:p>
        </p:txBody>
      </p:sp>
      <p:cxnSp>
        <p:nvCxnSpPr>
          <p:cNvPr id="43" name="Straight Arrow Connector 42">
            <a:extLst>
              <a:ext uri="{FF2B5EF4-FFF2-40B4-BE49-F238E27FC236}">
                <a16:creationId xmlns:a16="http://schemas.microsoft.com/office/drawing/2014/main" id="{E4E5A032-76D7-4CD1-92CD-CF4B97D70162}"/>
              </a:ext>
            </a:extLst>
          </p:cNvPr>
          <p:cNvCxnSpPr/>
          <p:nvPr/>
        </p:nvCxnSpPr>
        <p:spPr>
          <a:xfrm flipH="1" flipV="1">
            <a:off x="8440882" y="2518401"/>
            <a:ext cx="1181100" cy="851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C1C9A891-68BD-45B5-9FD9-198872B50E79}"/>
              </a:ext>
            </a:extLst>
          </p:cNvPr>
          <p:cNvSpPr txBox="1"/>
          <p:nvPr/>
        </p:nvSpPr>
        <p:spPr>
          <a:xfrm>
            <a:off x="415090" y="3190841"/>
            <a:ext cx="4710294" cy="1200329"/>
          </a:xfrm>
          <a:prstGeom prst="rect">
            <a:avLst/>
          </a:prstGeom>
          <a:noFill/>
        </p:spPr>
        <p:txBody>
          <a:bodyPr wrap="square" rtlCol="0">
            <a:spAutoFit/>
          </a:bodyPr>
          <a:lstStyle/>
          <a:p>
            <a:r>
              <a:rPr lang="en-GB" sz="2400" dirty="0"/>
              <a:t>This method continues from Year 5 but using progressively larger numbers.</a:t>
            </a:r>
          </a:p>
        </p:txBody>
      </p:sp>
    </p:spTree>
    <p:extLst>
      <p:ext uri="{BB962C8B-B14F-4D97-AF65-F5344CB8AC3E}">
        <p14:creationId xmlns:p14="http://schemas.microsoft.com/office/powerpoint/2010/main" val="254352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1023</Words>
  <Application>Microsoft Office PowerPoint</Application>
  <PresentationFormat>Custom</PresentationFormat>
  <Paragraphs>105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NTFPreCursive</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Harrison</dc:creator>
  <cp:lastModifiedBy>S Harrison</cp:lastModifiedBy>
  <cp:revision>29</cp:revision>
  <dcterms:created xsi:type="dcterms:W3CDTF">2020-09-23T15:39:29Z</dcterms:created>
  <dcterms:modified xsi:type="dcterms:W3CDTF">2020-10-22T18:50:27Z</dcterms:modified>
</cp:coreProperties>
</file>